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4" r:id="rId2"/>
    <p:sldId id="629" r:id="rId3"/>
    <p:sldId id="634" r:id="rId4"/>
    <p:sldId id="616" r:id="rId5"/>
    <p:sldId id="583" r:id="rId6"/>
    <p:sldId id="612" r:id="rId7"/>
    <p:sldId id="614" r:id="rId8"/>
    <p:sldId id="615" r:id="rId9"/>
    <p:sldId id="624" r:id="rId10"/>
    <p:sldId id="621" r:id="rId11"/>
    <p:sldId id="574" r:id="rId12"/>
    <p:sldId id="575" r:id="rId13"/>
    <p:sldId id="576" r:id="rId14"/>
    <p:sldId id="578" r:id="rId15"/>
    <p:sldId id="577" r:id="rId16"/>
    <p:sldId id="588" r:id="rId17"/>
    <p:sldId id="589" r:id="rId18"/>
    <p:sldId id="633" r:id="rId19"/>
    <p:sldId id="613" r:id="rId20"/>
    <p:sldId id="625" r:id="rId21"/>
    <p:sldId id="635" r:id="rId22"/>
    <p:sldId id="626" r:id="rId23"/>
    <p:sldId id="630" r:id="rId24"/>
    <p:sldId id="6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208591-1CAD-4472-BEDD-9F6D684C45F1}">
          <p14:sldIdLst>
            <p14:sldId id="274"/>
            <p14:sldId id="629"/>
            <p14:sldId id="634"/>
            <p14:sldId id="616"/>
            <p14:sldId id="583"/>
            <p14:sldId id="612"/>
            <p14:sldId id="614"/>
            <p14:sldId id="615"/>
            <p14:sldId id="624"/>
            <p14:sldId id="621"/>
            <p14:sldId id="574"/>
            <p14:sldId id="575"/>
            <p14:sldId id="576"/>
            <p14:sldId id="578"/>
            <p14:sldId id="577"/>
            <p14:sldId id="588"/>
            <p14:sldId id="589"/>
            <p14:sldId id="633"/>
            <p14:sldId id="613"/>
            <p14:sldId id="625"/>
            <p14:sldId id="635"/>
            <p14:sldId id="626"/>
            <p14:sldId id="630"/>
            <p14:sldId id="631"/>
          </p14:sldIdLst>
        </p14:section>
        <p14:section name="Curriculum" id="{7A21C121-DC3F-45BD-BB8C-6C149CDBF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C. Gaulke" initials="CCG" lastIdx="3" clrIdx="0">
    <p:extLst>
      <p:ext uri="{19B8F6BF-5375-455C-9EA6-DF929625EA0E}">
        <p15:presenceInfo xmlns:p15="http://schemas.microsoft.com/office/powerpoint/2012/main" userId="S-1-5-21-1275210071-879983540-725345543-92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A0000"/>
    <a:srgbClr val="FF0066"/>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autoAdjust="0"/>
    <p:restoredTop sz="94150" autoAdjust="0"/>
  </p:normalViewPr>
  <p:slideViewPr>
    <p:cSldViewPr snapToGrid="0">
      <p:cViewPr varScale="1">
        <p:scale>
          <a:sx n="105" d="100"/>
          <a:sy n="105"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D75FF-48FF-4E2B-AC59-2B03EAC42819}"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A5F4B-7A81-4CD6-8CAF-71E1990ADB53}" type="slidenum">
              <a:rPr lang="en-US" smtClean="0"/>
              <a:t>‹#›</a:t>
            </a:fld>
            <a:endParaRPr lang="en-US"/>
          </a:p>
        </p:txBody>
      </p:sp>
    </p:spTree>
    <p:extLst>
      <p:ext uri="{BB962C8B-B14F-4D97-AF65-F5344CB8AC3E}">
        <p14:creationId xmlns:p14="http://schemas.microsoft.com/office/powerpoint/2010/main" val="294983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any pre-title text in the text box at the top (</a:t>
            </a:r>
            <a:r>
              <a:rPr lang="en-US" dirty="0" err="1"/>
              <a:t>ie</a:t>
            </a:r>
            <a:r>
              <a:rPr lang="en-US" dirty="0"/>
              <a:t>. “Presented by…”)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presentation title in the second text box with the largest 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speaker’s name and/or the month, day and year of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text boxes you didn’t use.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In order to keep the transparent look, change the picture’s transparency to 75% in the ”Picture format” pane that should pop up on the right side of the screen.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46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26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21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6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7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6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Enter the title in the first text box</a:t>
            </a:r>
          </a:p>
          <a:p>
            <a:pPr marL="171450" indent="-171450">
              <a:buFont typeface="Arial" panose="020B0604020202020204" pitchFamily="34" charset="0"/>
              <a:buChar char="•"/>
            </a:pPr>
            <a:r>
              <a:rPr lang="en-US" dirty="0"/>
              <a:t>Fill in your bulleted text in the second text box.</a:t>
            </a:r>
          </a:p>
          <a:p>
            <a:endParaRPr lang="en-US" dirty="0"/>
          </a:p>
          <a:p>
            <a:r>
              <a:rPr lang="en-US" b="1" dirty="0"/>
              <a:t>*** USE THIS SLIDE SPARINGLY THROUGHOUT YOUR PRESENTATION***</a:t>
            </a:r>
          </a:p>
          <a:p>
            <a:r>
              <a:rPr lang="en-US" b="1" dirty="0"/>
              <a:t>Putting large bodies of text on your slides is not recommended.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93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A5F4B-7A81-4CD6-8CAF-71E1990ADB53}" type="slidenum">
              <a:rPr lang="en-US" smtClean="0"/>
              <a:t>5</a:t>
            </a:fld>
            <a:endParaRPr lang="en-US"/>
          </a:p>
        </p:txBody>
      </p:sp>
    </p:spTree>
    <p:extLst>
      <p:ext uri="{BB962C8B-B14F-4D97-AF65-F5344CB8AC3E}">
        <p14:creationId xmlns:p14="http://schemas.microsoft.com/office/powerpoint/2010/main" val="285348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07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34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86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11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the topic title in the text box on the 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Enter your short bulleted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When replacing an image the width will come in the same as the image on this page, however the height will match the original ratio of the photo. Use the crop tool to increase the height of the photo’s frame to the full height of the slide and then resize and reposition the photo within that frame.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6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46192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39083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6770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42831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6927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0380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188400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7327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89933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83954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7288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6620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5499A-8162-7D41-8CFF-62E80D8A39A2}"/>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6" name="Title 2">
            <a:extLst>
              <a:ext uri="{FF2B5EF4-FFF2-40B4-BE49-F238E27FC236}">
                <a16:creationId xmlns:a16="http://schemas.microsoft.com/office/drawing/2014/main" id="{11B1FCEE-707C-3D45-958A-2B562E472967}"/>
              </a:ext>
            </a:extLst>
          </p:cNvPr>
          <p:cNvSpPr txBox="1">
            <a:spLocks/>
          </p:cNvSpPr>
          <p:nvPr/>
        </p:nvSpPr>
        <p:spPr>
          <a:xfrm>
            <a:off x="1396800" y="2014361"/>
            <a:ext cx="9144000" cy="92367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Arial Black" panose="020B0604020202020204" pitchFamily="34" charset="0"/>
                <a:ea typeface="+mj-ea"/>
                <a:cs typeface="Arial Black" panose="020B0604020202020204" pitchFamily="34" charset="0"/>
              </a:rPr>
              <a:t>Curri</a:t>
            </a:r>
            <a:r>
              <a:rPr lang="en-US" b="1" dirty="0" err="1">
                <a:solidFill>
                  <a:prstClr val="black"/>
                </a:solidFill>
                <a:latin typeface="Arial Black" panose="020B0604020202020204" pitchFamily="34" charset="0"/>
                <a:cs typeface="Arial Black" panose="020B0604020202020204" pitchFamily="34" charset="0"/>
              </a:rPr>
              <a:t>culum</a:t>
            </a:r>
            <a:r>
              <a:rPr lang="en-US" b="1" dirty="0">
                <a:solidFill>
                  <a:prstClr val="black"/>
                </a:solidFill>
                <a:latin typeface="Arial Black" panose="020B0604020202020204" pitchFamily="34" charset="0"/>
                <a:cs typeface="Arial Black" panose="020B0604020202020204" pitchFamily="34" charset="0"/>
              </a:rPr>
              <a:t> Requirements </a:t>
            </a:r>
            <a:endParaRPr kumimoji="0" lang="en-US" sz="6000" b="1" i="0" u="none" strike="noStrike" kern="1200" cap="none" spc="0" normalizeH="0" baseline="0" noProof="0" dirty="0">
              <a:ln>
                <a:noFill/>
              </a:ln>
              <a:solidFill>
                <a:prstClr val="black"/>
              </a:solidFill>
              <a:effectLst/>
              <a:uLnTx/>
              <a:uFillTx/>
              <a:latin typeface="Arial Black" panose="020B0604020202020204" pitchFamily="34" charset="0"/>
              <a:ea typeface="+mj-ea"/>
              <a:cs typeface="Arial Black" panose="020B0604020202020204" pitchFamily="34" charset="0"/>
            </a:endParaRP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1524000" y="1995055"/>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D8969225-82B7-AE4B-AEE5-E2767ED42244}"/>
              </a:ext>
            </a:extLst>
          </p:cNvPr>
          <p:cNvSpPr txBox="1">
            <a:spLocks/>
          </p:cNvSpPr>
          <p:nvPr/>
        </p:nvSpPr>
        <p:spPr>
          <a:xfrm>
            <a:off x="1452562" y="2804352"/>
            <a:ext cx="9144000" cy="4025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Bachelor of Science in Hotel Administration</a:t>
            </a:r>
          </a:p>
        </p:txBody>
      </p:sp>
      <p:pic>
        <p:nvPicPr>
          <p:cNvPr id="2" name="Picture 1">
            <a:extLst>
              <a:ext uri="{FF2B5EF4-FFF2-40B4-BE49-F238E27FC236}">
                <a16:creationId xmlns:a16="http://schemas.microsoft.com/office/drawing/2014/main" id="{1BD4C719-9CD2-67F5-2428-3BCED5BA81D4}"/>
              </a:ext>
            </a:extLst>
          </p:cNvPr>
          <p:cNvPicPr>
            <a:picLocks noChangeAspect="1"/>
          </p:cNvPicPr>
          <p:nvPr/>
        </p:nvPicPr>
        <p:blipFill>
          <a:blip r:embed="rId4"/>
          <a:stretch>
            <a:fillRect/>
          </a:stretch>
        </p:blipFill>
        <p:spPr>
          <a:xfrm>
            <a:off x="3201207" y="5128523"/>
            <a:ext cx="5795760" cy="1242611"/>
          </a:xfrm>
          <a:prstGeom prst="rect">
            <a:avLst/>
          </a:prstGeom>
        </p:spPr>
      </p:pic>
    </p:spTree>
    <p:extLst>
      <p:ext uri="{BB962C8B-B14F-4D97-AF65-F5344CB8AC3E}">
        <p14:creationId xmlns:p14="http://schemas.microsoft.com/office/powerpoint/2010/main" val="177938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19090-4008-CC40-90EB-BA6A39593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682574" cy="6857987"/>
          </a:xfrm>
          <a:prstGeom prst="rect">
            <a:avLst/>
          </a:prstGeom>
        </p:spPr>
      </p:pic>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038598" y="568281"/>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038598" y="6356350"/>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038599" y="714074"/>
            <a:ext cx="7788639" cy="5459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Nolan Minors &amp; Specializations: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C00000"/>
                </a:solidFill>
                <a:latin typeface="Arial" panose="020B0604020202020204" pitchFamily="34" charset="0"/>
                <a:cs typeface="Arial" panose="020B0604020202020204" pitchFamily="34" charset="0"/>
              </a:rPr>
              <a:t>Undergraduate Minor in Real Estate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Specializations: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Hospitality Finance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Hospitality Analytics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Marketing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&amp; Beverage Management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Beverage Management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a:defRPr/>
            </a:pPr>
            <a:r>
              <a:rPr kumimoji="0" lang="en-US" sz="240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Minors &amp; Specializations are OPTIONAL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Students may declare any time after start of second semester sophomore year.</a:t>
            </a:r>
          </a:p>
        </p:txBody>
      </p:sp>
      <p:sp>
        <p:nvSpPr>
          <p:cNvPr id="7" name="Footer Placeholder 4">
            <a:extLst>
              <a:ext uri="{FF2B5EF4-FFF2-40B4-BE49-F238E27FC236}">
                <a16:creationId xmlns:a16="http://schemas.microsoft.com/office/drawing/2014/main" id="{C5E0EE31-E309-354A-AF92-19888D7532BB}"/>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789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76808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15426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8" y="833210"/>
            <a:ext cx="7646895"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Hospitality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4225 Hospitality Financial Strategy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3235 Intermediate Corporate Finance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4770 Advanced Business Modeling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4250 Securitization and Structured Products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4270 Fixed Income Analysis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4290 Investment Analysis and Portfolio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4260 Advanced Corporate Finance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4240 Analysis of Financial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FEB0591-8177-5D4A-998D-0C766F5E9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05331" y="0"/>
            <a:ext cx="4552569" cy="6858000"/>
          </a:xfrm>
          <a:prstGeom prst="rect">
            <a:avLst/>
          </a:prstGeom>
        </p:spPr>
      </p:pic>
    </p:spTree>
    <p:extLst>
      <p:ext uri="{BB962C8B-B14F-4D97-AF65-F5344CB8AC3E}">
        <p14:creationId xmlns:p14="http://schemas.microsoft.com/office/powerpoint/2010/main" val="403863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76808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15426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8" y="833210"/>
            <a:ext cx="7646895"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Hospitality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endParaRPr kumimoji="0" lang="en-US" sz="24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4760 Visual Basic for Applications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4050 Revenue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4010 Data Driven Analytics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4070 Hospitality Operations and Consulting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4015 Operations Analysis and New Business Models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3740 Fundamentals of Database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4060 Restaurant Revenue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4470 Hospitality Distribution and Pricing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4490 Integrated Marketing Communications and New  Media for Hospitality</a:t>
            </a: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FEB0591-8177-5D4A-998D-0C766F5E9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05331" y="0"/>
            <a:ext cx="4552569" cy="6858000"/>
          </a:xfrm>
          <a:prstGeom prst="rect">
            <a:avLst/>
          </a:prstGeom>
        </p:spPr>
      </p:pic>
    </p:spTree>
    <p:extLst>
      <p:ext uri="{BB962C8B-B14F-4D97-AF65-F5344CB8AC3E}">
        <p14:creationId xmlns:p14="http://schemas.microsoft.com/office/powerpoint/2010/main" val="414567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76808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15426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8" y="833210"/>
            <a:ext cx="7646895"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Services Marketing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3430 Marketing Research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3470 Consumer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3450 Services Experience Management and Marketing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4050 Yield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4425 Introduction to the Global Leisure Cruise Industry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4430 Wine Marketing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4480 Brand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4435 Luxury Marketing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4490 Integrated Marketing Communications and New  Media for Hospitality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9E10EA6-19C8-4F27-A27C-050818091D5C}"/>
              </a:ext>
            </a:extLst>
          </p:cNvPr>
          <p:cNvPicPr>
            <a:picLocks/>
          </p:cNvPicPr>
          <p:nvPr/>
        </p:nvPicPr>
        <p:blipFill rotWithShape="1">
          <a:blip r:embed="rId3" cstate="screen">
            <a:extLst>
              <a:ext uri="{28A0092B-C50C-407E-A947-70E740481C1C}">
                <a14:useLocalDpi xmlns:a14="http://schemas.microsoft.com/office/drawing/2010/main"/>
              </a:ext>
            </a:extLst>
          </a:blip>
          <a:srcRect l="-396"/>
          <a:stretch/>
        </p:blipFill>
        <p:spPr>
          <a:xfrm>
            <a:off x="8351520" y="0"/>
            <a:ext cx="3840480" cy="6858000"/>
          </a:xfrm>
          <a:prstGeom prst="rect">
            <a:avLst/>
          </a:prstGeom>
        </p:spPr>
      </p:pic>
    </p:spTree>
    <p:extLst>
      <p:ext uri="{BB962C8B-B14F-4D97-AF65-F5344CB8AC3E}">
        <p14:creationId xmlns:p14="http://schemas.microsoft.com/office/powerpoint/2010/main" val="8189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76808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6" y="6514198"/>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5" y="812630"/>
            <a:ext cx="764689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Food &amp; Beverage Mgmt.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4350 Selection, Procurement, and Supply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4315 Nonprofit Social Enterprise and Food Justice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3360 Tactics and Strategies for Restaurant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6310 Environmental, Social, &amp; Governance Strategy in the Food &amp; Beverage Industry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4325 Product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4340 Catering &amp; Special Events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4510 Restaurant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4530 Foodservice Facilities Design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4301 Restaurant Entrepreneurship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4060 Restaurant Revenue Management</a:t>
            </a: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15D68C1-BE35-4333-B16F-52538D0A1CA3}"/>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8351520" y="0"/>
            <a:ext cx="3840480" cy="6858000"/>
          </a:xfrm>
          <a:prstGeom prst="rect">
            <a:avLst/>
          </a:prstGeom>
        </p:spPr>
      </p:pic>
    </p:spTree>
    <p:extLst>
      <p:ext uri="{BB962C8B-B14F-4D97-AF65-F5344CB8AC3E}">
        <p14:creationId xmlns:p14="http://schemas.microsoft.com/office/powerpoint/2010/main" val="24579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76808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40191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7" y="769605"/>
            <a:ext cx="764689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Beverage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(5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4300 Introduction to Wines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credits)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4360 Beverage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(7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4350 Selection, Procurement, and Supply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4310 Wine &amp; Food Pairing Principles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4375 Seminar in Quality Brewing and Fine Beer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4430 Wine Marketing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3360 Tactics and Strategies for Restaurant Mgmt.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4325 Product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4510 Restaurant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4530 Foodservice Facilities Design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4301 Restaurant Entrepreneurship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4060 Restaurant Revenue Management</a:t>
            </a: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46825"/>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02822777-AF44-4A7F-B6CD-0EA413A326AA}"/>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8351520" y="0"/>
            <a:ext cx="3840480" cy="6858000"/>
          </a:xfrm>
          <a:prstGeom prst="rect">
            <a:avLst/>
          </a:prstGeom>
        </p:spPr>
      </p:pic>
    </p:spTree>
    <p:extLst>
      <p:ext uri="{BB962C8B-B14F-4D97-AF65-F5344CB8AC3E}">
        <p14:creationId xmlns:p14="http://schemas.microsoft.com/office/powerpoint/2010/main" val="288815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644261"/>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40191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7" y="661883"/>
            <a:ext cx="7646895" cy="5832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C: Real Estate Minor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(as specialization for NSHA students)</a:t>
            </a:r>
            <a:endPar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Foundations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 credits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4230: Real Estate Finance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4280: Real Estate Finance and Investments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Enrichments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(Min. 3 credits; pick one or more)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4205: Introduction to Real Estate Financial Modeling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4250: Securitization and Structured Financial Products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4255: Real Estate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4270: Investment in Real Estate Securities and Funds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4510: Restaurant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4570: Project Management for Hospitality Real Estate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4580: Advanced Project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6520: Hospitality Asset Management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6230: Statistical Analysis of Real Estate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6231: Urban Theory and Real Market Analysis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46825"/>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FEB0591-8177-5D4A-998D-0C766F5E94DD}"/>
              </a:ext>
            </a:extLst>
          </p:cNvPr>
          <p:cNvPicPr>
            <a:picLocks/>
          </p:cNvPicPr>
          <p:nvPr/>
        </p:nvPicPr>
        <p:blipFill rotWithShape="1">
          <a:blip r:embed="rId3">
            <a:extLst>
              <a:ext uri="{28A0092B-C50C-407E-A947-70E740481C1C}">
                <a14:useLocalDpi xmlns:a14="http://schemas.microsoft.com/office/drawing/2010/main" val="0"/>
              </a:ext>
            </a:extLst>
          </a:blip>
          <a:srcRect l="31458" r="31657"/>
          <a:stretch/>
        </p:blipFill>
        <p:spPr>
          <a:xfrm>
            <a:off x="8351520" y="0"/>
            <a:ext cx="3840480" cy="6858000"/>
          </a:xfrm>
          <a:prstGeom prst="rect">
            <a:avLst/>
          </a:prstGeom>
        </p:spPr>
      </p:pic>
      <p:sp>
        <p:nvSpPr>
          <p:cNvPr id="2" name="Rectangular Callout 1">
            <a:extLst>
              <a:ext uri="{FF2B5EF4-FFF2-40B4-BE49-F238E27FC236}">
                <a16:creationId xmlns:a16="http://schemas.microsoft.com/office/drawing/2014/main" id="{6FF24E74-538F-2F56-CDD4-53DC7B18423E}"/>
              </a:ext>
            </a:extLst>
          </p:cNvPr>
          <p:cNvSpPr/>
          <p:nvPr/>
        </p:nvSpPr>
        <p:spPr>
          <a:xfrm>
            <a:off x="7456376" y="5079759"/>
            <a:ext cx="4553243" cy="1625819"/>
          </a:xfrm>
          <a:prstGeom prst="wedgeRectCallout">
            <a:avLst>
              <a:gd name="adj1" fmla="val -39120"/>
              <a:gd name="adj2" fmla="val -71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NSHA students MUST meet GPA req</a:t>
            </a:r>
            <a:r>
              <a:rPr lang="en-US" sz="2400" dirty="0" err="1">
                <a:solidFill>
                  <a:prstClr val="white"/>
                </a:solidFill>
                <a:latin typeface="Arial" panose="020B0604020202020204" pitchFamily="34" charset="0"/>
                <a:cs typeface="Arial" panose="020B0604020202020204" pitchFamily="34" charset="0"/>
              </a:rPr>
              <a:t>uirement</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earn the minor.</a:t>
            </a:r>
          </a:p>
        </p:txBody>
      </p:sp>
    </p:spTree>
    <p:extLst>
      <p:ext uri="{BB962C8B-B14F-4D97-AF65-F5344CB8AC3E}">
        <p14:creationId xmlns:p14="http://schemas.microsoft.com/office/powerpoint/2010/main" val="108519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6" y="362907"/>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4" y="6529387"/>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4" y="483876"/>
            <a:ext cx="7646895" cy="4693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C: Real Estate Minor </a:t>
            </a:r>
            <a:r>
              <a:rPr kumimoji="0" lang="en-US" sz="3200" b="1" i="0" u="none" strike="noStrike" kern="1200" cap="none" spc="0" normalizeH="0" baseline="0" noProof="0" dirty="0" err="1">
                <a:ln>
                  <a:noFill/>
                </a:ln>
                <a:solidFill>
                  <a:srgbClr val="C00000"/>
                </a:solidFill>
                <a:effectLst/>
                <a:uLnTx/>
                <a:uFillTx/>
                <a:latin typeface="Arial Black" panose="020B0604020202020204" pitchFamily="34" charset="0"/>
                <a:ea typeface="+mn-ea"/>
                <a:cs typeface="Arial Black" panose="020B0604020202020204" pitchFamily="34" charset="0"/>
              </a:rPr>
              <a:t>Con’t</a:t>
            </a: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HADM Complementary Skills Courses </a:t>
            </a:r>
            <a:r>
              <a:rPr kumimoji="0" lang="en-US"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(minimum 3 credits, pick one or more)</a:t>
            </a:r>
            <a:endParaRPr kumimoji="0" lang="en-US" sz="24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3510: Hospitality Facilities Design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4110: Negotiations in the Hospitality Industry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4260: Advanced Corporate Finance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4270: Fixed Income Analysis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4290: Investment Analysis and Portfolio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4530: Foodservice Facilities 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4550: Introduction to Sustainable Hospitality Principles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4760: Visual Basic for Applications: End-user Programming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4770: Advanced Business Modeling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4870: Real Estate Law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6240: Analysis of Financial Statements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HADM 6500: Sustainable Development</a:t>
            </a: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46825"/>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F8CCAF-5262-40CD-92F8-5D1F60F9EBE6}"/>
              </a:ext>
            </a:extLst>
          </p:cNvPr>
          <p:cNvPicPr>
            <a:picLocks/>
          </p:cNvPicPr>
          <p:nvPr/>
        </p:nvPicPr>
        <p:blipFill rotWithShape="1">
          <a:blip r:embed="rId3">
            <a:extLst>
              <a:ext uri="{28A0092B-C50C-407E-A947-70E740481C1C}">
                <a14:useLocalDpi xmlns:a14="http://schemas.microsoft.com/office/drawing/2010/main" val="0"/>
              </a:ext>
            </a:extLst>
          </a:blip>
          <a:srcRect l="54331" r="8723"/>
          <a:stretch/>
        </p:blipFill>
        <p:spPr>
          <a:xfrm>
            <a:off x="8351520" y="0"/>
            <a:ext cx="3840480" cy="6858000"/>
          </a:xfrm>
          <a:prstGeom prst="rect">
            <a:avLst/>
          </a:prstGeom>
        </p:spPr>
      </p:pic>
      <p:sp>
        <p:nvSpPr>
          <p:cNvPr id="2" name="Rectangular Callout 1">
            <a:extLst>
              <a:ext uri="{FF2B5EF4-FFF2-40B4-BE49-F238E27FC236}">
                <a16:creationId xmlns:a16="http://schemas.microsoft.com/office/drawing/2014/main" id="{03E1A5D5-250C-CA89-92BE-E919D83D60C8}"/>
              </a:ext>
            </a:extLst>
          </p:cNvPr>
          <p:cNvSpPr/>
          <p:nvPr/>
        </p:nvSpPr>
        <p:spPr>
          <a:xfrm>
            <a:off x="7456376" y="5079759"/>
            <a:ext cx="4553243" cy="1625819"/>
          </a:xfrm>
          <a:prstGeom prst="wedgeRectCallout">
            <a:avLst>
              <a:gd name="adj1" fmla="val -39120"/>
              <a:gd name="adj2" fmla="val -71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NSHA students MUST meet GPA requirement to earn the minor.</a:t>
            </a:r>
          </a:p>
        </p:txBody>
      </p:sp>
    </p:spTree>
    <p:extLst>
      <p:ext uri="{BB962C8B-B14F-4D97-AF65-F5344CB8AC3E}">
        <p14:creationId xmlns:p14="http://schemas.microsoft.com/office/powerpoint/2010/main" val="30491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644261"/>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40191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7" y="661883"/>
            <a:ext cx="7646895" cy="6017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C: Real Estate Minor </a:t>
            </a:r>
            <a:r>
              <a:rPr kumimoji="0" lang="en-US" sz="3200" b="1" i="0" u="none" strike="noStrike" kern="1200" cap="none" spc="0" normalizeH="0" baseline="0" noProof="0" dirty="0" err="1">
                <a:ln>
                  <a:noFill/>
                </a:ln>
                <a:solidFill>
                  <a:srgbClr val="C00000"/>
                </a:solidFill>
                <a:effectLst/>
                <a:uLnTx/>
                <a:uFillTx/>
                <a:latin typeface="Arial Black" panose="020B0604020202020204" pitchFamily="34" charset="0"/>
                <a:ea typeface="+mn-ea"/>
                <a:cs typeface="Arial Black" panose="020B0604020202020204" pitchFamily="34" charset="0"/>
              </a:rPr>
              <a:t>Con’t</a:t>
            </a: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Non-HADM Complementary Skills Courses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2190: Introduction to Applied Portfolio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4110: Introduction to Econometrics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4210: Derivatives and Risk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4260: Fixed-Income Securities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4280: Valuation of Capital Investment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4500: Resource Economics (also ECON 4810)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4570: Corporate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AEM 4670: Investments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CEE 5950: Construction Planning and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3270/6270: Regional Economic Impact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3430/6430: Affordable Housing Policy and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3840/5840: Green Cities (also LA 4950)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3850: Special Topics in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4040/5040 – Urban Economics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4080: Introduction to Geographic Information Systems (GIS)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4590/5590 :Legal Aspects of Land Use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5190: Urban Theory and Spatial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5320 &amp;5321: Real Estate Development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5330: Real Estate Marketing and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5530: Concepts and Methods of Land Use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5560: Creating the Built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6560: Real Estate Transactions and Deal Structuring</a:t>
            </a: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46825"/>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F8CCAF-5262-40CD-92F8-5D1F60F9EBE6}"/>
              </a:ext>
            </a:extLst>
          </p:cNvPr>
          <p:cNvPicPr>
            <a:picLocks/>
          </p:cNvPicPr>
          <p:nvPr/>
        </p:nvPicPr>
        <p:blipFill rotWithShape="1">
          <a:blip r:embed="rId3">
            <a:extLst>
              <a:ext uri="{28A0092B-C50C-407E-A947-70E740481C1C}">
                <a14:useLocalDpi xmlns:a14="http://schemas.microsoft.com/office/drawing/2010/main" val="0"/>
              </a:ext>
            </a:extLst>
          </a:blip>
          <a:srcRect l="54331" r="8723"/>
          <a:stretch/>
        </p:blipFill>
        <p:spPr>
          <a:xfrm>
            <a:off x="8351520" y="0"/>
            <a:ext cx="3840480" cy="6858000"/>
          </a:xfrm>
          <a:prstGeom prst="rect">
            <a:avLst/>
          </a:prstGeom>
        </p:spPr>
      </p:pic>
      <p:sp>
        <p:nvSpPr>
          <p:cNvPr id="2" name="Rectangular Callout 1">
            <a:extLst>
              <a:ext uri="{FF2B5EF4-FFF2-40B4-BE49-F238E27FC236}">
                <a16:creationId xmlns:a16="http://schemas.microsoft.com/office/drawing/2014/main" id="{149B91FB-2F9E-DF51-075A-EAB667A69EF9}"/>
              </a:ext>
            </a:extLst>
          </p:cNvPr>
          <p:cNvSpPr/>
          <p:nvPr/>
        </p:nvSpPr>
        <p:spPr>
          <a:xfrm>
            <a:off x="7456376" y="5079759"/>
            <a:ext cx="4553243" cy="1625819"/>
          </a:xfrm>
          <a:prstGeom prst="wedgeRectCallout">
            <a:avLst>
              <a:gd name="adj1" fmla="val -39120"/>
              <a:gd name="adj2" fmla="val -71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Non-HADM Complimentary Skills courses will count toward the Minor but NOT toward HADM electives.</a:t>
            </a:r>
          </a:p>
        </p:txBody>
      </p:sp>
    </p:spTree>
    <p:extLst>
      <p:ext uri="{BB962C8B-B14F-4D97-AF65-F5344CB8AC3E}">
        <p14:creationId xmlns:p14="http://schemas.microsoft.com/office/powerpoint/2010/main" val="206304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03DC2D-C5E9-E542-8703-73F60FB36513}"/>
              </a:ext>
            </a:extLst>
          </p:cNvPr>
          <p:cNvCxnSpPr>
            <a:cxnSpLocks/>
          </p:cNvCxnSpPr>
          <p:nvPr/>
        </p:nvCxnSpPr>
        <p:spPr>
          <a:xfrm>
            <a:off x="475128" y="644261"/>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79384-5E13-A54A-8C81-FAA53E68C6A1}"/>
              </a:ext>
            </a:extLst>
          </p:cNvPr>
          <p:cNvCxnSpPr>
            <a:cxnSpLocks/>
          </p:cNvCxnSpPr>
          <p:nvPr/>
        </p:nvCxnSpPr>
        <p:spPr>
          <a:xfrm>
            <a:off x="475128" y="6401916"/>
            <a:ext cx="76468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EF2A95-6362-9348-93DA-F42E95054D33}"/>
              </a:ext>
            </a:extLst>
          </p:cNvPr>
          <p:cNvSpPr txBox="1"/>
          <p:nvPr/>
        </p:nvSpPr>
        <p:spPr>
          <a:xfrm>
            <a:off x="475127" y="661883"/>
            <a:ext cx="7646895" cy="5586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C: Real Estate Minor </a:t>
            </a:r>
            <a:r>
              <a:rPr kumimoji="0" lang="en-US" sz="3200" b="1" i="0" u="none" strike="noStrike" kern="1200" cap="none" spc="0" normalizeH="0" baseline="0" noProof="0" dirty="0" err="1">
                <a:ln>
                  <a:noFill/>
                </a:ln>
                <a:solidFill>
                  <a:srgbClr val="C00000"/>
                </a:solidFill>
                <a:effectLst/>
                <a:uLnTx/>
                <a:uFillTx/>
                <a:latin typeface="Arial Black" panose="020B0604020202020204" pitchFamily="34" charset="0"/>
                <a:ea typeface="+mn-ea"/>
                <a:cs typeface="Arial Black" panose="020B0604020202020204" pitchFamily="34" charset="0"/>
              </a:rPr>
              <a:t>Con’t</a:t>
            </a:r>
            <a:r>
              <a:rPr kumimoji="0" lang="en-US" sz="3200" b="1" i="0" u="none" strike="noStrike" kern="1200" cap="none" spc="0" normalizeH="0" baseline="0" noProof="0" dirty="0">
                <a:ln>
                  <a:noFill/>
                </a:ln>
                <a:solidFill>
                  <a:srgbClr val="C00000"/>
                </a:solidFill>
                <a:effectLst/>
                <a:uLnTx/>
                <a:uFillTx/>
                <a:latin typeface="Arial Black" panose="020B0604020202020204" pitchFamily="34" charset="0"/>
                <a:ea typeface="+mn-ea"/>
                <a:cs typeface="Arial Black"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Non-HADM Complementary Skills Courses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6580: Residential and Commercial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6590: Special Topics: Urban Development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 6593: Special Topics: Introduction to Green Real Estate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 3530: Planning and Managing the Workplace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  3120 Applied  Econometrics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  3410  Econometrics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 4240  Financial Economics, Derivatives and Risk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ILRLR  6011  Negotiation:  Theory  and  Practice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4120    Equity  Investment  Research  and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5060  Financial  Statement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5061  Comprehensive Financial Statement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5110  Financial  Modeling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5420  Investment  and Portfolio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6660  Negotiations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NBA 6730  Derivative  Securities  Part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  5582  Monte  Carlo  Methods  in  Financial  Engineering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  5600  Financial Engineering  with  Stochastic  Calculus  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  5610  Financial Engineering  with  Stochastic  Calculus  II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  5630  Computational  Methods  in  Finance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PAM 3100  Multiple  Regression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PAM 3250  Neighborhoods,  Housing and  Urban  Policy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46825"/>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F8CCAF-5262-40CD-92F8-5D1F60F9EBE6}"/>
              </a:ext>
            </a:extLst>
          </p:cNvPr>
          <p:cNvPicPr>
            <a:picLocks/>
          </p:cNvPicPr>
          <p:nvPr/>
        </p:nvPicPr>
        <p:blipFill rotWithShape="1">
          <a:blip r:embed="rId3">
            <a:extLst>
              <a:ext uri="{28A0092B-C50C-407E-A947-70E740481C1C}">
                <a14:useLocalDpi xmlns:a14="http://schemas.microsoft.com/office/drawing/2010/main" val="0"/>
              </a:ext>
            </a:extLst>
          </a:blip>
          <a:srcRect l="54331" r="8723"/>
          <a:stretch/>
        </p:blipFill>
        <p:spPr>
          <a:xfrm>
            <a:off x="8351520" y="0"/>
            <a:ext cx="3840480" cy="6858000"/>
          </a:xfrm>
          <a:prstGeom prst="rect">
            <a:avLst/>
          </a:prstGeom>
        </p:spPr>
      </p:pic>
      <p:sp>
        <p:nvSpPr>
          <p:cNvPr id="2" name="Rectangular Callout 1">
            <a:extLst>
              <a:ext uri="{FF2B5EF4-FFF2-40B4-BE49-F238E27FC236}">
                <a16:creationId xmlns:a16="http://schemas.microsoft.com/office/drawing/2014/main" id="{7C25B97A-101C-56E7-DAA6-FF694DF54736}"/>
              </a:ext>
            </a:extLst>
          </p:cNvPr>
          <p:cNvSpPr/>
          <p:nvPr/>
        </p:nvSpPr>
        <p:spPr>
          <a:xfrm>
            <a:off x="7456376" y="5079759"/>
            <a:ext cx="4553243" cy="1625819"/>
          </a:xfrm>
          <a:prstGeom prst="wedgeRectCallout">
            <a:avLst>
              <a:gd name="adj1" fmla="val -39120"/>
              <a:gd name="adj2" fmla="val -71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Non-HADM Complimentary Skills courses will count toward the Minor but NOT toward HADM electives.</a:t>
            </a:r>
          </a:p>
        </p:txBody>
      </p:sp>
    </p:spTree>
    <p:extLst>
      <p:ext uri="{BB962C8B-B14F-4D97-AF65-F5344CB8AC3E}">
        <p14:creationId xmlns:p14="http://schemas.microsoft.com/office/powerpoint/2010/main" val="90734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6" y="365125"/>
            <a:ext cx="10400544" cy="1325563"/>
          </a:xfrm>
        </p:spPr>
        <p:txBody>
          <a:bodyPr>
            <a:normAutofit/>
          </a:bodyPr>
          <a:lstStyle/>
          <a:p>
            <a:r>
              <a:rPr lang="en-US" sz="3600" dirty="0">
                <a:solidFill>
                  <a:srgbClr val="C00000"/>
                </a:solidFill>
                <a:latin typeface="Arial Black" panose="020B0A04020102020204" pitchFamily="34" charset="0"/>
              </a:rPr>
              <a:t>Your Academic Plan</a:t>
            </a:r>
          </a:p>
        </p:txBody>
      </p:sp>
      <p:graphicFrame>
        <p:nvGraphicFramePr>
          <p:cNvPr id="13" name="Table 12">
            <a:extLst>
              <a:ext uri="{FF2B5EF4-FFF2-40B4-BE49-F238E27FC236}">
                <a16:creationId xmlns:a16="http://schemas.microsoft.com/office/drawing/2014/main" id="{DF31EADE-29A5-D22E-4F44-9CDAC6FBEAC7}"/>
              </a:ext>
            </a:extLst>
          </p:cNvPr>
          <p:cNvGraphicFramePr>
            <a:graphicFrameLocks noGrp="1"/>
          </p:cNvGraphicFramePr>
          <p:nvPr>
            <p:extLst>
              <p:ext uri="{D42A27DB-BD31-4B8C-83A1-F6EECF244321}">
                <p14:modId xmlns:p14="http://schemas.microsoft.com/office/powerpoint/2010/main" val="1128502809"/>
              </p:ext>
            </p:extLst>
          </p:nvPr>
        </p:nvGraphicFramePr>
        <p:xfrm>
          <a:off x="727076" y="1779588"/>
          <a:ext cx="10737848" cy="4043626"/>
        </p:xfrm>
        <a:graphic>
          <a:graphicData uri="http://schemas.openxmlformats.org/drawingml/2006/table">
            <a:tbl>
              <a:tblPr/>
              <a:tblGrid>
                <a:gridCol w="250638">
                  <a:extLst>
                    <a:ext uri="{9D8B030D-6E8A-4147-A177-3AD203B41FA5}">
                      <a16:colId xmlns:a16="http://schemas.microsoft.com/office/drawing/2014/main" val="1774173311"/>
                    </a:ext>
                  </a:extLst>
                </a:gridCol>
                <a:gridCol w="949785">
                  <a:extLst>
                    <a:ext uri="{9D8B030D-6E8A-4147-A177-3AD203B41FA5}">
                      <a16:colId xmlns:a16="http://schemas.microsoft.com/office/drawing/2014/main" val="152284265"/>
                    </a:ext>
                  </a:extLst>
                </a:gridCol>
                <a:gridCol w="108829">
                  <a:extLst>
                    <a:ext uri="{9D8B030D-6E8A-4147-A177-3AD203B41FA5}">
                      <a16:colId xmlns:a16="http://schemas.microsoft.com/office/drawing/2014/main" val="1035732867"/>
                    </a:ext>
                  </a:extLst>
                </a:gridCol>
                <a:gridCol w="939892">
                  <a:extLst>
                    <a:ext uri="{9D8B030D-6E8A-4147-A177-3AD203B41FA5}">
                      <a16:colId xmlns:a16="http://schemas.microsoft.com/office/drawing/2014/main" val="2783643136"/>
                    </a:ext>
                  </a:extLst>
                </a:gridCol>
                <a:gridCol w="108829">
                  <a:extLst>
                    <a:ext uri="{9D8B030D-6E8A-4147-A177-3AD203B41FA5}">
                      <a16:colId xmlns:a16="http://schemas.microsoft.com/office/drawing/2014/main" val="2570041855"/>
                    </a:ext>
                  </a:extLst>
                </a:gridCol>
                <a:gridCol w="623297">
                  <a:extLst>
                    <a:ext uri="{9D8B030D-6E8A-4147-A177-3AD203B41FA5}">
                      <a16:colId xmlns:a16="http://schemas.microsoft.com/office/drawing/2014/main" val="3406250492"/>
                    </a:ext>
                  </a:extLst>
                </a:gridCol>
                <a:gridCol w="108829">
                  <a:extLst>
                    <a:ext uri="{9D8B030D-6E8A-4147-A177-3AD203B41FA5}">
                      <a16:colId xmlns:a16="http://schemas.microsoft.com/office/drawing/2014/main" val="288106920"/>
                    </a:ext>
                  </a:extLst>
                </a:gridCol>
                <a:gridCol w="939892">
                  <a:extLst>
                    <a:ext uri="{9D8B030D-6E8A-4147-A177-3AD203B41FA5}">
                      <a16:colId xmlns:a16="http://schemas.microsoft.com/office/drawing/2014/main" val="1842267064"/>
                    </a:ext>
                  </a:extLst>
                </a:gridCol>
                <a:gridCol w="108829">
                  <a:extLst>
                    <a:ext uri="{9D8B030D-6E8A-4147-A177-3AD203B41FA5}">
                      <a16:colId xmlns:a16="http://schemas.microsoft.com/office/drawing/2014/main" val="2607263029"/>
                    </a:ext>
                  </a:extLst>
                </a:gridCol>
                <a:gridCol w="939892">
                  <a:extLst>
                    <a:ext uri="{9D8B030D-6E8A-4147-A177-3AD203B41FA5}">
                      <a16:colId xmlns:a16="http://schemas.microsoft.com/office/drawing/2014/main" val="1484754674"/>
                    </a:ext>
                  </a:extLst>
                </a:gridCol>
                <a:gridCol w="108829">
                  <a:extLst>
                    <a:ext uri="{9D8B030D-6E8A-4147-A177-3AD203B41FA5}">
                      <a16:colId xmlns:a16="http://schemas.microsoft.com/office/drawing/2014/main" val="3081819100"/>
                    </a:ext>
                  </a:extLst>
                </a:gridCol>
                <a:gridCol w="623297">
                  <a:extLst>
                    <a:ext uri="{9D8B030D-6E8A-4147-A177-3AD203B41FA5}">
                      <a16:colId xmlns:a16="http://schemas.microsoft.com/office/drawing/2014/main" val="1809928428"/>
                    </a:ext>
                  </a:extLst>
                </a:gridCol>
                <a:gridCol w="108829">
                  <a:extLst>
                    <a:ext uri="{9D8B030D-6E8A-4147-A177-3AD203B41FA5}">
                      <a16:colId xmlns:a16="http://schemas.microsoft.com/office/drawing/2014/main" val="1121540131"/>
                    </a:ext>
                  </a:extLst>
                </a:gridCol>
                <a:gridCol w="939892">
                  <a:extLst>
                    <a:ext uri="{9D8B030D-6E8A-4147-A177-3AD203B41FA5}">
                      <a16:colId xmlns:a16="http://schemas.microsoft.com/office/drawing/2014/main" val="1591967882"/>
                    </a:ext>
                  </a:extLst>
                </a:gridCol>
                <a:gridCol w="108829">
                  <a:extLst>
                    <a:ext uri="{9D8B030D-6E8A-4147-A177-3AD203B41FA5}">
                      <a16:colId xmlns:a16="http://schemas.microsoft.com/office/drawing/2014/main" val="877331120"/>
                    </a:ext>
                  </a:extLst>
                </a:gridCol>
                <a:gridCol w="939892">
                  <a:extLst>
                    <a:ext uri="{9D8B030D-6E8A-4147-A177-3AD203B41FA5}">
                      <a16:colId xmlns:a16="http://schemas.microsoft.com/office/drawing/2014/main" val="884725102"/>
                    </a:ext>
                  </a:extLst>
                </a:gridCol>
                <a:gridCol w="108829">
                  <a:extLst>
                    <a:ext uri="{9D8B030D-6E8A-4147-A177-3AD203B41FA5}">
                      <a16:colId xmlns:a16="http://schemas.microsoft.com/office/drawing/2014/main" val="355338788"/>
                    </a:ext>
                  </a:extLst>
                </a:gridCol>
                <a:gridCol w="623297">
                  <a:extLst>
                    <a:ext uri="{9D8B030D-6E8A-4147-A177-3AD203B41FA5}">
                      <a16:colId xmlns:a16="http://schemas.microsoft.com/office/drawing/2014/main" val="479192854"/>
                    </a:ext>
                  </a:extLst>
                </a:gridCol>
                <a:gridCol w="108829">
                  <a:extLst>
                    <a:ext uri="{9D8B030D-6E8A-4147-A177-3AD203B41FA5}">
                      <a16:colId xmlns:a16="http://schemas.microsoft.com/office/drawing/2014/main" val="1451553887"/>
                    </a:ext>
                  </a:extLst>
                </a:gridCol>
                <a:gridCol w="939892">
                  <a:extLst>
                    <a:ext uri="{9D8B030D-6E8A-4147-A177-3AD203B41FA5}">
                      <a16:colId xmlns:a16="http://schemas.microsoft.com/office/drawing/2014/main" val="3433034933"/>
                    </a:ext>
                  </a:extLst>
                </a:gridCol>
                <a:gridCol w="108829">
                  <a:extLst>
                    <a:ext uri="{9D8B030D-6E8A-4147-A177-3AD203B41FA5}">
                      <a16:colId xmlns:a16="http://schemas.microsoft.com/office/drawing/2014/main" val="1351967684"/>
                    </a:ext>
                  </a:extLst>
                </a:gridCol>
                <a:gridCol w="939892">
                  <a:extLst>
                    <a:ext uri="{9D8B030D-6E8A-4147-A177-3AD203B41FA5}">
                      <a16:colId xmlns:a16="http://schemas.microsoft.com/office/drawing/2014/main" val="134953736"/>
                    </a:ext>
                  </a:extLst>
                </a:gridCol>
              </a:tblGrid>
              <a:tr h="366565">
                <a:tc gridSpan="6">
                  <a:txBody>
                    <a:bodyPr/>
                    <a:lstStyle/>
                    <a:p>
                      <a:pPr algn="l" fontAlgn="b"/>
                      <a:r>
                        <a:rPr lang="en-US" sz="2000" b="1" i="0" u="none" strike="noStrike">
                          <a:solidFill>
                            <a:srgbClr val="000000"/>
                          </a:solidFill>
                          <a:effectLst/>
                          <a:latin typeface="Calibri" panose="020F0502020204030204" pitchFamily="34" charset="0"/>
                        </a:rPr>
                        <a:t>MY ACADEMIC PLAN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5364131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76225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792048"/>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dirty="0">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3135778"/>
                  </a:ext>
                </a:extLst>
              </a:tr>
              <a:tr h="197381">
                <a:tc rowSpan="6">
                  <a:txBody>
                    <a:bodyPr/>
                    <a:lstStyle/>
                    <a:p>
                      <a:pPr algn="ctr" fontAlgn="ctr"/>
                      <a:r>
                        <a:rPr lang="en-US" sz="1000" b="1" i="0" u="none" strike="noStrike">
                          <a:solidFill>
                            <a:srgbClr val="000000"/>
                          </a:solidFill>
                          <a:effectLst/>
                          <a:latin typeface="Calibri" panose="020F0502020204030204" pitchFamily="34" charset="0"/>
                        </a:rPr>
                        <a:t> </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dirty="0">
                          <a:solidFill>
                            <a:srgbClr val="000000"/>
                          </a:solidFill>
                          <a:effectLst/>
                          <a:latin typeface="Calibri" panose="020F0502020204030204" pitchFamily="34" charset="0"/>
                        </a:rPr>
                        <a:t>______ internship at ______</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a:solidFill>
                            <a:srgbClr val="000000"/>
                          </a:solidFill>
                          <a:effectLst/>
                          <a:latin typeface="Calibri" panose="020F0502020204030204" pitchFamily="34" charset="0"/>
                        </a:rPr>
                        <a:t>______ internship at ______</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196799"/>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487738"/>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07085"/>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253882"/>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30488"/>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3782832"/>
                  </a:ext>
                </a:extLst>
              </a:tr>
              <a:tr h="169184">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356731"/>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4807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9008523"/>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91022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938611"/>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870517"/>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74536234"/>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REMINDER:</a:t>
                      </a: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3">
                  <a:txBody>
                    <a:bodyPr/>
                    <a:lstStyle/>
                    <a:p>
                      <a:pPr algn="l" fontAlgn="b"/>
                      <a:r>
                        <a:rPr lang="en-US" sz="1000" b="0" i="0" u="none" strike="noStrike">
                          <a:solidFill>
                            <a:srgbClr val="000000"/>
                          </a:solidFill>
                          <a:effectLst/>
                          <a:latin typeface="Calibri" panose="020F0502020204030204" pitchFamily="34" charset="0"/>
                        </a:rPr>
                        <a:t>All 2000 Core MUST be completed by the end of the junior year or prior to studying abroad (whichever comes first).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361743"/>
                  </a:ext>
                </a:extLst>
              </a:tr>
              <a:tr h="891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4">
                  <a:txBody>
                    <a:bodyPr/>
                    <a:lstStyle/>
                    <a:p>
                      <a:pPr algn="l" fontAlgn="b"/>
                      <a:r>
                        <a:rPr lang="en-US" sz="1000" b="0" i="0" u="none" strike="noStrike">
                          <a:solidFill>
                            <a:srgbClr val="000000"/>
                          </a:solidFill>
                          <a:effectLst/>
                          <a:latin typeface="Calibri" panose="020F0502020204030204" pitchFamily="34" charset="0"/>
                        </a:rPr>
                        <a:t>Study Abroad will NOT be approved for students with outstanding 2000-level core (i.e., not completed or currently enrolled in).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87193370"/>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1">
                  <a:txBody>
                    <a:bodyPr/>
                    <a:lstStyle/>
                    <a:p>
                      <a:pPr algn="l" fontAlgn="ctr"/>
                      <a:r>
                        <a:rPr lang="en-US" sz="1000" b="0" i="0" u="none" strike="noStrike">
                          <a:solidFill>
                            <a:srgbClr val="000000"/>
                          </a:solidFill>
                          <a:effectLst/>
                          <a:latin typeface="Calibri" panose="020F0502020204030204" pitchFamily="34" charset="0"/>
                        </a:rPr>
                        <a:t>Students will be auto-enrolled into any outstanding 2000 core in the Spring of their Junior year.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57376154"/>
                  </a:ext>
                </a:extLst>
              </a:tr>
            </a:tbl>
          </a:graphicData>
        </a:graphic>
      </p:graphicFrame>
    </p:spTree>
    <p:extLst>
      <p:ext uri="{BB962C8B-B14F-4D97-AF65-F5344CB8AC3E}">
        <p14:creationId xmlns:p14="http://schemas.microsoft.com/office/powerpoint/2010/main" val="242262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5" y="365125"/>
            <a:ext cx="10285491" cy="1325563"/>
          </a:xfrm>
        </p:spPr>
        <p:txBody>
          <a:bodyPr>
            <a:normAutofit/>
          </a:bodyPr>
          <a:lstStyle/>
          <a:p>
            <a:r>
              <a:rPr lang="en-US" sz="3600" dirty="0">
                <a:solidFill>
                  <a:srgbClr val="C00000"/>
                </a:solidFill>
                <a:latin typeface="Arial Black" panose="020B0A04020102020204" pitchFamily="34" charset="0"/>
              </a:rPr>
              <a:t>Enrollment Requirements/Advising/ Communication</a:t>
            </a:r>
          </a:p>
        </p:txBody>
      </p:sp>
      <p:sp>
        <p:nvSpPr>
          <p:cNvPr id="5" name="Content Placeholder 4">
            <a:extLst>
              <a:ext uri="{FF2B5EF4-FFF2-40B4-BE49-F238E27FC236}">
                <a16:creationId xmlns:a16="http://schemas.microsoft.com/office/drawing/2014/main" id="{A6131DDE-A20D-4537-80EF-6D7CF0238319}"/>
              </a:ext>
            </a:extLst>
          </p:cNvPr>
          <p:cNvSpPr>
            <a:spLocks noGrp="1"/>
          </p:cNvSpPr>
          <p:nvPr>
            <p:ph idx="1"/>
          </p:nvPr>
        </p:nvSpPr>
        <p:spPr>
          <a:xfrm>
            <a:off x="953255" y="1690688"/>
            <a:ext cx="10580860" cy="4683608"/>
          </a:xfrm>
        </p:spPr>
        <p:txBody>
          <a:bodyPr>
            <a:normAutofit/>
          </a:bodyPr>
          <a:lstStyle/>
          <a:p>
            <a:pPr marL="0" indent="0">
              <a:buNone/>
            </a:pPr>
            <a:r>
              <a:rPr lang="en-US" dirty="0"/>
              <a:t>OSS/Student Handbook/School Website:</a:t>
            </a:r>
          </a:p>
          <a:p>
            <a:pPr marL="288925" lvl="1" indent="-288925"/>
            <a:r>
              <a:rPr lang="en-US" dirty="0"/>
              <a:t>Degree Audit</a:t>
            </a:r>
          </a:p>
          <a:p>
            <a:pPr marL="288925" lvl="1" indent="-288925"/>
            <a:r>
              <a:rPr lang="en-US" dirty="0"/>
              <a:t>Core curriculum/course requirements</a:t>
            </a:r>
          </a:p>
          <a:p>
            <a:pPr marL="288925" lvl="1" indent="-288925"/>
            <a:r>
              <a:rPr lang="en-US" dirty="0"/>
              <a:t>Course sequencing requirements/policies</a:t>
            </a:r>
          </a:p>
          <a:p>
            <a:pPr marL="288925" lvl="1" indent="-288925"/>
            <a:r>
              <a:rPr lang="en-US" dirty="0"/>
              <a:t>Sample schedules/timelines</a:t>
            </a:r>
          </a:p>
          <a:p>
            <a:pPr marL="0" indent="0">
              <a:buNone/>
            </a:pPr>
            <a:r>
              <a:rPr lang="en-US" dirty="0" err="1"/>
              <a:t>Hotelie</a:t>
            </a:r>
            <a:r>
              <a:rPr lang="en-US" dirty="0"/>
              <a:t> Launchpad:</a:t>
            </a:r>
          </a:p>
          <a:p>
            <a:pPr marL="288925" lvl="1" indent="-234950"/>
            <a:r>
              <a:rPr lang="en-US" dirty="0"/>
              <a:t>Academic/career paths panel (of faculty from across disciplines)</a:t>
            </a:r>
          </a:p>
          <a:p>
            <a:pPr marL="288925" lvl="1" indent="-234950"/>
            <a:r>
              <a:rPr lang="en-US" dirty="0"/>
              <a:t>Career planning/internships timeline (w/career services)</a:t>
            </a:r>
          </a:p>
          <a:p>
            <a:pPr marL="0" indent="0">
              <a:buNone/>
            </a:pPr>
            <a:r>
              <a:rPr lang="en-US" dirty="0"/>
              <a:t>Cornell University:</a:t>
            </a:r>
          </a:p>
          <a:p>
            <a:pPr marL="288925" lvl="1" indent="-234950"/>
            <a:r>
              <a:rPr lang="en-US" dirty="0"/>
              <a:t>Course Roster</a:t>
            </a:r>
          </a:p>
          <a:p>
            <a:pPr marL="288925" lvl="1" indent="-234950"/>
            <a:r>
              <a:rPr lang="en-US" dirty="0"/>
              <a:t>Courses of Study </a:t>
            </a:r>
          </a:p>
        </p:txBody>
      </p:sp>
    </p:spTree>
    <p:extLst>
      <p:ext uri="{BB962C8B-B14F-4D97-AF65-F5344CB8AC3E}">
        <p14:creationId xmlns:p14="http://schemas.microsoft.com/office/powerpoint/2010/main" val="315717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6" y="365125"/>
            <a:ext cx="10400544" cy="1325563"/>
          </a:xfrm>
        </p:spPr>
        <p:txBody>
          <a:bodyPr>
            <a:normAutofit/>
          </a:bodyPr>
          <a:lstStyle/>
          <a:p>
            <a:r>
              <a:rPr lang="en-US" sz="3600" dirty="0">
                <a:solidFill>
                  <a:srgbClr val="C00000"/>
                </a:solidFill>
                <a:latin typeface="Arial Black" panose="020B0A04020102020204" pitchFamily="34" charset="0"/>
              </a:rPr>
              <a:t>Your Academic Plan</a:t>
            </a:r>
          </a:p>
        </p:txBody>
      </p:sp>
      <p:graphicFrame>
        <p:nvGraphicFramePr>
          <p:cNvPr id="13" name="Table 12">
            <a:extLst>
              <a:ext uri="{FF2B5EF4-FFF2-40B4-BE49-F238E27FC236}">
                <a16:creationId xmlns:a16="http://schemas.microsoft.com/office/drawing/2014/main" id="{DF31EADE-29A5-D22E-4F44-9CDAC6FBEAC7}"/>
              </a:ext>
            </a:extLst>
          </p:cNvPr>
          <p:cNvGraphicFramePr>
            <a:graphicFrameLocks noGrp="1"/>
          </p:cNvGraphicFramePr>
          <p:nvPr/>
        </p:nvGraphicFramePr>
        <p:xfrm>
          <a:off x="727076" y="1779588"/>
          <a:ext cx="10737848" cy="4043626"/>
        </p:xfrm>
        <a:graphic>
          <a:graphicData uri="http://schemas.openxmlformats.org/drawingml/2006/table">
            <a:tbl>
              <a:tblPr/>
              <a:tblGrid>
                <a:gridCol w="250638">
                  <a:extLst>
                    <a:ext uri="{9D8B030D-6E8A-4147-A177-3AD203B41FA5}">
                      <a16:colId xmlns:a16="http://schemas.microsoft.com/office/drawing/2014/main" val="1774173311"/>
                    </a:ext>
                  </a:extLst>
                </a:gridCol>
                <a:gridCol w="949785">
                  <a:extLst>
                    <a:ext uri="{9D8B030D-6E8A-4147-A177-3AD203B41FA5}">
                      <a16:colId xmlns:a16="http://schemas.microsoft.com/office/drawing/2014/main" val="152284265"/>
                    </a:ext>
                  </a:extLst>
                </a:gridCol>
                <a:gridCol w="108829">
                  <a:extLst>
                    <a:ext uri="{9D8B030D-6E8A-4147-A177-3AD203B41FA5}">
                      <a16:colId xmlns:a16="http://schemas.microsoft.com/office/drawing/2014/main" val="1035732867"/>
                    </a:ext>
                  </a:extLst>
                </a:gridCol>
                <a:gridCol w="939892">
                  <a:extLst>
                    <a:ext uri="{9D8B030D-6E8A-4147-A177-3AD203B41FA5}">
                      <a16:colId xmlns:a16="http://schemas.microsoft.com/office/drawing/2014/main" val="2783643136"/>
                    </a:ext>
                  </a:extLst>
                </a:gridCol>
                <a:gridCol w="108829">
                  <a:extLst>
                    <a:ext uri="{9D8B030D-6E8A-4147-A177-3AD203B41FA5}">
                      <a16:colId xmlns:a16="http://schemas.microsoft.com/office/drawing/2014/main" val="2570041855"/>
                    </a:ext>
                  </a:extLst>
                </a:gridCol>
                <a:gridCol w="623297">
                  <a:extLst>
                    <a:ext uri="{9D8B030D-6E8A-4147-A177-3AD203B41FA5}">
                      <a16:colId xmlns:a16="http://schemas.microsoft.com/office/drawing/2014/main" val="3406250492"/>
                    </a:ext>
                  </a:extLst>
                </a:gridCol>
                <a:gridCol w="108829">
                  <a:extLst>
                    <a:ext uri="{9D8B030D-6E8A-4147-A177-3AD203B41FA5}">
                      <a16:colId xmlns:a16="http://schemas.microsoft.com/office/drawing/2014/main" val="288106920"/>
                    </a:ext>
                  </a:extLst>
                </a:gridCol>
                <a:gridCol w="939892">
                  <a:extLst>
                    <a:ext uri="{9D8B030D-6E8A-4147-A177-3AD203B41FA5}">
                      <a16:colId xmlns:a16="http://schemas.microsoft.com/office/drawing/2014/main" val="1842267064"/>
                    </a:ext>
                  </a:extLst>
                </a:gridCol>
                <a:gridCol w="108829">
                  <a:extLst>
                    <a:ext uri="{9D8B030D-6E8A-4147-A177-3AD203B41FA5}">
                      <a16:colId xmlns:a16="http://schemas.microsoft.com/office/drawing/2014/main" val="2607263029"/>
                    </a:ext>
                  </a:extLst>
                </a:gridCol>
                <a:gridCol w="939892">
                  <a:extLst>
                    <a:ext uri="{9D8B030D-6E8A-4147-A177-3AD203B41FA5}">
                      <a16:colId xmlns:a16="http://schemas.microsoft.com/office/drawing/2014/main" val="1484754674"/>
                    </a:ext>
                  </a:extLst>
                </a:gridCol>
                <a:gridCol w="108829">
                  <a:extLst>
                    <a:ext uri="{9D8B030D-6E8A-4147-A177-3AD203B41FA5}">
                      <a16:colId xmlns:a16="http://schemas.microsoft.com/office/drawing/2014/main" val="3081819100"/>
                    </a:ext>
                  </a:extLst>
                </a:gridCol>
                <a:gridCol w="623297">
                  <a:extLst>
                    <a:ext uri="{9D8B030D-6E8A-4147-A177-3AD203B41FA5}">
                      <a16:colId xmlns:a16="http://schemas.microsoft.com/office/drawing/2014/main" val="1809928428"/>
                    </a:ext>
                  </a:extLst>
                </a:gridCol>
                <a:gridCol w="108829">
                  <a:extLst>
                    <a:ext uri="{9D8B030D-6E8A-4147-A177-3AD203B41FA5}">
                      <a16:colId xmlns:a16="http://schemas.microsoft.com/office/drawing/2014/main" val="1121540131"/>
                    </a:ext>
                  </a:extLst>
                </a:gridCol>
                <a:gridCol w="939892">
                  <a:extLst>
                    <a:ext uri="{9D8B030D-6E8A-4147-A177-3AD203B41FA5}">
                      <a16:colId xmlns:a16="http://schemas.microsoft.com/office/drawing/2014/main" val="1591967882"/>
                    </a:ext>
                  </a:extLst>
                </a:gridCol>
                <a:gridCol w="108829">
                  <a:extLst>
                    <a:ext uri="{9D8B030D-6E8A-4147-A177-3AD203B41FA5}">
                      <a16:colId xmlns:a16="http://schemas.microsoft.com/office/drawing/2014/main" val="877331120"/>
                    </a:ext>
                  </a:extLst>
                </a:gridCol>
                <a:gridCol w="939892">
                  <a:extLst>
                    <a:ext uri="{9D8B030D-6E8A-4147-A177-3AD203B41FA5}">
                      <a16:colId xmlns:a16="http://schemas.microsoft.com/office/drawing/2014/main" val="884725102"/>
                    </a:ext>
                  </a:extLst>
                </a:gridCol>
                <a:gridCol w="108829">
                  <a:extLst>
                    <a:ext uri="{9D8B030D-6E8A-4147-A177-3AD203B41FA5}">
                      <a16:colId xmlns:a16="http://schemas.microsoft.com/office/drawing/2014/main" val="355338788"/>
                    </a:ext>
                  </a:extLst>
                </a:gridCol>
                <a:gridCol w="623297">
                  <a:extLst>
                    <a:ext uri="{9D8B030D-6E8A-4147-A177-3AD203B41FA5}">
                      <a16:colId xmlns:a16="http://schemas.microsoft.com/office/drawing/2014/main" val="479192854"/>
                    </a:ext>
                  </a:extLst>
                </a:gridCol>
                <a:gridCol w="108829">
                  <a:extLst>
                    <a:ext uri="{9D8B030D-6E8A-4147-A177-3AD203B41FA5}">
                      <a16:colId xmlns:a16="http://schemas.microsoft.com/office/drawing/2014/main" val="1451553887"/>
                    </a:ext>
                  </a:extLst>
                </a:gridCol>
                <a:gridCol w="939892">
                  <a:extLst>
                    <a:ext uri="{9D8B030D-6E8A-4147-A177-3AD203B41FA5}">
                      <a16:colId xmlns:a16="http://schemas.microsoft.com/office/drawing/2014/main" val="3433034933"/>
                    </a:ext>
                  </a:extLst>
                </a:gridCol>
                <a:gridCol w="108829">
                  <a:extLst>
                    <a:ext uri="{9D8B030D-6E8A-4147-A177-3AD203B41FA5}">
                      <a16:colId xmlns:a16="http://schemas.microsoft.com/office/drawing/2014/main" val="1351967684"/>
                    </a:ext>
                  </a:extLst>
                </a:gridCol>
                <a:gridCol w="939892">
                  <a:extLst>
                    <a:ext uri="{9D8B030D-6E8A-4147-A177-3AD203B41FA5}">
                      <a16:colId xmlns:a16="http://schemas.microsoft.com/office/drawing/2014/main" val="134953736"/>
                    </a:ext>
                  </a:extLst>
                </a:gridCol>
              </a:tblGrid>
              <a:tr h="366565">
                <a:tc gridSpan="6">
                  <a:txBody>
                    <a:bodyPr/>
                    <a:lstStyle/>
                    <a:p>
                      <a:pPr algn="l" fontAlgn="b"/>
                      <a:r>
                        <a:rPr lang="en-US" sz="2000" b="1" i="0" u="none" strike="noStrike">
                          <a:solidFill>
                            <a:srgbClr val="000000"/>
                          </a:solidFill>
                          <a:effectLst/>
                          <a:latin typeface="Calibri" panose="020F0502020204030204" pitchFamily="34" charset="0"/>
                        </a:rPr>
                        <a:t>MY ACADEMIC PLAN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5364131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76225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792048"/>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dirty="0">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ctr" fontAlgn="b"/>
                      <a:r>
                        <a:rPr lang="en-US" sz="1000" b="1" i="0" u="none" strike="noStrike">
                          <a:solidFill>
                            <a:srgbClr val="000000"/>
                          </a:solidFill>
                          <a:effectLst/>
                          <a:latin typeface="Calibri" panose="020F0502020204030204" pitchFamily="34" charset="0"/>
                        </a:rPr>
                        <a:t>SUMMER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3135778"/>
                  </a:ext>
                </a:extLst>
              </a:tr>
              <a:tr h="197381">
                <a:tc rowSpan="6">
                  <a:txBody>
                    <a:bodyPr/>
                    <a:lstStyle/>
                    <a:p>
                      <a:pPr algn="ctr" fontAlgn="ctr"/>
                      <a:r>
                        <a:rPr lang="en-US" sz="1000" b="1" i="0" u="none" strike="noStrike">
                          <a:solidFill>
                            <a:srgbClr val="000000"/>
                          </a:solidFill>
                          <a:effectLst/>
                          <a:latin typeface="Calibri" panose="020F0502020204030204" pitchFamily="34" charset="0"/>
                        </a:rPr>
                        <a:t> </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dirty="0">
                          <a:solidFill>
                            <a:srgbClr val="000000"/>
                          </a:solidFill>
                          <a:effectLst/>
                          <a:latin typeface="Calibri" panose="020F0502020204030204" pitchFamily="34" charset="0"/>
                        </a:rPr>
                        <a:t>______ internship at ______</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US" sz="1000" b="0" i="0" u="none" strike="noStrike">
                          <a:solidFill>
                            <a:srgbClr val="000000"/>
                          </a:solidFill>
                          <a:effectLst/>
                          <a:latin typeface="Calibri" panose="020F0502020204030204" pitchFamily="34" charset="0"/>
                        </a:rPr>
                        <a:t>______ internship at ______</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196799"/>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487738"/>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07085"/>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253882"/>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30488"/>
                  </a:ext>
                </a:extLst>
              </a:tr>
              <a:tr h="197381">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3782832"/>
                  </a:ext>
                </a:extLst>
              </a:tr>
              <a:tr h="169184">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356731"/>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EXTRA-CURRICULARS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4807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9008523"/>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910226"/>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938611"/>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870517"/>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74536234"/>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REMINDER:</a:t>
                      </a: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3">
                  <a:txBody>
                    <a:bodyPr/>
                    <a:lstStyle/>
                    <a:p>
                      <a:pPr algn="l" fontAlgn="b"/>
                      <a:r>
                        <a:rPr lang="en-US" sz="1000" b="0" i="0" u="none" strike="noStrike">
                          <a:solidFill>
                            <a:srgbClr val="000000"/>
                          </a:solidFill>
                          <a:effectLst/>
                          <a:latin typeface="Calibri" panose="020F0502020204030204" pitchFamily="34" charset="0"/>
                        </a:rPr>
                        <a:t>All 2000 Core MUST be completed by the end of the junior year or prior to studying abroad (whichever comes first).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361743"/>
                  </a:ext>
                </a:extLst>
              </a:tr>
              <a:tr h="891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4">
                  <a:txBody>
                    <a:bodyPr/>
                    <a:lstStyle/>
                    <a:p>
                      <a:pPr algn="l" fontAlgn="b"/>
                      <a:r>
                        <a:rPr lang="en-US" sz="1000" b="0" i="0" u="none" strike="noStrike">
                          <a:solidFill>
                            <a:srgbClr val="000000"/>
                          </a:solidFill>
                          <a:effectLst/>
                          <a:latin typeface="Calibri" panose="020F0502020204030204" pitchFamily="34" charset="0"/>
                        </a:rPr>
                        <a:t>Study Abroad will NOT be approved for students with outstanding 2000-level core (i.e., not completed or currently enrolled in).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87193370"/>
                  </a:ext>
                </a:extLst>
              </a:tr>
              <a:tr h="19738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11">
                  <a:txBody>
                    <a:bodyPr/>
                    <a:lstStyle/>
                    <a:p>
                      <a:pPr algn="l" fontAlgn="ctr"/>
                      <a:r>
                        <a:rPr lang="en-US" sz="1000" b="0" i="0" u="none" strike="noStrike">
                          <a:solidFill>
                            <a:srgbClr val="000000"/>
                          </a:solidFill>
                          <a:effectLst/>
                          <a:latin typeface="Calibri" panose="020F0502020204030204" pitchFamily="34" charset="0"/>
                        </a:rPr>
                        <a:t>Students will be auto-enrolled into any outstanding 2000 core in the Spring of their Junior year.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57376154"/>
                  </a:ext>
                </a:extLst>
              </a:tr>
            </a:tbl>
          </a:graphicData>
        </a:graphic>
      </p:graphicFrame>
      <p:sp>
        <p:nvSpPr>
          <p:cNvPr id="2" name="Rectangle 1">
            <a:extLst>
              <a:ext uri="{FF2B5EF4-FFF2-40B4-BE49-F238E27FC236}">
                <a16:creationId xmlns:a16="http://schemas.microsoft.com/office/drawing/2014/main" id="{5C4C754B-5F8C-05E1-7D7F-00C4F3791009}"/>
              </a:ext>
            </a:extLst>
          </p:cNvPr>
          <p:cNvSpPr/>
          <p:nvPr/>
        </p:nvSpPr>
        <p:spPr>
          <a:xfrm>
            <a:off x="478971" y="489857"/>
            <a:ext cx="11223172" cy="5834743"/>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C00000"/>
                </a:solidFill>
              </a:rPr>
              <a:t>QUESTIONS?</a:t>
            </a:r>
            <a:endParaRPr lang="en-US" sz="3600" b="1" dirty="0">
              <a:solidFill>
                <a:srgbClr val="C00000"/>
              </a:solidFill>
            </a:endParaRPr>
          </a:p>
        </p:txBody>
      </p:sp>
    </p:spTree>
    <p:extLst>
      <p:ext uri="{BB962C8B-B14F-4D97-AF65-F5344CB8AC3E}">
        <p14:creationId xmlns:p14="http://schemas.microsoft.com/office/powerpoint/2010/main" val="15305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5" y="365125"/>
            <a:ext cx="10285491" cy="1325563"/>
          </a:xfrm>
        </p:spPr>
        <p:txBody>
          <a:bodyPr>
            <a:normAutofit/>
          </a:bodyPr>
          <a:lstStyle/>
          <a:p>
            <a:r>
              <a:rPr lang="en-US" sz="3600" dirty="0">
                <a:solidFill>
                  <a:srgbClr val="C00000"/>
                </a:solidFill>
                <a:latin typeface="Arial Black" panose="020B0A04020102020204" pitchFamily="34" charset="0"/>
              </a:rPr>
              <a:t>Sequencing Examples</a:t>
            </a:r>
          </a:p>
        </p:txBody>
      </p:sp>
      <p:graphicFrame>
        <p:nvGraphicFramePr>
          <p:cNvPr id="2" name="Content Placeholder 1">
            <a:extLst>
              <a:ext uri="{FF2B5EF4-FFF2-40B4-BE49-F238E27FC236}">
                <a16:creationId xmlns:a16="http://schemas.microsoft.com/office/drawing/2014/main" id="{5BF4627F-1B03-4F3F-3485-36FEB32835DD}"/>
              </a:ext>
            </a:extLst>
          </p:cNvPr>
          <p:cNvGraphicFramePr>
            <a:graphicFrameLocks noGrp="1"/>
          </p:cNvGraphicFramePr>
          <p:nvPr>
            <p:ph idx="1"/>
          </p:nvPr>
        </p:nvGraphicFramePr>
        <p:xfrm>
          <a:off x="1106489" y="1771650"/>
          <a:ext cx="10274297" cy="4521200"/>
        </p:xfrm>
        <a:graphic>
          <a:graphicData uri="http://schemas.openxmlformats.org/drawingml/2006/table">
            <a:tbl>
              <a:tblPr/>
              <a:tblGrid>
                <a:gridCol w="239818">
                  <a:extLst>
                    <a:ext uri="{9D8B030D-6E8A-4147-A177-3AD203B41FA5}">
                      <a16:colId xmlns:a16="http://schemas.microsoft.com/office/drawing/2014/main" val="3197424817"/>
                    </a:ext>
                  </a:extLst>
                </a:gridCol>
                <a:gridCol w="908783">
                  <a:extLst>
                    <a:ext uri="{9D8B030D-6E8A-4147-A177-3AD203B41FA5}">
                      <a16:colId xmlns:a16="http://schemas.microsoft.com/office/drawing/2014/main" val="2837866083"/>
                    </a:ext>
                  </a:extLst>
                </a:gridCol>
                <a:gridCol w="104131">
                  <a:extLst>
                    <a:ext uri="{9D8B030D-6E8A-4147-A177-3AD203B41FA5}">
                      <a16:colId xmlns:a16="http://schemas.microsoft.com/office/drawing/2014/main" val="3136414714"/>
                    </a:ext>
                  </a:extLst>
                </a:gridCol>
                <a:gridCol w="899317">
                  <a:extLst>
                    <a:ext uri="{9D8B030D-6E8A-4147-A177-3AD203B41FA5}">
                      <a16:colId xmlns:a16="http://schemas.microsoft.com/office/drawing/2014/main" val="3960861686"/>
                    </a:ext>
                  </a:extLst>
                </a:gridCol>
                <a:gridCol w="104131">
                  <a:extLst>
                    <a:ext uri="{9D8B030D-6E8A-4147-A177-3AD203B41FA5}">
                      <a16:colId xmlns:a16="http://schemas.microsoft.com/office/drawing/2014/main" val="2732147185"/>
                    </a:ext>
                  </a:extLst>
                </a:gridCol>
                <a:gridCol w="596389">
                  <a:extLst>
                    <a:ext uri="{9D8B030D-6E8A-4147-A177-3AD203B41FA5}">
                      <a16:colId xmlns:a16="http://schemas.microsoft.com/office/drawing/2014/main" val="443029026"/>
                    </a:ext>
                  </a:extLst>
                </a:gridCol>
                <a:gridCol w="104131">
                  <a:extLst>
                    <a:ext uri="{9D8B030D-6E8A-4147-A177-3AD203B41FA5}">
                      <a16:colId xmlns:a16="http://schemas.microsoft.com/office/drawing/2014/main" val="2623985763"/>
                    </a:ext>
                  </a:extLst>
                </a:gridCol>
                <a:gridCol w="899317">
                  <a:extLst>
                    <a:ext uri="{9D8B030D-6E8A-4147-A177-3AD203B41FA5}">
                      <a16:colId xmlns:a16="http://schemas.microsoft.com/office/drawing/2014/main" val="3040073835"/>
                    </a:ext>
                  </a:extLst>
                </a:gridCol>
                <a:gridCol w="104131">
                  <a:extLst>
                    <a:ext uri="{9D8B030D-6E8A-4147-A177-3AD203B41FA5}">
                      <a16:colId xmlns:a16="http://schemas.microsoft.com/office/drawing/2014/main" val="2381427603"/>
                    </a:ext>
                  </a:extLst>
                </a:gridCol>
                <a:gridCol w="899317">
                  <a:extLst>
                    <a:ext uri="{9D8B030D-6E8A-4147-A177-3AD203B41FA5}">
                      <a16:colId xmlns:a16="http://schemas.microsoft.com/office/drawing/2014/main" val="476738752"/>
                    </a:ext>
                  </a:extLst>
                </a:gridCol>
                <a:gridCol w="104131">
                  <a:extLst>
                    <a:ext uri="{9D8B030D-6E8A-4147-A177-3AD203B41FA5}">
                      <a16:colId xmlns:a16="http://schemas.microsoft.com/office/drawing/2014/main" val="2936225549"/>
                    </a:ext>
                  </a:extLst>
                </a:gridCol>
                <a:gridCol w="596389">
                  <a:extLst>
                    <a:ext uri="{9D8B030D-6E8A-4147-A177-3AD203B41FA5}">
                      <a16:colId xmlns:a16="http://schemas.microsoft.com/office/drawing/2014/main" val="1525147853"/>
                    </a:ext>
                  </a:extLst>
                </a:gridCol>
                <a:gridCol w="104131">
                  <a:extLst>
                    <a:ext uri="{9D8B030D-6E8A-4147-A177-3AD203B41FA5}">
                      <a16:colId xmlns:a16="http://schemas.microsoft.com/office/drawing/2014/main" val="951819645"/>
                    </a:ext>
                  </a:extLst>
                </a:gridCol>
                <a:gridCol w="899317">
                  <a:extLst>
                    <a:ext uri="{9D8B030D-6E8A-4147-A177-3AD203B41FA5}">
                      <a16:colId xmlns:a16="http://schemas.microsoft.com/office/drawing/2014/main" val="4051468460"/>
                    </a:ext>
                  </a:extLst>
                </a:gridCol>
                <a:gridCol w="104131">
                  <a:extLst>
                    <a:ext uri="{9D8B030D-6E8A-4147-A177-3AD203B41FA5}">
                      <a16:colId xmlns:a16="http://schemas.microsoft.com/office/drawing/2014/main" val="2596034695"/>
                    </a:ext>
                  </a:extLst>
                </a:gridCol>
                <a:gridCol w="899317">
                  <a:extLst>
                    <a:ext uri="{9D8B030D-6E8A-4147-A177-3AD203B41FA5}">
                      <a16:colId xmlns:a16="http://schemas.microsoft.com/office/drawing/2014/main" val="1763182358"/>
                    </a:ext>
                  </a:extLst>
                </a:gridCol>
                <a:gridCol w="104131">
                  <a:extLst>
                    <a:ext uri="{9D8B030D-6E8A-4147-A177-3AD203B41FA5}">
                      <a16:colId xmlns:a16="http://schemas.microsoft.com/office/drawing/2014/main" val="1369581676"/>
                    </a:ext>
                  </a:extLst>
                </a:gridCol>
                <a:gridCol w="596389">
                  <a:extLst>
                    <a:ext uri="{9D8B030D-6E8A-4147-A177-3AD203B41FA5}">
                      <a16:colId xmlns:a16="http://schemas.microsoft.com/office/drawing/2014/main" val="1784701178"/>
                    </a:ext>
                  </a:extLst>
                </a:gridCol>
                <a:gridCol w="104131">
                  <a:extLst>
                    <a:ext uri="{9D8B030D-6E8A-4147-A177-3AD203B41FA5}">
                      <a16:colId xmlns:a16="http://schemas.microsoft.com/office/drawing/2014/main" val="165688358"/>
                    </a:ext>
                  </a:extLst>
                </a:gridCol>
                <a:gridCol w="899317">
                  <a:extLst>
                    <a:ext uri="{9D8B030D-6E8A-4147-A177-3AD203B41FA5}">
                      <a16:colId xmlns:a16="http://schemas.microsoft.com/office/drawing/2014/main" val="3793630824"/>
                    </a:ext>
                  </a:extLst>
                </a:gridCol>
                <a:gridCol w="104131">
                  <a:extLst>
                    <a:ext uri="{9D8B030D-6E8A-4147-A177-3AD203B41FA5}">
                      <a16:colId xmlns:a16="http://schemas.microsoft.com/office/drawing/2014/main" val="1600358512"/>
                    </a:ext>
                  </a:extLst>
                </a:gridCol>
                <a:gridCol w="899317">
                  <a:extLst>
                    <a:ext uri="{9D8B030D-6E8A-4147-A177-3AD203B41FA5}">
                      <a16:colId xmlns:a16="http://schemas.microsoft.com/office/drawing/2014/main" val="1484868044"/>
                    </a:ext>
                  </a:extLst>
                </a:gridCol>
              </a:tblGrid>
              <a:tr h="330200">
                <a:tc gridSpan="14">
                  <a:txBody>
                    <a:bodyPr/>
                    <a:lstStyle/>
                    <a:p>
                      <a:pPr algn="l" fontAlgn="b"/>
                      <a:r>
                        <a:rPr lang="en-US" sz="2000" b="1" i="0" u="none" strike="noStrike">
                          <a:solidFill>
                            <a:srgbClr val="000000"/>
                          </a:solidFill>
                          <a:effectLst/>
                          <a:latin typeface="Calibri" panose="020F0502020204030204" pitchFamily="34" charset="0"/>
                        </a:rPr>
                        <a:t>CURRICULUM SEQUENCE EXAMPLE: STUDY ABROAD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66276663"/>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960562"/>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3010426"/>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7153425"/>
                  </a:ext>
                </a:extLst>
              </a:tr>
              <a:tr h="190500">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3000 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458428776"/>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3000 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Spec.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Spec.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42358225"/>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Spec.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Spec.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4081836196"/>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920790194"/>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(Ethics)*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393911344"/>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69836053"/>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2709934"/>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1601735"/>
                  </a:ext>
                </a:extLst>
              </a:tr>
              <a:tr h="342900">
                <a:tc gridSpan="14">
                  <a:txBody>
                    <a:bodyPr/>
                    <a:lstStyle/>
                    <a:p>
                      <a:pPr algn="l" fontAlgn="b"/>
                      <a:r>
                        <a:rPr lang="en-US" sz="2000" b="1" i="0" u="none" strike="noStrike">
                          <a:solidFill>
                            <a:srgbClr val="000000"/>
                          </a:solidFill>
                          <a:effectLst/>
                          <a:latin typeface="Calibri" panose="020F0502020204030204" pitchFamily="34" charset="0"/>
                        </a:rPr>
                        <a:t>CURRICULUM SEQUENCE EXAMPLE: REAL ESTATE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88374113"/>
                  </a:ext>
                </a:extLst>
              </a:tr>
              <a:tr h="1905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653755"/>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260659"/>
                  </a:ext>
                </a:extLst>
              </a:tr>
              <a:tr h="17780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09545736"/>
                  </a:ext>
                </a:extLst>
              </a:tr>
              <a:tr h="177800">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83210875"/>
                  </a:ext>
                </a:extLst>
              </a:tr>
              <a:tr h="1778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3650*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6230/31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554137201"/>
                  </a:ext>
                </a:extLst>
              </a:tr>
              <a:tr h="1778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397543181"/>
                  </a:ext>
                </a:extLst>
              </a:tr>
              <a:tr h="1778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PAM 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ECON 3120*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ECON 3855*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640805711"/>
                  </a:ext>
                </a:extLst>
              </a:tr>
              <a:tr h="1778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(Ethics)*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100364610"/>
                  </a:ext>
                </a:extLst>
              </a:tr>
              <a:tr h="1778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88636728"/>
                  </a:ext>
                </a:extLst>
              </a:tr>
              <a:tr h="190500">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8496466"/>
                  </a:ext>
                </a:extLst>
              </a:tr>
            </a:tbl>
          </a:graphicData>
        </a:graphic>
      </p:graphicFrame>
    </p:spTree>
    <p:extLst>
      <p:ext uri="{BB962C8B-B14F-4D97-AF65-F5344CB8AC3E}">
        <p14:creationId xmlns:p14="http://schemas.microsoft.com/office/powerpoint/2010/main" val="62850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5" y="365125"/>
            <a:ext cx="10285491" cy="1325563"/>
          </a:xfrm>
        </p:spPr>
        <p:txBody>
          <a:bodyPr>
            <a:normAutofit/>
          </a:bodyPr>
          <a:lstStyle/>
          <a:p>
            <a:r>
              <a:rPr lang="en-US" sz="3600" dirty="0">
                <a:solidFill>
                  <a:srgbClr val="C00000"/>
                </a:solidFill>
                <a:latin typeface="Arial Black" panose="020B0A04020102020204" pitchFamily="34" charset="0"/>
              </a:rPr>
              <a:t>Sequencing Examples</a:t>
            </a:r>
          </a:p>
        </p:txBody>
      </p:sp>
      <p:graphicFrame>
        <p:nvGraphicFramePr>
          <p:cNvPr id="6" name="Content Placeholder 5">
            <a:extLst>
              <a:ext uri="{FF2B5EF4-FFF2-40B4-BE49-F238E27FC236}">
                <a16:creationId xmlns:a16="http://schemas.microsoft.com/office/drawing/2014/main" id="{A30D9198-DF7A-A3A1-5053-51CC64ED236C}"/>
              </a:ext>
            </a:extLst>
          </p:cNvPr>
          <p:cNvGraphicFramePr>
            <a:graphicFrameLocks noGrp="1"/>
          </p:cNvGraphicFramePr>
          <p:nvPr>
            <p:ph idx="1"/>
          </p:nvPr>
        </p:nvGraphicFramePr>
        <p:xfrm>
          <a:off x="1008960" y="1825622"/>
          <a:ext cx="10174079" cy="4351344"/>
        </p:xfrm>
        <a:graphic>
          <a:graphicData uri="http://schemas.openxmlformats.org/drawingml/2006/table">
            <a:tbl>
              <a:tblPr/>
              <a:tblGrid>
                <a:gridCol w="237479">
                  <a:extLst>
                    <a:ext uri="{9D8B030D-6E8A-4147-A177-3AD203B41FA5}">
                      <a16:colId xmlns:a16="http://schemas.microsoft.com/office/drawing/2014/main" val="1290776496"/>
                    </a:ext>
                  </a:extLst>
                </a:gridCol>
                <a:gridCol w="899919">
                  <a:extLst>
                    <a:ext uri="{9D8B030D-6E8A-4147-A177-3AD203B41FA5}">
                      <a16:colId xmlns:a16="http://schemas.microsoft.com/office/drawing/2014/main" val="1732905268"/>
                    </a:ext>
                  </a:extLst>
                </a:gridCol>
                <a:gridCol w="103115">
                  <a:extLst>
                    <a:ext uri="{9D8B030D-6E8A-4147-A177-3AD203B41FA5}">
                      <a16:colId xmlns:a16="http://schemas.microsoft.com/office/drawing/2014/main" val="1942388410"/>
                    </a:ext>
                  </a:extLst>
                </a:gridCol>
                <a:gridCol w="890545">
                  <a:extLst>
                    <a:ext uri="{9D8B030D-6E8A-4147-A177-3AD203B41FA5}">
                      <a16:colId xmlns:a16="http://schemas.microsoft.com/office/drawing/2014/main" val="2321434870"/>
                    </a:ext>
                  </a:extLst>
                </a:gridCol>
                <a:gridCol w="103115">
                  <a:extLst>
                    <a:ext uri="{9D8B030D-6E8A-4147-A177-3AD203B41FA5}">
                      <a16:colId xmlns:a16="http://schemas.microsoft.com/office/drawing/2014/main" val="4099723515"/>
                    </a:ext>
                  </a:extLst>
                </a:gridCol>
                <a:gridCol w="590572">
                  <a:extLst>
                    <a:ext uri="{9D8B030D-6E8A-4147-A177-3AD203B41FA5}">
                      <a16:colId xmlns:a16="http://schemas.microsoft.com/office/drawing/2014/main" val="1803510042"/>
                    </a:ext>
                  </a:extLst>
                </a:gridCol>
                <a:gridCol w="103115">
                  <a:extLst>
                    <a:ext uri="{9D8B030D-6E8A-4147-A177-3AD203B41FA5}">
                      <a16:colId xmlns:a16="http://schemas.microsoft.com/office/drawing/2014/main" val="1700700969"/>
                    </a:ext>
                  </a:extLst>
                </a:gridCol>
                <a:gridCol w="890545">
                  <a:extLst>
                    <a:ext uri="{9D8B030D-6E8A-4147-A177-3AD203B41FA5}">
                      <a16:colId xmlns:a16="http://schemas.microsoft.com/office/drawing/2014/main" val="939505857"/>
                    </a:ext>
                  </a:extLst>
                </a:gridCol>
                <a:gridCol w="103115">
                  <a:extLst>
                    <a:ext uri="{9D8B030D-6E8A-4147-A177-3AD203B41FA5}">
                      <a16:colId xmlns:a16="http://schemas.microsoft.com/office/drawing/2014/main" val="1939246120"/>
                    </a:ext>
                  </a:extLst>
                </a:gridCol>
                <a:gridCol w="890545">
                  <a:extLst>
                    <a:ext uri="{9D8B030D-6E8A-4147-A177-3AD203B41FA5}">
                      <a16:colId xmlns:a16="http://schemas.microsoft.com/office/drawing/2014/main" val="120285279"/>
                    </a:ext>
                  </a:extLst>
                </a:gridCol>
                <a:gridCol w="103115">
                  <a:extLst>
                    <a:ext uri="{9D8B030D-6E8A-4147-A177-3AD203B41FA5}">
                      <a16:colId xmlns:a16="http://schemas.microsoft.com/office/drawing/2014/main" val="3159581863"/>
                    </a:ext>
                  </a:extLst>
                </a:gridCol>
                <a:gridCol w="590572">
                  <a:extLst>
                    <a:ext uri="{9D8B030D-6E8A-4147-A177-3AD203B41FA5}">
                      <a16:colId xmlns:a16="http://schemas.microsoft.com/office/drawing/2014/main" val="2185363890"/>
                    </a:ext>
                  </a:extLst>
                </a:gridCol>
                <a:gridCol w="103115">
                  <a:extLst>
                    <a:ext uri="{9D8B030D-6E8A-4147-A177-3AD203B41FA5}">
                      <a16:colId xmlns:a16="http://schemas.microsoft.com/office/drawing/2014/main" val="2747072898"/>
                    </a:ext>
                  </a:extLst>
                </a:gridCol>
                <a:gridCol w="890545">
                  <a:extLst>
                    <a:ext uri="{9D8B030D-6E8A-4147-A177-3AD203B41FA5}">
                      <a16:colId xmlns:a16="http://schemas.microsoft.com/office/drawing/2014/main" val="3524987456"/>
                    </a:ext>
                  </a:extLst>
                </a:gridCol>
                <a:gridCol w="103115">
                  <a:extLst>
                    <a:ext uri="{9D8B030D-6E8A-4147-A177-3AD203B41FA5}">
                      <a16:colId xmlns:a16="http://schemas.microsoft.com/office/drawing/2014/main" val="4203742182"/>
                    </a:ext>
                  </a:extLst>
                </a:gridCol>
                <a:gridCol w="890545">
                  <a:extLst>
                    <a:ext uri="{9D8B030D-6E8A-4147-A177-3AD203B41FA5}">
                      <a16:colId xmlns:a16="http://schemas.microsoft.com/office/drawing/2014/main" val="853491604"/>
                    </a:ext>
                  </a:extLst>
                </a:gridCol>
                <a:gridCol w="103115">
                  <a:extLst>
                    <a:ext uri="{9D8B030D-6E8A-4147-A177-3AD203B41FA5}">
                      <a16:colId xmlns:a16="http://schemas.microsoft.com/office/drawing/2014/main" val="4154263712"/>
                    </a:ext>
                  </a:extLst>
                </a:gridCol>
                <a:gridCol w="590572">
                  <a:extLst>
                    <a:ext uri="{9D8B030D-6E8A-4147-A177-3AD203B41FA5}">
                      <a16:colId xmlns:a16="http://schemas.microsoft.com/office/drawing/2014/main" val="803936741"/>
                    </a:ext>
                  </a:extLst>
                </a:gridCol>
                <a:gridCol w="103115">
                  <a:extLst>
                    <a:ext uri="{9D8B030D-6E8A-4147-A177-3AD203B41FA5}">
                      <a16:colId xmlns:a16="http://schemas.microsoft.com/office/drawing/2014/main" val="3369589181"/>
                    </a:ext>
                  </a:extLst>
                </a:gridCol>
                <a:gridCol w="890545">
                  <a:extLst>
                    <a:ext uri="{9D8B030D-6E8A-4147-A177-3AD203B41FA5}">
                      <a16:colId xmlns:a16="http://schemas.microsoft.com/office/drawing/2014/main" val="345049675"/>
                    </a:ext>
                  </a:extLst>
                </a:gridCol>
                <a:gridCol w="103115">
                  <a:extLst>
                    <a:ext uri="{9D8B030D-6E8A-4147-A177-3AD203B41FA5}">
                      <a16:colId xmlns:a16="http://schemas.microsoft.com/office/drawing/2014/main" val="1189088079"/>
                    </a:ext>
                  </a:extLst>
                </a:gridCol>
                <a:gridCol w="890545">
                  <a:extLst>
                    <a:ext uri="{9D8B030D-6E8A-4147-A177-3AD203B41FA5}">
                      <a16:colId xmlns:a16="http://schemas.microsoft.com/office/drawing/2014/main" val="4214976513"/>
                    </a:ext>
                  </a:extLst>
                </a:gridCol>
              </a:tblGrid>
              <a:tr h="326979">
                <a:tc gridSpan="13">
                  <a:txBody>
                    <a:bodyPr/>
                    <a:lstStyle/>
                    <a:p>
                      <a:pPr algn="l" fontAlgn="b"/>
                      <a:r>
                        <a:rPr lang="en-US" sz="2000" b="1" i="0" u="none" strike="noStrike">
                          <a:solidFill>
                            <a:srgbClr val="000000"/>
                          </a:solidFill>
                          <a:effectLst/>
                          <a:latin typeface="Calibri" panose="020F0502020204030204" pitchFamily="34" charset="0"/>
                        </a:rPr>
                        <a:t>CURRICULUM SEQUENCE EXAMPLE: FINANCE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22125273"/>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937808"/>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0815786"/>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96922039"/>
                  </a:ext>
                </a:extLst>
              </a:tr>
              <a:tr h="176066">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44047111"/>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1531070974"/>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351595511"/>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3235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156938143"/>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(Ethics)*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358206480"/>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5660550"/>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937673"/>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5322265"/>
                  </a:ext>
                </a:extLst>
              </a:tr>
              <a:tr h="326979">
                <a:tc gridSpan="16">
                  <a:txBody>
                    <a:bodyPr/>
                    <a:lstStyle/>
                    <a:p>
                      <a:pPr algn="l" fontAlgn="b"/>
                      <a:r>
                        <a:rPr lang="en-US" sz="2000" b="1" i="0" u="none" strike="noStrike">
                          <a:solidFill>
                            <a:srgbClr val="000000"/>
                          </a:solidFill>
                          <a:effectLst/>
                          <a:latin typeface="Calibri" panose="020F0502020204030204" pitchFamily="34" charset="0"/>
                        </a:rPr>
                        <a:t>CURRICULUM SEQUENCE EXAMPLE: FOOD &amp; BEVERAGE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111916907"/>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855388"/>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1004301"/>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89080405"/>
                  </a:ext>
                </a:extLst>
              </a:tr>
              <a:tr h="176066">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HADM 3650*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extLst>
                  <a:ext uri="{0D108BD9-81ED-4DB2-BD59-A6C34878D82A}">
                    <a16:rowId xmlns:a16="http://schemas.microsoft.com/office/drawing/2014/main" val="3150062031"/>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428278462"/>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6494250"/>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37981161"/>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(Ethics)*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62142256"/>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7743793"/>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55688"/>
                  </a:ext>
                </a:extLst>
              </a:tr>
            </a:tbl>
          </a:graphicData>
        </a:graphic>
      </p:graphicFrame>
    </p:spTree>
    <p:extLst>
      <p:ext uri="{BB962C8B-B14F-4D97-AF65-F5344CB8AC3E}">
        <p14:creationId xmlns:p14="http://schemas.microsoft.com/office/powerpoint/2010/main" val="311298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5" y="365125"/>
            <a:ext cx="10285491" cy="1325563"/>
          </a:xfrm>
        </p:spPr>
        <p:txBody>
          <a:bodyPr>
            <a:normAutofit/>
          </a:bodyPr>
          <a:lstStyle/>
          <a:p>
            <a:r>
              <a:rPr lang="en-US" sz="3600" dirty="0">
                <a:solidFill>
                  <a:srgbClr val="C00000"/>
                </a:solidFill>
                <a:latin typeface="Arial Black" panose="020B0A04020102020204" pitchFamily="34" charset="0"/>
              </a:rPr>
              <a:t>Sequencing Examples</a:t>
            </a:r>
          </a:p>
        </p:txBody>
      </p:sp>
      <p:graphicFrame>
        <p:nvGraphicFramePr>
          <p:cNvPr id="5" name="Content Placeholder 4">
            <a:extLst>
              <a:ext uri="{FF2B5EF4-FFF2-40B4-BE49-F238E27FC236}">
                <a16:creationId xmlns:a16="http://schemas.microsoft.com/office/drawing/2014/main" id="{AAD71A0A-7779-9024-B404-6183E8E2F944}"/>
              </a:ext>
            </a:extLst>
          </p:cNvPr>
          <p:cNvGraphicFramePr>
            <a:graphicFrameLocks noGrp="1"/>
          </p:cNvGraphicFramePr>
          <p:nvPr>
            <p:ph idx="1"/>
          </p:nvPr>
        </p:nvGraphicFramePr>
        <p:xfrm>
          <a:off x="1008960" y="1825622"/>
          <a:ext cx="10174079" cy="4351344"/>
        </p:xfrm>
        <a:graphic>
          <a:graphicData uri="http://schemas.openxmlformats.org/drawingml/2006/table">
            <a:tbl>
              <a:tblPr/>
              <a:tblGrid>
                <a:gridCol w="237479">
                  <a:extLst>
                    <a:ext uri="{9D8B030D-6E8A-4147-A177-3AD203B41FA5}">
                      <a16:colId xmlns:a16="http://schemas.microsoft.com/office/drawing/2014/main" val="933026034"/>
                    </a:ext>
                  </a:extLst>
                </a:gridCol>
                <a:gridCol w="899919">
                  <a:extLst>
                    <a:ext uri="{9D8B030D-6E8A-4147-A177-3AD203B41FA5}">
                      <a16:colId xmlns:a16="http://schemas.microsoft.com/office/drawing/2014/main" val="1309650726"/>
                    </a:ext>
                  </a:extLst>
                </a:gridCol>
                <a:gridCol w="103115">
                  <a:extLst>
                    <a:ext uri="{9D8B030D-6E8A-4147-A177-3AD203B41FA5}">
                      <a16:colId xmlns:a16="http://schemas.microsoft.com/office/drawing/2014/main" val="678435075"/>
                    </a:ext>
                  </a:extLst>
                </a:gridCol>
                <a:gridCol w="890545">
                  <a:extLst>
                    <a:ext uri="{9D8B030D-6E8A-4147-A177-3AD203B41FA5}">
                      <a16:colId xmlns:a16="http://schemas.microsoft.com/office/drawing/2014/main" val="1515221474"/>
                    </a:ext>
                  </a:extLst>
                </a:gridCol>
                <a:gridCol w="103115">
                  <a:extLst>
                    <a:ext uri="{9D8B030D-6E8A-4147-A177-3AD203B41FA5}">
                      <a16:colId xmlns:a16="http://schemas.microsoft.com/office/drawing/2014/main" val="2787540931"/>
                    </a:ext>
                  </a:extLst>
                </a:gridCol>
                <a:gridCol w="590572">
                  <a:extLst>
                    <a:ext uri="{9D8B030D-6E8A-4147-A177-3AD203B41FA5}">
                      <a16:colId xmlns:a16="http://schemas.microsoft.com/office/drawing/2014/main" val="3686670206"/>
                    </a:ext>
                  </a:extLst>
                </a:gridCol>
                <a:gridCol w="103115">
                  <a:extLst>
                    <a:ext uri="{9D8B030D-6E8A-4147-A177-3AD203B41FA5}">
                      <a16:colId xmlns:a16="http://schemas.microsoft.com/office/drawing/2014/main" val="1555722615"/>
                    </a:ext>
                  </a:extLst>
                </a:gridCol>
                <a:gridCol w="890545">
                  <a:extLst>
                    <a:ext uri="{9D8B030D-6E8A-4147-A177-3AD203B41FA5}">
                      <a16:colId xmlns:a16="http://schemas.microsoft.com/office/drawing/2014/main" val="146144006"/>
                    </a:ext>
                  </a:extLst>
                </a:gridCol>
                <a:gridCol w="103115">
                  <a:extLst>
                    <a:ext uri="{9D8B030D-6E8A-4147-A177-3AD203B41FA5}">
                      <a16:colId xmlns:a16="http://schemas.microsoft.com/office/drawing/2014/main" val="2389841174"/>
                    </a:ext>
                  </a:extLst>
                </a:gridCol>
                <a:gridCol w="890545">
                  <a:extLst>
                    <a:ext uri="{9D8B030D-6E8A-4147-A177-3AD203B41FA5}">
                      <a16:colId xmlns:a16="http://schemas.microsoft.com/office/drawing/2014/main" val="3805856254"/>
                    </a:ext>
                  </a:extLst>
                </a:gridCol>
                <a:gridCol w="103115">
                  <a:extLst>
                    <a:ext uri="{9D8B030D-6E8A-4147-A177-3AD203B41FA5}">
                      <a16:colId xmlns:a16="http://schemas.microsoft.com/office/drawing/2014/main" val="3866562304"/>
                    </a:ext>
                  </a:extLst>
                </a:gridCol>
                <a:gridCol w="590572">
                  <a:extLst>
                    <a:ext uri="{9D8B030D-6E8A-4147-A177-3AD203B41FA5}">
                      <a16:colId xmlns:a16="http://schemas.microsoft.com/office/drawing/2014/main" val="3224950960"/>
                    </a:ext>
                  </a:extLst>
                </a:gridCol>
                <a:gridCol w="103115">
                  <a:extLst>
                    <a:ext uri="{9D8B030D-6E8A-4147-A177-3AD203B41FA5}">
                      <a16:colId xmlns:a16="http://schemas.microsoft.com/office/drawing/2014/main" val="772121403"/>
                    </a:ext>
                  </a:extLst>
                </a:gridCol>
                <a:gridCol w="890545">
                  <a:extLst>
                    <a:ext uri="{9D8B030D-6E8A-4147-A177-3AD203B41FA5}">
                      <a16:colId xmlns:a16="http://schemas.microsoft.com/office/drawing/2014/main" val="2307513180"/>
                    </a:ext>
                  </a:extLst>
                </a:gridCol>
                <a:gridCol w="103115">
                  <a:extLst>
                    <a:ext uri="{9D8B030D-6E8A-4147-A177-3AD203B41FA5}">
                      <a16:colId xmlns:a16="http://schemas.microsoft.com/office/drawing/2014/main" val="3598756730"/>
                    </a:ext>
                  </a:extLst>
                </a:gridCol>
                <a:gridCol w="890545">
                  <a:extLst>
                    <a:ext uri="{9D8B030D-6E8A-4147-A177-3AD203B41FA5}">
                      <a16:colId xmlns:a16="http://schemas.microsoft.com/office/drawing/2014/main" val="595892354"/>
                    </a:ext>
                  </a:extLst>
                </a:gridCol>
                <a:gridCol w="103115">
                  <a:extLst>
                    <a:ext uri="{9D8B030D-6E8A-4147-A177-3AD203B41FA5}">
                      <a16:colId xmlns:a16="http://schemas.microsoft.com/office/drawing/2014/main" val="3452872818"/>
                    </a:ext>
                  </a:extLst>
                </a:gridCol>
                <a:gridCol w="590572">
                  <a:extLst>
                    <a:ext uri="{9D8B030D-6E8A-4147-A177-3AD203B41FA5}">
                      <a16:colId xmlns:a16="http://schemas.microsoft.com/office/drawing/2014/main" val="2737367438"/>
                    </a:ext>
                  </a:extLst>
                </a:gridCol>
                <a:gridCol w="103115">
                  <a:extLst>
                    <a:ext uri="{9D8B030D-6E8A-4147-A177-3AD203B41FA5}">
                      <a16:colId xmlns:a16="http://schemas.microsoft.com/office/drawing/2014/main" val="388087222"/>
                    </a:ext>
                  </a:extLst>
                </a:gridCol>
                <a:gridCol w="890545">
                  <a:extLst>
                    <a:ext uri="{9D8B030D-6E8A-4147-A177-3AD203B41FA5}">
                      <a16:colId xmlns:a16="http://schemas.microsoft.com/office/drawing/2014/main" val="1959869607"/>
                    </a:ext>
                  </a:extLst>
                </a:gridCol>
                <a:gridCol w="103115">
                  <a:extLst>
                    <a:ext uri="{9D8B030D-6E8A-4147-A177-3AD203B41FA5}">
                      <a16:colId xmlns:a16="http://schemas.microsoft.com/office/drawing/2014/main" val="1953744643"/>
                    </a:ext>
                  </a:extLst>
                </a:gridCol>
                <a:gridCol w="890545">
                  <a:extLst>
                    <a:ext uri="{9D8B030D-6E8A-4147-A177-3AD203B41FA5}">
                      <a16:colId xmlns:a16="http://schemas.microsoft.com/office/drawing/2014/main" val="4241489797"/>
                    </a:ext>
                  </a:extLst>
                </a:gridCol>
              </a:tblGrid>
              <a:tr h="326979">
                <a:tc gridSpan="20">
                  <a:txBody>
                    <a:bodyPr/>
                    <a:lstStyle/>
                    <a:p>
                      <a:pPr algn="l" fontAlgn="b"/>
                      <a:r>
                        <a:rPr lang="en-US" sz="2000" b="1" i="0" u="none" strike="noStrike">
                          <a:solidFill>
                            <a:srgbClr val="000000"/>
                          </a:solidFill>
                          <a:effectLst/>
                          <a:latin typeface="Calibri" panose="020F0502020204030204" pitchFamily="34" charset="0"/>
                        </a:rPr>
                        <a:t>CURRICULUM SEQUENCE EXAMPLE: HOSPITALITY ANALYTICS &amp; DS MINOR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23912835"/>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02698"/>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033767"/>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89953462"/>
                  </a:ext>
                </a:extLst>
              </a:tr>
              <a:tr h="176066">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99119829"/>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71244748"/>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153815616"/>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MATH 4720*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ECON 3140*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259494439"/>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INFO 2950*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INFO 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728680067"/>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97089162"/>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3079307"/>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5667890"/>
                  </a:ext>
                </a:extLst>
              </a:tr>
              <a:tr h="326979">
                <a:tc gridSpan="16">
                  <a:txBody>
                    <a:bodyPr/>
                    <a:lstStyle/>
                    <a:p>
                      <a:pPr algn="l" fontAlgn="b"/>
                      <a:r>
                        <a:rPr lang="en-US" sz="2000" b="1" i="0" u="none" strike="noStrike">
                          <a:solidFill>
                            <a:srgbClr val="000000"/>
                          </a:solidFill>
                          <a:effectLst/>
                          <a:latin typeface="Calibri" panose="020F0502020204030204" pitchFamily="34" charset="0"/>
                        </a:rPr>
                        <a:t>CURRICULUM SEQUENCE EXAMPLE: SERVICES MARKETING FOCUS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68501513"/>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479136"/>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TWO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THREE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Calibri" panose="020F0502020204030204" pitchFamily="34" charset="0"/>
                        </a:rPr>
                        <a:t>YEAR FOUR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0084831"/>
                  </a:ext>
                </a:extLst>
              </a:tr>
              <a:tr h="176066">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FALL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SPRING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90981473"/>
                  </a:ext>
                </a:extLst>
              </a:tr>
              <a:tr h="176066">
                <a:tc rowSpan="7">
                  <a:txBody>
                    <a:bodyPr/>
                    <a:lstStyle/>
                    <a:p>
                      <a:pPr algn="ctr" fontAlgn="ctr"/>
                      <a:r>
                        <a:rPr lang="en-US" sz="1000" b="1" i="0" u="none" strike="noStrike">
                          <a:solidFill>
                            <a:srgbClr val="000000"/>
                          </a:solidFill>
                          <a:effectLst/>
                          <a:latin typeface="Calibri" panose="020F0502020204030204" pitchFamily="34" charset="0"/>
                        </a:rPr>
                        <a:t>BLOCK ONE</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rowSpan="7">
                  <a:txBody>
                    <a:bodyPr/>
                    <a:lstStyle/>
                    <a:p>
                      <a:pPr algn="ctr" fontAlgn="ctr"/>
                      <a:r>
                        <a:rPr lang="en-US" sz="1000" b="0" i="0" u="none" strike="noStrike">
                          <a:solidFill>
                            <a:srgbClr val="000000"/>
                          </a:solidFill>
                          <a:effectLst/>
                          <a:latin typeface="Calibri" panose="020F0502020204030204" pitchFamily="34" charset="0"/>
                        </a:rPr>
                        <a:t>2000 Core Auto-Enroll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HADM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1000" b="0" i="0" u="none" strike="noStrike">
                          <a:solidFill>
                            <a:srgbClr val="000000"/>
                          </a:solidFill>
                          <a:effectLst/>
                          <a:latin typeface="Calibri" panose="020F0502020204030204" pitchFamily="34" charset="0"/>
                        </a:rPr>
                        <a:t>Practice Credit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824152983"/>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4050*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842744283"/>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HADM 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4430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1934787482"/>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HADM 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MATH 4720*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HADM 3740*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ECON 3140*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149705077"/>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1199/1910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(DEI)*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INFO 2950*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INFO 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Dist. (Arts)*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935860245"/>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Swim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73752270"/>
                  </a:ext>
                </a:extLst>
              </a:tr>
              <a:tr h="176066">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8331350"/>
                  </a:ext>
                </a:extLst>
              </a:tr>
            </a:tbl>
          </a:graphicData>
        </a:graphic>
      </p:graphicFrame>
    </p:spTree>
    <p:extLst>
      <p:ext uri="{BB962C8B-B14F-4D97-AF65-F5344CB8AC3E}">
        <p14:creationId xmlns:p14="http://schemas.microsoft.com/office/powerpoint/2010/main" val="174912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DFA852D4-9510-694D-AF39-8CAFB6CFE781}"/>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Hotel Administration </a:t>
            </a:r>
            <a:fld id="{6BC6B64C-2C78-0546-8075-679D924F1D06}"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15D68C1-BE35-4333-B16F-52538D0A1CA3}"/>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8351520" y="0"/>
            <a:ext cx="3840480" cy="6858000"/>
          </a:xfrm>
          <a:prstGeom prst="rect">
            <a:avLst/>
          </a:prstGeom>
        </p:spPr>
      </p:pic>
      <p:pic>
        <p:nvPicPr>
          <p:cNvPr id="2" name="Picture 1">
            <a:extLst>
              <a:ext uri="{FF2B5EF4-FFF2-40B4-BE49-F238E27FC236}">
                <a16:creationId xmlns:a16="http://schemas.microsoft.com/office/drawing/2014/main" id="{F90F5E89-CEE7-D763-2042-9554A79D9F99}"/>
              </a:ext>
            </a:extLst>
          </p:cNvPr>
          <p:cNvPicPr>
            <a:picLocks noChangeAspect="1"/>
          </p:cNvPicPr>
          <p:nvPr/>
        </p:nvPicPr>
        <p:blipFill>
          <a:blip r:embed="rId4"/>
          <a:stretch>
            <a:fillRect/>
          </a:stretch>
        </p:blipFill>
        <p:spPr>
          <a:xfrm>
            <a:off x="69271" y="115060"/>
            <a:ext cx="8224838" cy="6637587"/>
          </a:xfrm>
          <a:prstGeom prst="rect">
            <a:avLst/>
          </a:prstGeom>
        </p:spPr>
      </p:pic>
    </p:spTree>
    <p:extLst>
      <p:ext uri="{BB962C8B-B14F-4D97-AF65-F5344CB8AC3E}">
        <p14:creationId xmlns:p14="http://schemas.microsoft.com/office/powerpoint/2010/main" val="415451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9452958"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Program Requirements</a:t>
            </a:r>
            <a:endParaRPr kumimoji="0" lang="en-US" sz="4800" b="1" i="0" u="none" strike="noStrike" kern="1200" cap="none" spc="0" normalizeH="0" baseline="0" noProof="0" dirty="0">
              <a:ln>
                <a:noFill/>
              </a:ln>
              <a:solidFill>
                <a:srgbClr val="C00000"/>
              </a:solidFill>
              <a:effectLst>
                <a:outerShdw blurRad="50800" dist="38100" dir="8100000" algn="tr" rotWithShape="0">
                  <a:prstClr val="black">
                    <a:alpha val="40000"/>
                  </a:prstClr>
                </a:outerShdw>
              </a:effectLst>
              <a:uLnTx/>
              <a:uFillTx/>
              <a:latin typeface="Arial Black" panose="020B0604020202020204" pitchFamily="34" charset="0"/>
              <a:ea typeface="+mj-ea"/>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098ACE2-23F5-A540-A438-756CD4C4E95B}"/>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Nolan School of Hotel Administration </a:t>
            </a:r>
            <a:fld id="{6BC6B64C-2C78-0546-8075-679D924F1D06}" type="slidenum">
              <a:rPr kumimoji="0" lang="en-US" sz="11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7" name="Subtitle 1">
            <a:extLst>
              <a:ext uri="{FF2B5EF4-FFF2-40B4-BE49-F238E27FC236}">
                <a16:creationId xmlns:a16="http://schemas.microsoft.com/office/drawing/2014/main" id="{C24E9F43-FE7E-4F07-A61E-32F1CB5280A8}"/>
              </a:ext>
            </a:extLst>
          </p:cNvPr>
          <p:cNvSpPr txBox="1">
            <a:spLocks/>
          </p:cNvSpPr>
          <p:nvPr/>
        </p:nvSpPr>
        <p:spPr>
          <a:xfrm>
            <a:off x="490938" y="1835793"/>
            <a:ext cx="7682049"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outerShdw blurRad="63500" sx="102000" sy="102000" algn="ctr"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EEC6CE31-7848-4383-8BBC-89D5974CE6AB}"/>
              </a:ext>
            </a:extLst>
          </p:cNvPr>
          <p:cNvSpPr/>
          <p:nvPr/>
        </p:nvSpPr>
        <p:spPr>
          <a:xfrm>
            <a:off x="529434" y="1577835"/>
            <a:ext cx="8570494" cy="1964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8470AB84-299E-4E9B-ADDE-9E68775FE52C}"/>
              </a:ext>
            </a:extLst>
          </p:cNvPr>
          <p:cNvSpPr/>
          <p:nvPr/>
        </p:nvSpPr>
        <p:spPr>
          <a:xfrm>
            <a:off x="519287" y="3631262"/>
            <a:ext cx="4225127" cy="1578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HADM ELECTIVES</a:t>
            </a:r>
          </a:p>
          <a:p>
            <a:pPr algn="ctr"/>
            <a:r>
              <a:rPr lang="en-US" sz="1600" dirty="0"/>
              <a:t>(Applied)</a:t>
            </a:r>
          </a:p>
          <a:p>
            <a:pPr algn="ctr"/>
            <a:r>
              <a:rPr lang="en-US" sz="1600" dirty="0"/>
              <a:t>(12 Credits)</a:t>
            </a:r>
          </a:p>
        </p:txBody>
      </p:sp>
      <p:sp>
        <p:nvSpPr>
          <p:cNvPr id="13" name="Rectangle: Rounded Corners 12">
            <a:extLst>
              <a:ext uri="{FF2B5EF4-FFF2-40B4-BE49-F238E27FC236}">
                <a16:creationId xmlns:a16="http://schemas.microsoft.com/office/drawing/2014/main" id="{6DC7DCD7-9749-4783-A6AF-A76395050E53}"/>
              </a:ext>
            </a:extLst>
          </p:cNvPr>
          <p:cNvSpPr/>
          <p:nvPr/>
        </p:nvSpPr>
        <p:spPr>
          <a:xfrm>
            <a:off x="4880751" y="2301667"/>
            <a:ext cx="4130100" cy="1109514"/>
          </a:xfrm>
          <a:prstGeom prst="roundRect">
            <a:avLst/>
          </a:prstGeom>
          <a:solidFill>
            <a:schemeClr val="accent6">
              <a:lumMod val="20000"/>
              <a:lumOff val="80000"/>
            </a:scheme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CORE COURSES – DISTRIBUTIVE (LAS)</a:t>
            </a:r>
          </a:p>
          <a:p>
            <a:pPr algn="ctr"/>
            <a:r>
              <a:rPr lang="en-US" sz="1600" dirty="0">
                <a:solidFill>
                  <a:sysClr val="windowText" lastClr="000000"/>
                </a:solidFill>
              </a:rPr>
              <a:t>(18 Credits)</a:t>
            </a:r>
          </a:p>
        </p:txBody>
      </p:sp>
      <p:sp>
        <p:nvSpPr>
          <p:cNvPr id="15" name="Rectangle: Rounded Corners 14">
            <a:extLst>
              <a:ext uri="{FF2B5EF4-FFF2-40B4-BE49-F238E27FC236}">
                <a16:creationId xmlns:a16="http://schemas.microsoft.com/office/drawing/2014/main" id="{F5B87A8D-AF16-48B9-9062-F234F10C7670}"/>
              </a:ext>
            </a:extLst>
          </p:cNvPr>
          <p:cNvSpPr/>
          <p:nvPr/>
        </p:nvSpPr>
        <p:spPr>
          <a:xfrm>
            <a:off x="519286" y="5323118"/>
            <a:ext cx="4225128" cy="10096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 ELECTIVES </a:t>
            </a:r>
          </a:p>
          <a:p>
            <a:pPr algn="ctr"/>
            <a:r>
              <a:rPr lang="en-US" sz="1600" dirty="0"/>
              <a:t>(Applied or DR, HADM or other)</a:t>
            </a:r>
          </a:p>
          <a:p>
            <a:pPr algn="ctr"/>
            <a:r>
              <a:rPr lang="en-US" sz="1600" dirty="0"/>
              <a:t>(8 Credits)</a:t>
            </a:r>
          </a:p>
        </p:txBody>
      </p:sp>
      <p:sp>
        <p:nvSpPr>
          <p:cNvPr id="17" name="Rectangle: Rounded Corners 16">
            <a:extLst>
              <a:ext uri="{FF2B5EF4-FFF2-40B4-BE49-F238E27FC236}">
                <a16:creationId xmlns:a16="http://schemas.microsoft.com/office/drawing/2014/main" id="{0A570B81-8E8C-498A-B1AE-7406EDE38D75}"/>
              </a:ext>
            </a:extLst>
          </p:cNvPr>
          <p:cNvSpPr/>
          <p:nvPr/>
        </p:nvSpPr>
        <p:spPr>
          <a:xfrm>
            <a:off x="4852223" y="3632878"/>
            <a:ext cx="4225127" cy="1578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REQUIRED DISTRIBUTIVE (LAS) ELECTIVES</a:t>
            </a:r>
          </a:p>
          <a:p>
            <a:pPr algn="ctr"/>
            <a:r>
              <a:rPr lang="en-US" sz="1600" dirty="0">
                <a:solidFill>
                  <a:schemeClr val="bg1"/>
                </a:solidFill>
              </a:rPr>
              <a:t>FWS (3 Credits)</a:t>
            </a:r>
          </a:p>
          <a:p>
            <a:pPr algn="ctr"/>
            <a:r>
              <a:rPr lang="en-US" sz="1600" dirty="0">
                <a:solidFill>
                  <a:schemeClr val="bg1"/>
                </a:solidFill>
              </a:rPr>
              <a:t>Ethics (3 Credits)</a:t>
            </a:r>
          </a:p>
          <a:p>
            <a:pPr algn="ctr"/>
            <a:r>
              <a:rPr lang="en-US" sz="1600" dirty="0">
                <a:solidFill>
                  <a:schemeClr val="bg1"/>
                </a:solidFill>
              </a:rPr>
              <a:t>Diversity (3 Credits)</a:t>
            </a:r>
          </a:p>
          <a:p>
            <a:pPr algn="ctr"/>
            <a:r>
              <a:rPr lang="en-US" sz="1600" dirty="0">
                <a:solidFill>
                  <a:schemeClr val="bg1"/>
                </a:solidFill>
              </a:rPr>
              <a:t>Non-SCJCB Distributive (15 credits)</a:t>
            </a:r>
          </a:p>
        </p:txBody>
      </p:sp>
      <p:sp>
        <p:nvSpPr>
          <p:cNvPr id="18" name="Rectangle: Rounded Corners 17">
            <a:extLst>
              <a:ext uri="{FF2B5EF4-FFF2-40B4-BE49-F238E27FC236}">
                <a16:creationId xmlns:a16="http://schemas.microsoft.com/office/drawing/2014/main" id="{74CEC72F-9C01-4978-9A34-3BFD249AC846}"/>
              </a:ext>
            </a:extLst>
          </p:cNvPr>
          <p:cNvSpPr/>
          <p:nvPr/>
        </p:nvSpPr>
        <p:spPr>
          <a:xfrm>
            <a:off x="4852224" y="5323118"/>
            <a:ext cx="4225128" cy="100961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ADDITIONAL DISTRIBUTIVE ELECTIVES</a:t>
            </a:r>
          </a:p>
          <a:p>
            <a:pPr algn="ctr"/>
            <a:r>
              <a:rPr lang="en-US" sz="1600" dirty="0">
                <a:solidFill>
                  <a:schemeClr val="bg1"/>
                </a:solidFill>
              </a:rPr>
              <a:t>(HADM or other) </a:t>
            </a:r>
          </a:p>
          <a:p>
            <a:pPr algn="ctr"/>
            <a:r>
              <a:rPr lang="en-US" sz="1600" dirty="0">
                <a:solidFill>
                  <a:schemeClr val="bg1"/>
                </a:solidFill>
              </a:rPr>
              <a:t>(18 Credits)</a:t>
            </a:r>
          </a:p>
        </p:txBody>
      </p:sp>
      <p:sp>
        <p:nvSpPr>
          <p:cNvPr id="19" name="Rectangle 18">
            <a:extLst>
              <a:ext uri="{FF2B5EF4-FFF2-40B4-BE49-F238E27FC236}">
                <a16:creationId xmlns:a16="http://schemas.microsoft.com/office/drawing/2014/main" id="{7E4842B3-2E53-4C6B-9257-7FE9C3E21D7A}"/>
              </a:ext>
            </a:extLst>
          </p:cNvPr>
          <p:cNvSpPr/>
          <p:nvPr/>
        </p:nvSpPr>
        <p:spPr>
          <a:xfrm>
            <a:off x="2253998" y="1646809"/>
            <a:ext cx="5121366" cy="646331"/>
          </a:xfrm>
          <a:prstGeom prst="rect">
            <a:avLst/>
          </a:prstGeom>
        </p:spPr>
        <p:txBody>
          <a:bodyPr wrap="square">
            <a:spAutoFit/>
          </a:bodyPr>
          <a:lstStyle/>
          <a:p>
            <a:pPr algn="ctr"/>
            <a:r>
              <a:rPr lang="en-US" dirty="0"/>
              <a:t>HADM CORE COURSES</a:t>
            </a:r>
          </a:p>
          <a:p>
            <a:pPr algn="ctr"/>
            <a:r>
              <a:rPr lang="en-US" dirty="0"/>
              <a:t>(58 Credits)</a:t>
            </a:r>
          </a:p>
        </p:txBody>
      </p:sp>
      <p:sp>
        <p:nvSpPr>
          <p:cNvPr id="21" name="Rectangle: Rounded Corners 20">
            <a:extLst>
              <a:ext uri="{FF2B5EF4-FFF2-40B4-BE49-F238E27FC236}">
                <a16:creationId xmlns:a16="http://schemas.microsoft.com/office/drawing/2014/main" id="{87DB4685-D24E-4E9F-A29E-4E678C616261}"/>
              </a:ext>
            </a:extLst>
          </p:cNvPr>
          <p:cNvSpPr/>
          <p:nvPr/>
        </p:nvSpPr>
        <p:spPr>
          <a:xfrm>
            <a:off x="617324" y="2292392"/>
            <a:ext cx="4127090" cy="1109514"/>
          </a:xfrm>
          <a:prstGeom prst="roundRect">
            <a:avLst/>
          </a:prstGeom>
          <a:solidFill>
            <a:schemeClr val="accent1">
              <a:lumMod val="40000"/>
              <a:lumOff val="60000"/>
            </a:scheme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COURSES - APPLIED</a:t>
            </a:r>
          </a:p>
          <a:p>
            <a:pPr algn="ctr"/>
            <a:r>
              <a:rPr lang="en-US" sz="1600" dirty="0">
                <a:solidFill>
                  <a:schemeClr val="tx1"/>
                </a:solidFill>
              </a:rPr>
              <a:t>(40 Credits)</a:t>
            </a:r>
          </a:p>
        </p:txBody>
      </p:sp>
      <p:sp>
        <p:nvSpPr>
          <p:cNvPr id="14" name="Rectangle: Rounded Corners 13">
            <a:extLst>
              <a:ext uri="{FF2B5EF4-FFF2-40B4-BE49-F238E27FC236}">
                <a16:creationId xmlns:a16="http://schemas.microsoft.com/office/drawing/2014/main" id="{11543FC5-1BAB-496C-BFE5-42F81A3BDD85}"/>
              </a:ext>
            </a:extLst>
          </p:cNvPr>
          <p:cNvSpPr/>
          <p:nvPr/>
        </p:nvSpPr>
        <p:spPr>
          <a:xfrm>
            <a:off x="9278663" y="2582678"/>
            <a:ext cx="2481453" cy="1109514"/>
          </a:xfrm>
          <a:prstGeom prst="roundRect">
            <a:avLst/>
          </a:prstGeom>
          <a:solidFill>
            <a:schemeClr val="accent4">
              <a:lumMod val="20000"/>
              <a:lumOff val="80000"/>
            </a:schemeClr>
          </a:solidFill>
          <a:ln w="571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Practice Credit</a:t>
            </a:r>
          </a:p>
          <a:p>
            <a:pPr algn="ctr"/>
            <a:r>
              <a:rPr lang="en-US" sz="1600" dirty="0">
                <a:solidFill>
                  <a:schemeClr val="tx1"/>
                </a:solidFill>
              </a:rPr>
              <a:t>(800 Hours)</a:t>
            </a:r>
          </a:p>
        </p:txBody>
      </p:sp>
      <p:sp>
        <p:nvSpPr>
          <p:cNvPr id="16" name="Rectangle: Rounded Corners 15">
            <a:extLst>
              <a:ext uri="{FF2B5EF4-FFF2-40B4-BE49-F238E27FC236}">
                <a16:creationId xmlns:a16="http://schemas.microsoft.com/office/drawing/2014/main" id="{CF0D0EE6-C1CC-4715-B14E-7662AE8D6AB5}"/>
              </a:ext>
            </a:extLst>
          </p:cNvPr>
          <p:cNvSpPr/>
          <p:nvPr/>
        </p:nvSpPr>
        <p:spPr>
          <a:xfrm>
            <a:off x="9277200" y="3886801"/>
            <a:ext cx="2481453" cy="1109514"/>
          </a:xfrm>
          <a:prstGeom prst="roundRect">
            <a:avLst/>
          </a:prstGeom>
          <a:solidFill>
            <a:schemeClr val="accent4">
              <a:lumMod val="20000"/>
              <a:lumOff val="80000"/>
            </a:schemeClr>
          </a:solidFill>
          <a:ln w="571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University P.E. Requirement</a:t>
            </a:r>
          </a:p>
          <a:p>
            <a:pPr algn="ctr"/>
            <a:r>
              <a:rPr lang="en-US" sz="1600" dirty="0">
                <a:solidFill>
                  <a:schemeClr val="tx1"/>
                </a:solidFill>
              </a:rPr>
              <a:t>(2 Credits)</a:t>
            </a:r>
          </a:p>
        </p:txBody>
      </p:sp>
      <p:sp>
        <p:nvSpPr>
          <p:cNvPr id="20" name="Rectangle: Rounded Corners 19">
            <a:extLst>
              <a:ext uri="{FF2B5EF4-FFF2-40B4-BE49-F238E27FC236}">
                <a16:creationId xmlns:a16="http://schemas.microsoft.com/office/drawing/2014/main" id="{78CE3F51-A09F-4FCE-A961-7E7E34AB3413}"/>
              </a:ext>
            </a:extLst>
          </p:cNvPr>
          <p:cNvSpPr/>
          <p:nvPr/>
        </p:nvSpPr>
        <p:spPr>
          <a:xfrm>
            <a:off x="9277200" y="5207433"/>
            <a:ext cx="2481453" cy="1109514"/>
          </a:xfrm>
          <a:prstGeom prst="roundRect">
            <a:avLst/>
          </a:prstGeom>
          <a:solidFill>
            <a:schemeClr val="accent4">
              <a:lumMod val="20000"/>
              <a:lumOff val="80000"/>
            </a:schemeClr>
          </a:solidFill>
          <a:ln w="571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University Swim Test Requirement</a:t>
            </a:r>
          </a:p>
          <a:p>
            <a:pPr algn="ctr"/>
            <a:r>
              <a:rPr lang="en-US" sz="1600" dirty="0">
                <a:solidFill>
                  <a:schemeClr val="tx1"/>
                </a:solidFill>
              </a:rPr>
              <a:t>(recommended within 1</a:t>
            </a:r>
            <a:r>
              <a:rPr lang="en-US" sz="1600" baseline="30000" dirty="0">
                <a:solidFill>
                  <a:schemeClr val="tx1"/>
                </a:solidFill>
              </a:rPr>
              <a:t>st</a:t>
            </a:r>
            <a:r>
              <a:rPr lang="en-US" sz="1600" dirty="0">
                <a:solidFill>
                  <a:schemeClr val="tx1"/>
                </a:solidFill>
              </a:rPr>
              <a:t> </a:t>
            </a:r>
            <a:r>
              <a:rPr lang="en-US" sz="1600" dirty="0" err="1">
                <a:solidFill>
                  <a:schemeClr val="tx1"/>
                </a:solidFill>
              </a:rPr>
              <a:t>yr</a:t>
            </a:r>
            <a:r>
              <a:rPr lang="en-US" sz="1600" dirty="0">
                <a:solidFill>
                  <a:schemeClr val="tx1"/>
                </a:solidFill>
              </a:rPr>
              <a:t>)</a:t>
            </a:r>
          </a:p>
        </p:txBody>
      </p:sp>
      <p:sp>
        <p:nvSpPr>
          <p:cNvPr id="2" name="Left Brace 1">
            <a:extLst>
              <a:ext uri="{FF2B5EF4-FFF2-40B4-BE49-F238E27FC236}">
                <a16:creationId xmlns:a16="http://schemas.microsoft.com/office/drawing/2014/main" id="{71AB7D32-1105-4A15-9D9E-981CFFC0D0D1}"/>
              </a:ext>
            </a:extLst>
          </p:cNvPr>
          <p:cNvSpPr/>
          <p:nvPr/>
        </p:nvSpPr>
        <p:spPr>
          <a:xfrm rot="5400000">
            <a:off x="10356584" y="1032823"/>
            <a:ext cx="322684" cy="2481453"/>
          </a:xfrm>
          <a:prstGeom prst="leftBrace">
            <a:avLst>
              <a:gd name="adj1" fmla="val 4177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93CD8FC-E65F-4604-969D-37A6232203CA}"/>
              </a:ext>
            </a:extLst>
          </p:cNvPr>
          <p:cNvSpPr txBox="1"/>
          <p:nvPr/>
        </p:nvSpPr>
        <p:spPr>
          <a:xfrm>
            <a:off x="9258723" y="1656689"/>
            <a:ext cx="2515882" cy="369332"/>
          </a:xfrm>
          <a:prstGeom prst="rect">
            <a:avLst/>
          </a:prstGeom>
          <a:noFill/>
        </p:spPr>
        <p:txBody>
          <a:bodyPr wrap="none" rtlCol="0">
            <a:spAutoFit/>
          </a:bodyPr>
          <a:lstStyle/>
          <a:p>
            <a:r>
              <a:rPr lang="en-US" dirty="0"/>
              <a:t>Additional Requirements</a:t>
            </a:r>
          </a:p>
        </p:txBody>
      </p:sp>
    </p:spTree>
    <p:extLst>
      <p:ext uri="{BB962C8B-B14F-4D97-AF65-F5344CB8AC3E}">
        <p14:creationId xmlns:p14="http://schemas.microsoft.com/office/powerpoint/2010/main" val="241460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F34C2-A214-4FC1-839E-11ADF6B58783}"/>
              </a:ext>
            </a:extLst>
          </p:cNvPr>
          <p:cNvSpPr txBox="1">
            <a:spLocks/>
          </p:cNvSpPr>
          <p:nvPr/>
        </p:nvSpPr>
        <p:spPr>
          <a:xfrm>
            <a:off x="837262" y="671681"/>
            <a:ext cx="9452958"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Program Credit Summary</a:t>
            </a:r>
            <a:endParaRPr kumimoji="0" lang="en-US" sz="4800" b="1" i="0" u="none" strike="noStrike" kern="1200" cap="none" spc="0" normalizeH="0" baseline="0" noProof="0" dirty="0">
              <a:ln>
                <a:noFill/>
              </a:ln>
              <a:solidFill>
                <a:srgbClr val="C00000"/>
              </a:solidFill>
              <a:effectLst>
                <a:outerShdw blurRad="50800" dist="38100" dir="8100000" algn="tr" rotWithShape="0">
                  <a:prstClr val="black">
                    <a:alpha val="40000"/>
                  </a:prstClr>
                </a:outerShdw>
              </a:effectLst>
              <a:uLnTx/>
              <a:uFillTx/>
              <a:latin typeface="Arial Black" panose="020B0604020202020204" pitchFamily="34" charset="0"/>
              <a:ea typeface="+mj-ea"/>
              <a:cs typeface="Arial Black" panose="020B0604020202020204" pitchFamily="34" charset="0"/>
            </a:endParaRPr>
          </a:p>
        </p:txBody>
      </p:sp>
      <p:cxnSp>
        <p:nvCxnSpPr>
          <p:cNvPr id="4" name="Straight Connector 3">
            <a:extLst>
              <a:ext uri="{FF2B5EF4-FFF2-40B4-BE49-F238E27FC236}">
                <a16:creationId xmlns:a16="http://schemas.microsoft.com/office/drawing/2014/main" id="{0AA115AA-0E80-4928-B9F9-53BB6D7CA608}"/>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SHA Degree Requirements Infographic">
            <a:extLst>
              <a:ext uri="{FF2B5EF4-FFF2-40B4-BE49-F238E27FC236}">
                <a16:creationId xmlns:a16="http://schemas.microsoft.com/office/drawing/2014/main" id="{512C5626-77C0-1B04-7E30-1CC8FDEC5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6385"/>
            <a:ext cx="12192000" cy="551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838200" y="365125"/>
            <a:ext cx="10515600" cy="1325563"/>
          </a:xfrm>
        </p:spPr>
        <p:txBody>
          <a:bodyPr>
            <a:normAutofit/>
          </a:bodyPr>
          <a:lstStyle/>
          <a:p>
            <a:r>
              <a:rPr lang="en-US" sz="3600" dirty="0">
                <a:solidFill>
                  <a:srgbClr val="C00000"/>
                </a:solidFill>
                <a:latin typeface="Arial Black" panose="020B0A04020102020204" pitchFamily="34" charset="0"/>
              </a:rPr>
              <a:t>First Year Core Experience</a:t>
            </a:r>
          </a:p>
        </p:txBody>
      </p:sp>
      <p:sp>
        <p:nvSpPr>
          <p:cNvPr id="5" name="Content Placeholder 4">
            <a:extLst>
              <a:ext uri="{FF2B5EF4-FFF2-40B4-BE49-F238E27FC236}">
                <a16:creationId xmlns:a16="http://schemas.microsoft.com/office/drawing/2014/main" id="{A6131DDE-A20D-4537-80EF-6D7CF0238319}"/>
              </a:ext>
            </a:extLst>
          </p:cNvPr>
          <p:cNvSpPr>
            <a:spLocks noGrp="1"/>
          </p:cNvSpPr>
          <p:nvPr>
            <p:ph idx="1"/>
          </p:nvPr>
        </p:nvSpPr>
        <p:spPr>
          <a:xfrm>
            <a:off x="968720" y="1517807"/>
            <a:ext cx="7200699" cy="4829984"/>
          </a:xfrm>
        </p:spPr>
        <p:txBody>
          <a:bodyPr>
            <a:normAutofit fontScale="85000" lnSpcReduction="20000"/>
          </a:bodyPr>
          <a:lstStyle/>
          <a:p>
            <a:pPr marL="0" indent="0">
              <a:buNone/>
            </a:pPr>
            <a:r>
              <a:rPr lang="en-US" b="1" dirty="0"/>
              <a:t>Four Core Courses Each Semester – Blocked</a:t>
            </a:r>
          </a:p>
          <a:p>
            <a:r>
              <a:rPr lang="en-US" dirty="0"/>
              <a:t>Organizational Behavior (HADM 1150)</a:t>
            </a:r>
          </a:p>
          <a:p>
            <a:r>
              <a:rPr lang="en-US" dirty="0"/>
              <a:t>Financial Accounting (HADM 1210)</a:t>
            </a:r>
          </a:p>
          <a:p>
            <a:r>
              <a:rPr lang="en-US" dirty="0"/>
              <a:t>Intro to Hotel Operations (HADM 1350)</a:t>
            </a:r>
          </a:p>
          <a:p>
            <a:r>
              <a:rPr lang="en-US" dirty="0"/>
              <a:t>Principles of Food Service Management (HADM 1361)</a:t>
            </a:r>
          </a:p>
          <a:p>
            <a:r>
              <a:rPr lang="en-US" dirty="0"/>
              <a:t>Micro-Economics (HADM 1410)</a:t>
            </a:r>
          </a:p>
          <a:p>
            <a:r>
              <a:rPr lang="en-US" dirty="0"/>
              <a:t>Business Writing for Hospitality Professional (HADM 1650)</a:t>
            </a:r>
          </a:p>
          <a:p>
            <a:r>
              <a:rPr lang="en-US" dirty="0"/>
              <a:t>Business Computing (HADM 1740)</a:t>
            </a:r>
          </a:p>
          <a:p>
            <a:r>
              <a:rPr lang="en-US" dirty="0"/>
              <a:t>First Year Writing Seminar</a:t>
            </a:r>
          </a:p>
          <a:p>
            <a:pPr marL="0" indent="0">
              <a:buNone/>
            </a:pPr>
            <a:endParaRPr lang="en-US" dirty="0"/>
          </a:p>
          <a:p>
            <a:r>
              <a:rPr lang="en-US" i="1" dirty="0"/>
              <a:t>Plus DDLS/Hotelie Launchpad (HADM 1910/1199) during fall semester</a:t>
            </a:r>
          </a:p>
        </p:txBody>
      </p:sp>
      <p:graphicFrame>
        <p:nvGraphicFramePr>
          <p:cNvPr id="7" name="Object 6">
            <a:extLst>
              <a:ext uri="{FF2B5EF4-FFF2-40B4-BE49-F238E27FC236}">
                <a16:creationId xmlns:a16="http://schemas.microsoft.com/office/drawing/2014/main" id="{C9E75F5A-6DDC-DED5-B701-6EB0787D7B0C}"/>
              </a:ext>
            </a:extLst>
          </p:cNvPr>
          <p:cNvGraphicFramePr>
            <a:graphicFrameLocks noChangeAspect="1"/>
          </p:cNvGraphicFramePr>
          <p:nvPr>
            <p:extLst>
              <p:ext uri="{D42A27DB-BD31-4B8C-83A1-F6EECF244321}">
                <p14:modId xmlns:p14="http://schemas.microsoft.com/office/powerpoint/2010/main" val="3553941381"/>
              </p:ext>
            </p:extLst>
          </p:nvPr>
        </p:nvGraphicFramePr>
        <p:xfrm>
          <a:off x="8060910" y="1138126"/>
          <a:ext cx="3654011" cy="5269043"/>
        </p:xfrm>
        <a:graphic>
          <a:graphicData uri="http://schemas.openxmlformats.org/presentationml/2006/ole">
            <mc:AlternateContent xmlns:mc="http://schemas.openxmlformats.org/markup-compatibility/2006">
              <mc:Choice xmlns:v="urn:schemas-microsoft-com:vml" Requires="v">
                <p:oleObj name="Worksheet" r:id="rId2" imgW="2298700" imgH="3314700" progId="Excel.Sheet.12">
                  <p:embed/>
                </p:oleObj>
              </mc:Choice>
              <mc:Fallback>
                <p:oleObj name="Worksheet" r:id="rId2" imgW="2298700" imgH="3314700" progId="Excel.Sheet.12">
                  <p:embed/>
                  <p:pic>
                    <p:nvPicPr>
                      <p:cNvPr id="0" name=""/>
                      <p:cNvPicPr/>
                      <p:nvPr/>
                    </p:nvPicPr>
                    <p:blipFill>
                      <a:blip r:embed="rId3"/>
                      <a:stretch>
                        <a:fillRect/>
                      </a:stretch>
                    </p:blipFill>
                    <p:spPr>
                      <a:xfrm>
                        <a:off x="8060910" y="1138126"/>
                        <a:ext cx="3654011" cy="5269043"/>
                      </a:xfrm>
                      <a:prstGeom prst="rect">
                        <a:avLst/>
                      </a:prstGeom>
                    </p:spPr>
                  </p:pic>
                </p:oleObj>
              </mc:Fallback>
            </mc:AlternateContent>
          </a:graphicData>
        </a:graphic>
      </p:graphicFrame>
    </p:spTree>
    <p:extLst>
      <p:ext uri="{BB962C8B-B14F-4D97-AF65-F5344CB8AC3E}">
        <p14:creationId xmlns:p14="http://schemas.microsoft.com/office/powerpoint/2010/main" val="417659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p:txBody>
          <a:bodyPr>
            <a:normAutofit/>
          </a:bodyPr>
          <a:lstStyle/>
          <a:p>
            <a:r>
              <a:rPr lang="en-US" sz="3600" dirty="0">
                <a:solidFill>
                  <a:srgbClr val="C00000"/>
                </a:solidFill>
                <a:latin typeface="Arial Black" panose="020B0A04020102020204" pitchFamily="34" charset="0"/>
              </a:rPr>
              <a:t>Second/Third Year Core Experience</a:t>
            </a:r>
          </a:p>
        </p:txBody>
      </p:sp>
      <p:sp>
        <p:nvSpPr>
          <p:cNvPr id="5" name="Content Placeholder 4">
            <a:extLst>
              <a:ext uri="{FF2B5EF4-FFF2-40B4-BE49-F238E27FC236}">
                <a16:creationId xmlns:a16="http://schemas.microsoft.com/office/drawing/2014/main" id="{A6131DDE-A20D-4537-80EF-6D7CF0238319}"/>
              </a:ext>
            </a:extLst>
          </p:cNvPr>
          <p:cNvSpPr>
            <a:spLocks noGrp="1"/>
          </p:cNvSpPr>
          <p:nvPr>
            <p:ph idx="1"/>
          </p:nvPr>
        </p:nvSpPr>
        <p:spPr>
          <a:xfrm>
            <a:off x="838200" y="1592936"/>
            <a:ext cx="10285490" cy="4895642"/>
          </a:xfrm>
        </p:spPr>
        <p:txBody>
          <a:bodyPr>
            <a:normAutofit fontScale="85000" lnSpcReduction="20000"/>
          </a:bodyPr>
          <a:lstStyle/>
          <a:p>
            <a:pPr marL="0" indent="0">
              <a:buNone/>
            </a:pPr>
            <a:r>
              <a:rPr lang="en-US" sz="3600" b="1" dirty="0"/>
              <a:t>Four Blocked Core Classes  - Three in Fall, One in Spring</a:t>
            </a:r>
          </a:p>
          <a:p>
            <a:r>
              <a:rPr lang="en-US" dirty="0"/>
              <a:t>Hospitality Quantitative Analysis (HADM 2011) – </a:t>
            </a:r>
            <a:r>
              <a:rPr lang="en-US" i="1" dirty="0"/>
              <a:t>taught mostly in the Fall</a:t>
            </a:r>
          </a:p>
          <a:p>
            <a:r>
              <a:rPr lang="en-US" dirty="0"/>
              <a:t>Finance (HADM 2220) – </a:t>
            </a:r>
            <a:r>
              <a:rPr lang="en-US" i="1" dirty="0"/>
              <a:t>taught mostly in the Fall</a:t>
            </a:r>
          </a:p>
          <a:p>
            <a:r>
              <a:rPr lang="en-US" dirty="0"/>
              <a:t>Marketing Management for Services (HADM 2430)</a:t>
            </a:r>
          </a:p>
          <a:p>
            <a:r>
              <a:rPr lang="en-US" dirty="0"/>
              <a:t>Human Resource Management (HADM 2810)</a:t>
            </a:r>
          </a:p>
          <a:p>
            <a:pPr marL="0" indent="0">
              <a:buNone/>
            </a:pPr>
            <a:endParaRPr lang="en-US" sz="2600" dirty="0"/>
          </a:p>
          <a:p>
            <a:pPr marL="0" indent="0">
              <a:buNone/>
            </a:pPr>
            <a:r>
              <a:rPr lang="en-US" sz="3600" b="1" dirty="0"/>
              <a:t>Five Flex Core Classes – take in Second/Third Year</a:t>
            </a:r>
          </a:p>
          <a:p>
            <a:r>
              <a:rPr lang="en-US" dirty="0"/>
              <a:t>Critical Thinking and Mathematical Modeling (HADM 2021)</a:t>
            </a:r>
          </a:p>
          <a:p>
            <a:r>
              <a:rPr lang="en-US" dirty="0"/>
              <a:t>Managerial Accounting (HADM 2210)</a:t>
            </a:r>
          </a:p>
          <a:p>
            <a:r>
              <a:rPr lang="en-US" dirty="0"/>
              <a:t>Principles of Hospitality Real Estate (HADM 2221) </a:t>
            </a:r>
          </a:p>
          <a:p>
            <a:r>
              <a:rPr lang="en-US" dirty="0"/>
              <a:t>Restaurant Management (HADM 2351)</a:t>
            </a:r>
          </a:p>
          <a:p>
            <a:r>
              <a:rPr lang="en-US" dirty="0"/>
              <a:t>Fundamentals of Hospitality Development and Management (HADM 2560)</a:t>
            </a:r>
          </a:p>
          <a:p>
            <a:pPr marL="0" indent="0">
              <a:buNone/>
            </a:pPr>
            <a:endParaRPr lang="en-US" dirty="0"/>
          </a:p>
          <a:p>
            <a:pPr marL="0" indent="0">
              <a:buNone/>
            </a:pPr>
            <a:endParaRPr lang="en-US" dirty="0"/>
          </a:p>
        </p:txBody>
      </p:sp>
      <p:sp>
        <p:nvSpPr>
          <p:cNvPr id="2" name="Rectangular Callout 1">
            <a:extLst>
              <a:ext uri="{FF2B5EF4-FFF2-40B4-BE49-F238E27FC236}">
                <a16:creationId xmlns:a16="http://schemas.microsoft.com/office/drawing/2014/main" id="{37682080-64C4-C890-230B-C91A5F5DCBA4}"/>
              </a:ext>
            </a:extLst>
          </p:cNvPr>
          <p:cNvSpPr/>
          <p:nvPr/>
        </p:nvSpPr>
        <p:spPr>
          <a:xfrm>
            <a:off x="8051045" y="2829599"/>
            <a:ext cx="3187700" cy="599401"/>
          </a:xfrm>
          <a:prstGeom prst="wedgeRectCallout">
            <a:avLst>
              <a:gd name="adj1" fmla="val -67446"/>
              <a:gd name="adj2" fmla="val 63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One blocked in Fall, the other in Spring.</a:t>
            </a:r>
          </a:p>
        </p:txBody>
      </p:sp>
    </p:spTree>
    <p:extLst>
      <p:ext uri="{BB962C8B-B14F-4D97-AF65-F5344CB8AC3E}">
        <p14:creationId xmlns:p14="http://schemas.microsoft.com/office/powerpoint/2010/main" val="13216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6" y="365125"/>
            <a:ext cx="10400544" cy="1325563"/>
          </a:xfrm>
        </p:spPr>
        <p:txBody>
          <a:bodyPr>
            <a:normAutofit/>
          </a:bodyPr>
          <a:lstStyle/>
          <a:p>
            <a:r>
              <a:rPr lang="en-US" sz="3600" dirty="0">
                <a:solidFill>
                  <a:srgbClr val="C00000"/>
                </a:solidFill>
                <a:latin typeface="Arial Black" panose="020B0A04020102020204" pitchFamily="34" charset="0"/>
              </a:rPr>
              <a:t>Third/Fourth Year Core Experience</a:t>
            </a:r>
          </a:p>
        </p:txBody>
      </p:sp>
      <p:sp>
        <p:nvSpPr>
          <p:cNvPr id="5" name="Content Placeholder 4">
            <a:extLst>
              <a:ext uri="{FF2B5EF4-FFF2-40B4-BE49-F238E27FC236}">
                <a16:creationId xmlns:a16="http://schemas.microsoft.com/office/drawing/2014/main" id="{A6131DDE-A20D-4537-80EF-6D7CF0238319}"/>
              </a:ext>
            </a:extLst>
          </p:cNvPr>
          <p:cNvSpPr>
            <a:spLocks noGrp="1"/>
          </p:cNvSpPr>
          <p:nvPr>
            <p:ph idx="1"/>
          </p:nvPr>
        </p:nvSpPr>
        <p:spPr>
          <a:xfrm>
            <a:off x="953255" y="1690687"/>
            <a:ext cx="10523128" cy="4802187"/>
          </a:xfrm>
        </p:spPr>
        <p:txBody>
          <a:bodyPr>
            <a:normAutofit/>
          </a:bodyPr>
          <a:lstStyle/>
          <a:p>
            <a:pPr marL="0" indent="0">
              <a:buNone/>
            </a:pPr>
            <a:r>
              <a:rPr lang="en-US" sz="3000" b="1" dirty="0"/>
              <a:t>Third/Fourth Year</a:t>
            </a:r>
            <a:endParaRPr lang="en-US" sz="3000" dirty="0"/>
          </a:p>
          <a:p>
            <a:r>
              <a:rPr lang="en-US" sz="3000" dirty="0"/>
              <a:t>Persuasive Business Communication (HADM 3650)</a:t>
            </a:r>
          </a:p>
          <a:p>
            <a:r>
              <a:rPr lang="en-US" sz="3000" dirty="0"/>
              <a:t>Business and Hospitality Law (HADM 3870)</a:t>
            </a:r>
          </a:p>
          <a:p>
            <a:r>
              <a:rPr lang="en-US" sz="3000" dirty="0"/>
              <a:t>Strategic Management (HADM 4410)</a:t>
            </a:r>
          </a:p>
          <a:p>
            <a:pPr marL="0" indent="0">
              <a:buNone/>
            </a:pPr>
            <a:endParaRPr lang="en-US" sz="3000" dirty="0"/>
          </a:p>
          <a:p>
            <a:pPr marL="0" indent="0">
              <a:buNone/>
            </a:pPr>
            <a:r>
              <a:rPr lang="en-US" sz="3000" i="1" dirty="0"/>
              <a:t>	</a:t>
            </a:r>
            <a:endParaRPr lang="en-US" dirty="0"/>
          </a:p>
        </p:txBody>
      </p:sp>
    </p:spTree>
    <p:extLst>
      <p:ext uri="{BB962C8B-B14F-4D97-AF65-F5344CB8AC3E}">
        <p14:creationId xmlns:p14="http://schemas.microsoft.com/office/powerpoint/2010/main" val="402476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83AE5-B870-414C-9626-EF2256393275}"/>
              </a:ext>
            </a:extLst>
          </p:cNvPr>
          <p:cNvSpPr>
            <a:spLocks noGrp="1"/>
          </p:cNvSpPr>
          <p:nvPr>
            <p:ph type="title"/>
          </p:nvPr>
        </p:nvSpPr>
        <p:spPr>
          <a:xfrm>
            <a:off x="953255" y="365125"/>
            <a:ext cx="10285491" cy="1325563"/>
          </a:xfrm>
        </p:spPr>
        <p:txBody>
          <a:bodyPr>
            <a:normAutofit/>
          </a:bodyPr>
          <a:lstStyle/>
          <a:p>
            <a:r>
              <a:rPr lang="en-US" sz="3600" dirty="0">
                <a:solidFill>
                  <a:srgbClr val="C00000"/>
                </a:solidFill>
                <a:latin typeface="Arial Black" panose="020B0A04020102020204" pitchFamily="34" charset="0"/>
              </a:rPr>
              <a:t>Enrollment Sequencing Requirements/Restrictions</a:t>
            </a:r>
          </a:p>
        </p:txBody>
      </p:sp>
      <p:sp>
        <p:nvSpPr>
          <p:cNvPr id="5" name="Content Placeholder 4">
            <a:extLst>
              <a:ext uri="{FF2B5EF4-FFF2-40B4-BE49-F238E27FC236}">
                <a16:creationId xmlns:a16="http://schemas.microsoft.com/office/drawing/2014/main" id="{A6131DDE-A20D-4537-80EF-6D7CF0238319}"/>
              </a:ext>
            </a:extLst>
          </p:cNvPr>
          <p:cNvSpPr>
            <a:spLocks noGrp="1"/>
          </p:cNvSpPr>
          <p:nvPr>
            <p:ph idx="1"/>
          </p:nvPr>
        </p:nvSpPr>
        <p:spPr>
          <a:xfrm>
            <a:off x="953255" y="1690688"/>
            <a:ext cx="10580860" cy="4802187"/>
          </a:xfrm>
        </p:spPr>
        <p:txBody>
          <a:bodyPr>
            <a:normAutofit/>
          </a:bodyPr>
          <a:lstStyle/>
          <a:p>
            <a:r>
              <a:rPr lang="en-US" sz="2400" dirty="0"/>
              <a:t>2000-level core classes MUST be completed by end of third year.</a:t>
            </a:r>
          </a:p>
          <a:p>
            <a:pPr lvl="1"/>
            <a:r>
              <a:rPr lang="en-US" dirty="0"/>
              <a:t>You must have completed (or be enrolled in) all required 2000-level core to be approved for study abroad.</a:t>
            </a:r>
          </a:p>
          <a:p>
            <a:pPr lvl="1"/>
            <a:r>
              <a:rPr lang="en-US" dirty="0"/>
              <a:t>You will be auto-enrolled in any outstanding 2000-level core in your second semester of your junior year. </a:t>
            </a:r>
          </a:p>
          <a:p>
            <a:pPr lvl="2"/>
            <a:r>
              <a:rPr lang="en-US" i="1" dirty="0"/>
              <a:t>Note: This may result in you being dropped from any non-core courses you self-enrolled into during pre-enroll.</a:t>
            </a:r>
          </a:p>
          <a:p>
            <a:pPr lvl="1"/>
            <a:r>
              <a:rPr lang="en-US" dirty="0"/>
              <a:t>May be exceptions for junior transfer students.</a:t>
            </a:r>
          </a:p>
          <a:p>
            <a:r>
              <a:rPr lang="en-US" sz="2400" dirty="0"/>
              <a:t>Hard-coded pre-requisites are used to ensure proper sequencing e.g.,</a:t>
            </a:r>
          </a:p>
          <a:p>
            <a:pPr lvl="1"/>
            <a:r>
              <a:rPr lang="en-US" sz="2000" dirty="0"/>
              <a:t>HADM 2220 must be completed BEFORE enrolling into HADM 2221</a:t>
            </a:r>
          </a:p>
          <a:p>
            <a:pPr lvl="1"/>
            <a:r>
              <a:rPr lang="en-US" sz="2000" dirty="0"/>
              <a:t>HADM 3650 must be completed BEFORE enrolling into HADM 4410</a:t>
            </a:r>
          </a:p>
          <a:p>
            <a:pPr lvl="1"/>
            <a:r>
              <a:rPr lang="en-US" sz="2000" dirty="0"/>
              <a:t>And more.</a:t>
            </a:r>
          </a:p>
          <a:p>
            <a:pPr lvl="1"/>
            <a:endParaRPr lang="en-US" sz="2000" dirty="0"/>
          </a:p>
          <a:p>
            <a:pPr marL="0" indent="0">
              <a:buNone/>
            </a:pPr>
            <a:endParaRPr lang="en-US" dirty="0"/>
          </a:p>
        </p:txBody>
      </p:sp>
    </p:spTree>
    <p:extLst>
      <p:ext uri="{BB962C8B-B14F-4D97-AF65-F5344CB8AC3E}">
        <p14:creationId xmlns:p14="http://schemas.microsoft.com/office/powerpoint/2010/main" val="35747968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43166</TotalTime>
  <Words>3799</Words>
  <Application>Microsoft Office PowerPoint</Application>
  <PresentationFormat>Widescreen</PresentationFormat>
  <Paragraphs>1041</Paragraphs>
  <Slides>24</Slides>
  <Notes>14</Notes>
  <HiddenSlides>5</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1_Office Theme</vt:lpstr>
      <vt:lpstr>Worksheet</vt:lpstr>
      <vt:lpstr>PowerPoint Presentation</vt:lpstr>
      <vt:lpstr>Your Academic Plan</vt:lpstr>
      <vt:lpstr>PowerPoint Presentation</vt:lpstr>
      <vt:lpstr>PowerPoint Presentation</vt:lpstr>
      <vt:lpstr>PowerPoint Presentation</vt:lpstr>
      <vt:lpstr>First Year Core Experience</vt:lpstr>
      <vt:lpstr>Second/Third Year Core Experience</vt:lpstr>
      <vt:lpstr>Third/Fourth Year Core Experience</vt:lpstr>
      <vt:lpstr>Enrollment Sequencing Requirements/Restrictions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Enrollment Requirements/Advising/ Communication</vt:lpstr>
      <vt:lpstr>Your Academic Plan</vt:lpstr>
      <vt:lpstr>Sequencing Examples</vt:lpstr>
      <vt:lpstr>Sequencing Examples</vt:lpstr>
      <vt:lpstr>Sequencing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 Gaulke</dc:creator>
  <cp:lastModifiedBy>Taylor Rae Sweazey</cp:lastModifiedBy>
  <cp:revision>174</cp:revision>
  <cp:lastPrinted>2023-03-03T13:58:54Z</cp:lastPrinted>
  <dcterms:created xsi:type="dcterms:W3CDTF">2021-08-18T14:25:48Z</dcterms:created>
  <dcterms:modified xsi:type="dcterms:W3CDTF">2023-11-02T20:29:47Z</dcterms:modified>
</cp:coreProperties>
</file>