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 id="2147483676" r:id="rId2"/>
    <p:sldMasterId id="2147483648" r:id="rId3"/>
  </p:sldMasterIdLst>
  <p:notesMasterIdLst>
    <p:notesMasterId r:id="rId25"/>
  </p:notesMasterIdLst>
  <p:handoutMasterIdLst>
    <p:handoutMasterId r:id="rId26"/>
  </p:handoutMasterIdLst>
  <p:sldIdLst>
    <p:sldId id="355" r:id="rId4"/>
    <p:sldId id="425" r:id="rId5"/>
    <p:sldId id="426" r:id="rId6"/>
    <p:sldId id="375" r:id="rId7"/>
    <p:sldId id="421" r:id="rId8"/>
    <p:sldId id="422" r:id="rId9"/>
    <p:sldId id="382" r:id="rId10"/>
    <p:sldId id="386" r:id="rId11"/>
    <p:sldId id="424" r:id="rId12"/>
    <p:sldId id="427" r:id="rId13"/>
    <p:sldId id="428" r:id="rId14"/>
    <p:sldId id="389" r:id="rId15"/>
    <p:sldId id="391" r:id="rId16"/>
    <p:sldId id="395" r:id="rId17"/>
    <p:sldId id="388" r:id="rId18"/>
    <p:sldId id="396" r:id="rId19"/>
    <p:sldId id="420" r:id="rId20"/>
    <p:sldId id="429" r:id="rId21"/>
    <p:sldId id="399" r:id="rId22"/>
    <p:sldId id="397" r:id="rId23"/>
    <p:sldId id="40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 userDrawn="1">
          <p15:clr>
            <a:srgbClr val="A4A3A4"/>
          </p15:clr>
        </p15:guide>
        <p15:guide id="2" pos="768" userDrawn="1">
          <p15:clr>
            <a:srgbClr val="A4A3A4"/>
          </p15:clr>
        </p15:guide>
        <p15:guide id="3" pos="567" userDrawn="1">
          <p15:clr>
            <a:srgbClr val="A4A3A4"/>
          </p15:clr>
        </p15:guide>
        <p15:guide id="4" pos="7105" userDrawn="1">
          <p15:clr>
            <a:srgbClr val="A4A3A4"/>
          </p15:clr>
        </p15:guide>
        <p15:guide id="5" pos="3840" userDrawn="1">
          <p15:clr>
            <a:srgbClr val="A4A3A4"/>
          </p15:clr>
        </p15:guide>
        <p15:guide id="6" pos="1064" userDrawn="1">
          <p15:clr>
            <a:srgbClr val="A4A3A4"/>
          </p15:clr>
        </p15:guide>
        <p15:guide id="7" pos="7009" userDrawn="1">
          <p15:clr>
            <a:srgbClr val="A4A3A4"/>
          </p15:clr>
        </p15:guide>
        <p15:guide id="8" pos="6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BCC"/>
    <a:srgbClr val="B31B1B"/>
    <a:srgbClr val="809699"/>
    <a:srgbClr val="050000"/>
    <a:srgbClr val="AD1B2C"/>
    <a:srgbClr val="EF373E"/>
    <a:srgbClr val="E4002B"/>
    <a:srgbClr val="353635"/>
    <a:srgbClr val="C6007E"/>
    <a:srgbClr val="B31B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F6789-FD3B-4DC4-BDA1-5840D5AFB328}" v="1994" dt="2022-07-01T01:54:57.330"/>
    <p1510:client id="{13089B8A-CC20-44EC-8ED9-5BD5F40724BA}" v="978" dt="2022-06-30T19:38:56.506"/>
    <p1510:client id="{1F8C47ED-BB69-4198-90A1-ED551445C8B0}" v="131" dt="2022-08-16T22:57:03.182"/>
    <p1510:client id="{2887B89C-876B-4A1B-A8BF-473AABD8E2AE}" v="1268" dt="2022-08-09T14:50:59.943"/>
    <p1510:client id="{291B57EF-90CF-474F-8255-4D6AE9E1B9BE}" v="407" dt="2022-10-04T20:24:52.564"/>
    <p1510:client id="{341EF455-130D-4ADE-A4F8-BE4243D72F8B}" v="657" dt="2021-06-30T20:10:08.573"/>
    <p1510:client id="{34C050EE-26CE-4955-9515-E8CD5782ECE7}" v="252" dt="2021-06-29T14:53:37.144"/>
    <p1510:client id="{487AB016-87C8-4E21-BA49-43706FAAD324}" v="5" dt="2022-06-28T22:01:49.165"/>
    <p1510:client id="{492DAFC5-45E1-4A3F-8311-D5470B60E881}" v="796" dt="2022-06-30T17:24:25.269"/>
    <p1510:client id="{4B07E048-2477-4916-8E2D-748A50F70F30}" v="4773" dt="2021-06-29T20:35:00.952"/>
    <p1510:client id="{5B163EAA-AFA1-4A0D-BF30-B70881BEFA80}" v="237" dt="2022-06-29T21:00:12.901"/>
    <p1510:client id="{5C27CB8D-6E2C-4BD6-8188-2D246C14DCD8}" v="74" dt="2022-06-24T16:31:04.946"/>
    <p1510:client id="{6AD034EA-A45F-40DC-96B3-24F223FF71AB}" v="544" dt="2022-06-30T01:22:50.109"/>
    <p1510:client id="{6C7C7B67-8F63-46AC-8280-62B63FEEC373}" v="17" dt="2022-07-01T01:57:30.368"/>
    <p1510:client id="{6E18D232-95D6-4165-B6EC-73111D4B95DD}" v="175" dt="2022-08-12T19:48:22.269"/>
    <p1510:client id="{71433E26-16BD-4B67-BD49-73C36963C283}" v="534" dt="2022-07-08T14:48:06.158"/>
    <p1510:client id="{746E0209-89FC-4F9E-8B8D-0CC369B30B90}" v="212" dt="2022-06-29T17:49:25.162"/>
    <p1510:client id="{881BC1BD-591A-46F6-AA32-A837489F3439}" v="137" dt="2022-07-25T15:25:51.418"/>
    <p1510:client id="{91EF634D-B3D1-433B-A96D-8FA4141D1B87}" v="281" dt="2022-07-28T19:45:26.356"/>
    <p1510:client id="{987C42D9-0CB0-40CC-89B1-BE6D6C1BA1F1}" v="28" dt="2022-07-08T13:35:46.173"/>
    <p1510:client id="{A14EDAC3-073C-4DCF-96F0-5EF7C9333504}" v="66" dt="2021-06-30T19:24:27.665"/>
    <p1510:client id="{A833BCED-34B7-4116-AE98-C892DA6CAA8F}" v="738" dt="2022-07-01T13:45:41.105"/>
    <p1510:client id="{A8BE124F-5E24-452A-85FF-F904C095059F}" v="14" dt="2022-07-01T14:44:11.844"/>
    <p1510:client id="{C6357714-6D31-4E2D-8A7A-D425E184ECBB}" v="581" dt="2022-07-28T20:01:23.193"/>
    <p1510:client id="{C6D38E3A-6ED4-4ADB-B423-A039EFD9C0C0}" v="42" dt="2022-07-01T14:06:33.936"/>
    <p1510:client id="{D8683D15-693A-4677-BEB6-C10708DDF9CA}" v="131" dt="2022-10-04T20:33:14.853"/>
    <p1510:client id="{DED6B517-67BA-466B-9553-6144D5978F02}" v="165" dt="2022-07-11T16:14:33.794"/>
    <p1510:client id="{DF13795C-7419-4D1D-8F3E-4164748C332A}" v="38" dt="2022-07-22T13:51:08.775"/>
    <p1510:client id="{E3D61D9A-E37D-4B99-802E-571AD7FD76EF}" v="101" dt="2022-07-08T00:54:35.700"/>
    <p1510:client id="{EBF99B25-D265-4BC7-9998-464442A6E79E}" v="32" dt="2022-07-07T18:26:30.916"/>
    <p1510:client id="{F6A4523B-03D4-4D69-A4A3-556E3E07C94B}" v="95" dt="2022-07-11T13:53:48.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69744" autoAdjust="0"/>
  </p:normalViewPr>
  <p:slideViewPr>
    <p:cSldViewPr snapToGrid="0" snapToObjects="1">
      <p:cViewPr varScale="1">
        <p:scale>
          <a:sx n="114" d="100"/>
          <a:sy n="114" d="100"/>
        </p:scale>
        <p:origin x="300" y="102"/>
      </p:cViewPr>
      <p:guideLst>
        <p:guide orient="horz" pos="431"/>
        <p:guide pos="768"/>
        <p:guide pos="567"/>
        <p:guide pos="7105"/>
        <p:guide pos="3840"/>
        <p:guide pos="1064"/>
        <p:guide pos="7009"/>
        <p:guide pos="66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2" d="100"/>
          <a:sy n="72" d="100"/>
        </p:scale>
        <p:origin x="359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317B1-ACC3-4DAC-A1E0-BA78D08DC244}"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AC352971-3979-4A85-B85B-B5DD13449066}">
      <dgm:prSet phldrT="[Text]"/>
      <dgm:spPr/>
      <dgm:t>
        <a:bodyPr/>
        <a:lstStyle/>
        <a:p>
          <a:pPr rtl="0"/>
          <a:r>
            <a:rPr lang="en-US" dirty="0">
              <a:solidFill>
                <a:schemeClr val="bg2">
                  <a:lumMod val="65000"/>
                </a:schemeClr>
              </a:solidFill>
              <a:latin typeface="Arial"/>
            </a:rPr>
            <a:t>STEP 1</a:t>
          </a:r>
          <a:endParaRPr lang="en-US" dirty="0">
            <a:solidFill>
              <a:schemeClr val="bg2">
                <a:lumMod val="65000"/>
              </a:schemeClr>
            </a:solidFill>
          </a:endParaRPr>
        </a:p>
      </dgm:t>
    </dgm:pt>
    <dgm:pt modelId="{43684F8F-8820-453C-AA7F-3D1D71AB3164}" type="parTrans" cxnId="{9839B550-2789-4EBB-A547-B902863C9A8A}">
      <dgm:prSet/>
      <dgm:spPr/>
      <dgm:t>
        <a:bodyPr/>
        <a:lstStyle/>
        <a:p>
          <a:endParaRPr lang="en-US"/>
        </a:p>
      </dgm:t>
    </dgm:pt>
    <dgm:pt modelId="{0AE384B0-99A9-4AA3-9444-326F3671FF8D}" type="sibTrans" cxnId="{9839B550-2789-4EBB-A547-B902863C9A8A}">
      <dgm:prSet/>
      <dgm:spPr/>
      <dgm:t>
        <a:bodyPr/>
        <a:lstStyle/>
        <a:p>
          <a:endParaRPr lang="en-US"/>
        </a:p>
      </dgm:t>
    </dgm:pt>
    <dgm:pt modelId="{753C2FD3-3896-474E-8BB5-5AE23C184B99}">
      <dgm:prSet phldrT="[Text]" custT="1"/>
      <dgm:spPr/>
      <dgm:t>
        <a:bodyPr/>
        <a:lstStyle/>
        <a:p>
          <a:pPr rtl="0"/>
          <a:r>
            <a:rPr lang="en-US" sz="1800" b="1" dirty="0">
              <a:solidFill>
                <a:schemeClr val="bg1"/>
              </a:solidFill>
              <a:latin typeface="Arial"/>
            </a:rPr>
            <a:t>USE YOUR</a:t>
          </a:r>
          <a:r>
            <a:rPr lang="en-US" sz="1800" b="1" dirty="0">
              <a:solidFill>
                <a:schemeClr val="bg1"/>
              </a:solidFill>
            </a:rPr>
            <a:t> RESOURCES</a:t>
          </a:r>
        </a:p>
      </dgm:t>
    </dgm:pt>
    <dgm:pt modelId="{160E16F3-7701-4878-B1A4-E9D1F8342AD2}" type="parTrans" cxnId="{836FBA2A-52C0-4E73-83B1-6D0BEC9DF5E8}">
      <dgm:prSet/>
      <dgm:spPr/>
      <dgm:t>
        <a:bodyPr/>
        <a:lstStyle/>
        <a:p>
          <a:endParaRPr lang="en-US"/>
        </a:p>
      </dgm:t>
    </dgm:pt>
    <dgm:pt modelId="{7B7EE884-E1A7-4CD6-8CA6-0DE3EA09DEF5}" type="sibTrans" cxnId="{836FBA2A-52C0-4E73-83B1-6D0BEC9DF5E8}">
      <dgm:prSet/>
      <dgm:spPr/>
      <dgm:t>
        <a:bodyPr/>
        <a:lstStyle/>
        <a:p>
          <a:endParaRPr lang="en-US"/>
        </a:p>
      </dgm:t>
    </dgm:pt>
    <dgm:pt modelId="{4F7249D4-A0E2-4DD4-9D73-05281D441842}">
      <dgm:prSet phldrT="[Text]"/>
      <dgm:spPr/>
      <dgm:t>
        <a:bodyPr/>
        <a:lstStyle/>
        <a:p>
          <a:r>
            <a:rPr lang="en-US" b="0" dirty="0">
              <a:solidFill>
                <a:schemeClr val="bg2">
                  <a:lumMod val="65000"/>
                </a:schemeClr>
              </a:solidFill>
              <a:latin typeface="Arial"/>
            </a:rPr>
            <a:t>STEP</a:t>
          </a:r>
          <a:r>
            <a:rPr lang="en-US" b="0" dirty="0">
              <a:solidFill>
                <a:schemeClr val="bg2">
                  <a:lumMod val="65000"/>
                </a:schemeClr>
              </a:solidFill>
            </a:rPr>
            <a:t> 2</a:t>
          </a:r>
        </a:p>
      </dgm:t>
    </dgm:pt>
    <dgm:pt modelId="{8F8A383C-E1EE-484A-B51B-993116469AD8}" type="parTrans" cxnId="{F721125A-095C-4522-B169-A8E5BD055260}">
      <dgm:prSet/>
      <dgm:spPr/>
      <dgm:t>
        <a:bodyPr/>
        <a:lstStyle/>
        <a:p>
          <a:endParaRPr lang="en-US"/>
        </a:p>
      </dgm:t>
    </dgm:pt>
    <dgm:pt modelId="{AC8DFD0A-9A94-438A-972F-1A72F83C8383}" type="sibTrans" cxnId="{F721125A-095C-4522-B169-A8E5BD055260}">
      <dgm:prSet/>
      <dgm:spPr/>
      <dgm:t>
        <a:bodyPr/>
        <a:lstStyle/>
        <a:p>
          <a:endParaRPr lang="en-US"/>
        </a:p>
      </dgm:t>
    </dgm:pt>
    <dgm:pt modelId="{06AC9EE6-DCB0-4938-81A1-D878AD8C0B09}">
      <dgm:prSet phldrT="[Text]" custT="1"/>
      <dgm:spPr/>
      <dgm:t>
        <a:bodyPr/>
        <a:lstStyle/>
        <a:p>
          <a:pPr rtl="0"/>
          <a:r>
            <a:rPr lang="en-US" sz="1800" b="1" dirty="0">
              <a:solidFill>
                <a:schemeClr val="bg1"/>
              </a:solidFill>
            </a:rPr>
            <a:t>ATTEND VIRTUAL 1:1 ADVISING DROP-INS </a:t>
          </a:r>
        </a:p>
      </dgm:t>
    </dgm:pt>
    <dgm:pt modelId="{16B5E5AB-354E-44DB-87E5-B47C83C9A0CC}" type="parTrans" cxnId="{BAD25E7F-9A2B-4479-A93D-098CB6C66E04}">
      <dgm:prSet/>
      <dgm:spPr/>
      <dgm:t>
        <a:bodyPr/>
        <a:lstStyle/>
        <a:p>
          <a:endParaRPr lang="en-US"/>
        </a:p>
      </dgm:t>
    </dgm:pt>
    <dgm:pt modelId="{219EA124-8E2F-4100-A5AB-F9E333634628}" type="sibTrans" cxnId="{BAD25E7F-9A2B-4479-A93D-098CB6C66E04}">
      <dgm:prSet/>
      <dgm:spPr/>
      <dgm:t>
        <a:bodyPr/>
        <a:lstStyle/>
        <a:p>
          <a:endParaRPr lang="en-US"/>
        </a:p>
      </dgm:t>
    </dgm:pt>
    <dgm:pt modelId="{C0BD8B28-2765-46EB-A7FA-28C8705AACC8}">
      <dgm:prSet phldrT="[Text]"/>
      <dgm:spPr/>
      <dgm:t>
        <a:bodyPr/>
        <a:lstStyle/>
        <a:p>
          <a:r>
            <a:rPr lang="en-US" dirty="0">
              <a:solidFill>
                <a:schemeClr val="bg2">
                  <a:lumMod val="65000"/>
                </a:schemeClr>
              </a:solidFill>
              <a:latin typeface="Arial"/>
            </a:rPr>
            <a:t>STEP</a:t>
          </a:r>
          <a:r>
            <a:rPr lang="en-US" dirty="0">
              <a:solidFill>
                <a:schemeClr val="bg2">
                  <a:lumMod val="65000"/>
                </a:schemeClr>
              </a:solidFill>
            </a:rPr>
            <a:t> 3</a:t>
          </a:r>
        </a:p>
      </dgm:t>
    </dgm:pt>
    <dgm:pt modelId="{F3BB19BA-12EE-4144-BAB9-88A95D50B2F2}" type="parTrans" cxnId="{D0C734F6-18B6-4369-9354-BBF0FE3EDC13}">
      <dgm:prSet/>
      <dgm:spPr/>
      <dgm:t>
        <a:bodyPr/>
        <a:lstStyle/>
        <a:p>
          <a:endParaRPr lang="en-US"/>
        </a:p>
      </dgm:t>
    </dgm:pt>
    <dgm:pt modelId="{FCE2B85F-6B4A-47B9-BC21-7D68F0AABF65}" type="sibTrans" cxnId="{D0C734F6-18B6-4369-9354-BBF0FE3EDC13}">
      <dgm:prSet/>
      <dgm:spPr/>
      <dgm:t>
        <a:bodyPr/>
        <a:lstStyle/>
        <a:p>
          <a:endParaRPr lang="en-US"/>
        </a:p>
      </dgm:t>
    </dgm:pt>
    <dgm:pt modelId="{F43C935A-B696-4041-92C9-084A4D6D47EB}">
      <dgm:prSet phldrT="[Text]" custT="1"/>
      <dgm:spPr/>
      <dgm:t>
        <a:bodyPr/>
        <a:lstStyle/>
        <a:p>
          <a:pPr rtl="0"/>
          <a:r>
            <a:rPr lang="en-US" sz="1800" b="1" dirty="0">
              <a:solidFill>
                <a:schemeClr val="bg1"/>
              </a:solidFill>
              <a:latin typeface="Arial"/>
            </a:rPr>
            <a:t>E-MAIL THE ADVISING TEAM</a:t>
          </a:r>
          <a:endParaRPr lang="en-US" sz="1800" b="1" dirty="0">
            <a:solidFill>
              <a:schemeClr val="bg1"/>
            </a:solidFill>
          </a:endParaRPr>
        </a:p>
      </dgm:t>
    </dgm:pt>
    <dgm:pt modelId="{F0D75630-C274-4CB0-A7FC-F01E8337518F}" type="parTrans" cxnId="{022A857F-B35D-4E39-8D12-1A8B1FA2E86D}">
      <dgm:prSet/>
      <dgm:spPr/>
      <dgm:t>
        <a:bodyPr/>
        <a:lstStyle/>
        <a:p>
          <a:endParaRPr lang="en-US"/>
        </a:p>
      </dgm:t>
    </dgm:pt>
    <dgm:pt modelId="{89B315C9-39D3-4F30-B2CE-B2FF22298BD3}" type="sibTrans" cxnId="{022A857F-B35D-4E39-8D12-1A8B1FA2E86D}">
      <dgm:prSet/>
      <dgm:spPr/>
      <dgm:t>
        <a:bodyPr/>
        <a:lstStyle/>
        <a:p>
          <a:endParaRPr lang="en-US"/>
        </a:p>
      </dgm:t>
    </dgm:pt>
    <dgm:pt modelId="{9AEDED74-E916-49B5-8B5B-60964AE25C61}" type="pres">
      <dgm:prSet presAssocID="{5A8317B1-ACC3-4DAC-A1E0-BA78D08DC244}" presName="Name0" presStyleCnt="0">
        <dgm:presLayoutVars>
          <dgm:dir/>
          <dgm:animLvl val="lvl"/>
          <dgm:resizeHandles val="exact"/>
        </dgm:presLayoutVars>
      </dgm:prSet>
      <dgm:spPr/>
    </dgm:pt>
    <dgm:pt modelId="{0E114454-9D0A-4826-B06B-EBAA130588BB}" type="pres">
      <dgm:prSet presAssocID="{AC352971-3979-4A85-B85B-B5DD13449066}" presName="compositeNode" presStyleCnt="0">
        <dgm:presLayoutVars>
          <dgm:bulletEnabled val="1"/>
        </dgm:presLayoutVars>
      </dgm:prSet>
      <dgm:spPr/>
    </dgm:pt>
    <dgm:pt modelId="{704B8CBC-60BA-4F37-8C09-B6843B2AF6D8}" type="pres">
      <dgm:prSet presAssocID="{AC352971-3979-4A85-B85B-B5DD13449066}" presName="bgRect" presStyleLbl="node1" presStyleIdx="0" presStyleCnt="3"/>
      <dgm:spPr/>
    </dgm:pt>
    <dgm:pt modelId="{5EEA55E0-FEB1-49BA-ADD9-7B3A63900BDB}" type="pres">
      <dgm:prSet presAssocID="{AC352971-3979-4A85-B85B-B5DD13449066}" presName="parentNode" presStyleLbl="node1" presStyleIdx="0" presStyleCnt="3">
        <dgm:presLayoutVars>
          <dgm:chMax val="0"/>
          <dgm:bulletEnabled val="1"/>
        </dgm:presLayoutVars>
      </dgm:prSet>
      <dgm:spPr/>
    </dgm:pt>
    <dgm:pt modelId="{79C30FCA-8A13-42EC-ACA7-24FC1EFF917E}" type="pres">
      <dgm:prSet presAssocID="{AC352971-3979-4A85-B85B-B5DD13449066}" presName="childNode" presStyleLbl="node1" presStyleIdx="0" presStyleCnt="3">
        <dgm:presLayoutVars>
          <dgm:bulletEnabled val="1"/>
        </dgm:presLayoutVars>
      </dgm:prSet>
      <dgm:spPr/>
    </dgm:pt>
    <dgm:pt modelId="{3340884B-3346-4E0F-90A5-B0B7E2BC8FF7}" type="pres">
      <dgm:prSet presAssocID="{0AE384B0-99A9-4AA3-9444-326F3671FF8D}" presName="hSp" presStyleCnt="0"/>
      <dgm:spPr/>
    </dgm:pt>
    <dgm:pt modelId="{32E600BE-1B92-4CC8-AB5A-FE04ACE4E679}" type="pres">
      <dgm:prSet presAssocID="{0AE384B0-99A9-4AA3-9444-326F3671FF8D}" presName="vProcSp" presStyleCnt="0"/>
      <dgm:spPr/>
    </dgm:pt>
    <dgm:pt modelId="{8799423A-E0BB-4961-B76A-902FA5D63DB4}" type="pres">
      <dgm:prSet presAssocID="{0AE384B0-99A9-4AA3-9444-326F3671FF8D}" presName="vSp1" presStyleCnt="0"/>
      <dgm:spPr/>
    </dgm:pt>
    <dgm:pt modelId="{5FA74288-4637-4CB3-8F01-A439FE50B4CC}" type="pres">
      <dgm:prSet presAssocID="{0AE384B0-99A9-4AA3-9444-326F3671FF8D}" presName="simulatedConn" presStyleLbl="solidFgAcc1" presStyleIdx="0" presStyleCnt="2"/>
      <dgm:spPr/>
    </dgm:pt>
    <dgm:pt modelId="{0DC92CAC-6CC3-47BD-9CA4-5E85CA71918B}" type="pres">
      <dgm:prSet presAssocID="{0AE384B0-99A9-4AA3-9444-326F3671FF8D}" presName="vSp2" presStyleCnt="0"/>
      <dgm:spPr/>
    </dgm:pt>
    <dgm:pt modelId="{1026A4A2-9676-46AA-97E5-C57D113ACDCC}" type="pres">
      <dgm:prSet presAssocID="{0AE384B0-99A9-4AA3-9444-326F3671FF8D}" presName="sibTrans" presStyleCnt="0"/>
      <dgm:spPr/>
    </dgm:pt>
    <dgm:pt modelId="{7F180C51-75EF-4290-B9CD-5093ECAA06E5}" type="pres">
      <dgm:prSet presAssocID="{4F7249D4-A0E2-4DD4-9D73-05281D441842}" presName="compositeNode" presStyleCnt="0">
        <dgm:presLayoutVars>
          <dgm:bulletEnabled val="1"/>
        </dgm:presLayoutVars>
      </dgm:prSet>
      <dgm:spPr/>
    </dgm:pt>
    <dgm:pt modelId="{8DEF0B4E-AB54-4CD7-BCDA-F367F6491652}" type="pres">
      <dgm:prSet presAssocID="{4F7249D4-A0E2-4DD4-9D73-05281D441842}" presName="bgRect" presStyleLbl="node1" presStyleIdx="1" presStyleCnt="3"/>
      <dgm:spPr/>
    </dgm:pt>
    <dgm:pt modelId="{A95F5530-0955-4DB8-A6F9-F2EEEFBDE051}" type="pres">
      <dgm:prSet presAssocID="{4F7249D4-A0E2-4DD4-9D73-05281D441842}" presName="parentNode" presStyleLbl="node1" presStyleIdx="1" presStyleCnt="3">
        <dgm:presLayoutVars>
          <dgm:chMax val="0"/>
          <dgm:bulletEnabled val="1"/>
        </dgm:presLayoutVars>
      </dgm:prSet>
      <dgm:spPr/>
    </dgm:pt>
    <dgm:pt modelId="{1CA0A8CD-B5FA-46FB-ADCB-7DA6AFA5D922}" type="pres">
      <dgm:prSet presAssocID="{4F7249D4-A0E2-4DD4-9D73-05281D441842}" presName="childNode" presStyleLbl="node1" presStyleIdx="1" presStyleCnt="3">
        <dgm:presLayoutVars>
          <dgm:bulletEnabled val="1"/>
        </dgm:presLayoutVars>
      </dgm:prSet>
      <dgm:spPr/>
    </dgm:pt>
    <dgm:pt modelId="{103355D5-B5BF-4264-B751-5B88D3C3531D}" type="pres">
      <dgm:prSet presAssocID="{AC8DFD0A-9A94-438A-972F-1A72F83C8383}" presName="hSp" presStyleCnt="0"/>
      <dgm:spPr/>
    </dgm:pt>
    <dgm:pt modelId="{C2BF53D6-EF4F-4272-8A17-6B5EA209F7ED}" type="pres">
      <dgm:prSet presAssocID="{AC8DFD0A-9A94-438A-972F-1A72F83C8383}" presName="vProcSp" presStyleCnt="0"/>
      <dgm:spPr/>
    </dgm:pt>
    <dgm:pt modelId="{8D326C34-DE7B-4A49-971F-C6D336310C7F}" type="pres">
      <dgm:prSet presAssocID="{AC8DFD0A-9A94-438A-972F-1A72F83C8383}" presName="vSp1" presStyleCnt="0"/>
      <dgm:spPr/>
    </dgm:pt>
    <dgm:pt modelId="{2B74C699-7B4D-4F93-9405-3264B2FEFD1A}" type="pres">
      <dgm:prSet presAssocID="{AC8DFD0A-9A94-438A-972F-1A72F83C8383}" presName="simulatedConn" presStyleLbl="solidFgAcc1" presStyleIdx="1" presStyleCnt="2"/>
      <dgm:spPr/>
    </dgm:pt>
    <dgm:pt modelId="{422BD073-1622-4A3B-BB59-2E6FEE3C5A9C}" type="pres">
      <dgm:prSet presAssocID="{AC8DFD0A-9A94-438A-972F-1A72F83C8383}" presName="vSp2" presStyleCnt="0"/>
      <dgm:spPr/>
    </dgm:pt>
    <dgm:pt modelId="{7E402084-3100-45DD-B43B-B9615AF5C079}" type="pres">
      <dgm:prSet presAssocID="{AC8DFD0A-9A94-438A-972F-1A72F83C8383}" presName="sibTrans" presStyleCnt="0"/>
      <dgm:spPr/>
    </dgm:pt>
    <dgm:pt modelId="{8288223E-CC69-48DC-AD76-979CD4C86867}" type="pres">
      <dgm:prSet presAssocID="{C0BD8B28-2765-46EB-A7FA-28C8705AACC8}" presName="compositeNode" presStyleCnt="0">
        <dgm:presLayoutVars>
          <dgm:bulletEnabled val="1"/>
        </dgm:presLayoutVars>
      </dgm:prSet>
      <dgm:spPr/>
    </dgm:pt>
    <dgm:pt modelId="{BC3BF28F-63FF-441E-ACED-54AD422562FE}" type="pres">
      <dgm:prSet presAssocID="{C0BD8B28-2765-46EB-A7FA-28C8705AACC8}" presName="bgRect" presStyleLbl="node1" presStyleIdx="2" presStyleCnt="3"/>
      <dgm:spPr/>
    </dgm:pt>
    <dgm:pt modelId="{3E203D85-FB90-4ECA-BE5B-B5300F05C06B}" type="pres">
      <dgm:prSet presAssocID="{C0BD8B28-2765-46EB-A7FA-28C8705AACC8}" presName="parentNode" presStyleLbl="node1" presStyleIdx="2" presStyleCnt="3">
        <dgm:presLayoutVars>
          <dgm:chMax val="0"/>
          <dgm:bulletEnabled val="1"/>
        </dgm:presLayoutVars>
      </dgm:prSet>
      <dgm:spPr/>
    </dgm:pt>
    <dgm:pt modelId="{944018E1-46F8-4942-97BB-E260D11AF093}" type="pres">
      <dgm:prSet presAssocID="{C0BD8B28-2765-46EB-A7FA-28C8705AACC8}" presName="childNode" presStyleLbl="node1" presStyleIdx="2" presStyleCnt="3">
        <dgm:presLayoutVars>
          <dgm:bulletEnabled val="1"/>
        </dgm:presLayoutVars>
      </dgm:prSet>
      <dgm:spPr/>
    </dgm:pt>
  </dgm:ptLst>
  <dgm:cxnLst>
    <dgm:cxn modelId="{84D68817-9EC2-4427-9228-DE9DE862F78B}" type="presOf" srcId="{753C2FD3-3896-474E-8BB5-5AE23C184B99}" destId="{79C30FCA-8A13-42EC-ACA7-24FC1EFF917E}" srcOrd="0" destOrd="0" presId="urn:microsoft.com/office/officeart/2005/8/layout/hProcess7"/>
    <dgm:cxn modelId="{C410B81A-B1EE-4104-ABFC-76C3A78732EF}" type="presOf" srcId="{AC352971-3979-4A85-B85B-B5DD13449066}" destId="{5EEA55E0-FEB1-49BA-ADD9-7B3A63900BDB}" srcOrd="1" destOrd="0" presId="urn:microsoft.com/office/officeart/2005/8/layout/hProcess7"/>
    <dgm:cxn modelId="{7CC75324-F1C0-42F1-836F-47408E5F65B9}" type="presOf" srcId="{F43C935A-B696-4041-92C9-084A4D6D47EB}" destId="{944018E1-46F8-4942-97BB-E260D11AF093}" srcOrd="0" destOrd="0" presId="urn:microsoft.com/office/officeart/2005/8/layout/hProcess7"/>
    <dgm:cxn modelId="{836FBA2A-52C0-4E73-83B1-6D0BEC9DF5E8}" srcId="{AC352971-3979-4A85-B85B-B5DD13449066}" destId="{753C2FD3-3896-474E-8BB5-5AE23C184B99}" srcOrd="0" destOrd="0" parTransId="{160E16F3-7701-4878-B1A4-E9D1F8342AD2}" sibTransId="{7B7EE884-E1A7-4CD6-8CA6-0DE3EA09DEF5}"/>
    <dgm:cxn modelId="{D3BA552B-59AB-419F-BD48-C426AEABC169}" type="presOf" srcId="{C0BD8B28-2765-46EB-A7FA-28C8705AACC8}" destId="{3E203D85-FB90-4ECA-BE5B-B5300F05C06B}" srcOrd="1" destOrd="0" presId="urn:microsoft.com/office/officeart/2005/8/layout/hProcess7"/>
    <dgm:cxn modelId="{52CBBE2C-C4B6-4276-B780-E71DB69BFC7C}" type="presOf" srcId="{4F7249D4-A0E2-4DD4-9D73-05281D441842}" destId="{A95F5530-0955-4DB8-A6F9-F2EEEFBDE051}" srcOrd="1" destOrd="0" presId="urn:microsoft.com/office/officeart/2005/8/layout/hProcess7"/>
    <dgm:cxn modelId="{BF92A249-8E6E-4D8A-9E00-8B7C0D261849}" type="presOf" srcId="{AC352971-3979-4A85-B85B-B5DD13449066}" destId="{704B8CBC-60BA-4F37-8C09-B6843B2AF6D8}" srcOrd="0" destOrd="0" presId="urn:microsoft.com/office/officeart/2005/8/layout/hProcess7"/>
    <dgm:cxn modelId="{9839B550-2789-4EBB-A547-B902863C9A8A}" srcId="{5A8317B1-ACC3-4DAC-A1E0-BA78D08DC244}" destId="{AC352971-3979-4A85-B85B-B5DD13449066}" srcOrd="0" destOrd="0" parTransId="{43684F8F-8820-453C-AA7F-3D1D71AB3164}" sibTransId="{0AE384B0-99A9-4AA3-9444-326F3671FF8D}"/>
    <dgm:cxn modelId="{F721125A-095C-4522-B169-A8E5BD055260}" srcId="{5A8317B1-ACC3-4DAC-A1E0-BA78D08DC244}" destId="{4F7249D4-A0E2-4DD4-9D73-05281D441842}" srcOrd="1" destOrd="0" parTransId="{8F8A383C-E1EE-484A-B51B-993116469AD8}" sibTransId="{AC8DFD0A-9A94-438A-972F-1A72F83C8383}"/>
    <dgm:cxn modelId="{BAD25E7F-9A2B-4479-A93D-098CB6C66E04}" srcId="{4F7249D4-A0E2-4DD4-9D73-05281D441842}" destId="{06AC9EE6-DCB0-4938-81A1-D878AD8C0B09}" srcOrd="0" destOrd="0" parTransId="{16B5E5AB-354E-44DB-87E5-B47C83C9A0CC}" sibTransId="{219EA124-8E2F-4100-A5AB-F9E333634628}"/>
    <dgm:cxn modelId="{022A857F-B35D-4E39-8D12-1A8B1FA2E86D}" srcId="{C0BD8B28-2765-46EB-A7FA-28C8705AACC8}" destId="{F43C935A-B696-4041-92C9-084A4D6D47EB}" srcOrd="0" destOrd="0" parTransId="{F0D75630-C274-4CB0-A7FC-F01E8337518F}" sibTransId="{89B315C9-39D3-4F30-B2CE-B2FF22298BD3}"/>
    <dgm:cxn modelId="{C874C4CD-027F-4527-83B2-8BFCC458A576}" type="presOf" srcId="{C0BD8B28-2765-46EB-A7FA-28C8705AACC8}" destId="{BC3BF28F-63FF-441E-ACED-54AD422562FE}" srcOrd="0" destOrd="0" presId="urn:microsoft.com/office/officeart/2005/8/layout/hProcess7"/>
    <dgm:cxn modelId="{F7EB17D9-0B07-4716-970F-B4E91FD46FC0}" type="presOf" srcId="{4F7249D4-A0E2-4DD4-9D73-05281D441842}" destId="{8DEF0B4E-AB54-4CD7-BCDA-F367F6491652}" srcOrd="0" destOrd="0" presId="urn:microsoft.com/office/officeart/2005/8/layout/hProcess7"/>
    <dgm:cxn modelId="{39BC64E6-9D12-4BA9-B4A1-AF7E4217647C}" type="presOf" srcId="{06AC9EE6-DCB0-4938-81A1-D878AD8C0B09}" destId="{1CA0A8CD-B5FA-46FB-ADCB-7DA6AFA5D922}" srcOrd="0" destOrd="0" presId="urn:microsoft.com/office/officeart/2005/8/layout/hProcess7"/>
    <dgm:cxn modelId="{D0C734F6-18B6-4369-9354-BBF0FE3EDC13}" srcId="{5A8317B1-ACC3-4DAC-A1E0-BA78D08DC244}" destId="{C0BD8B28-2765-46EB-A7FA-28C8705AACC8}" srcOrd="2" destOrd="0" parTransId="{F3BB19BA-12EE-4144-BAB9-88A95D50B2F2}" sibTransId="{FCE2B85F-6B4A-47B9-BC21-7D68F0AABF65}"/>
    <dgm:cxn modelId="{5939A1F6-54F4-4DCD-820F-7D1637AE8FB2}" type="presOf" srcId="{5A8317B1-ACC3-4DAC-A1E0-BA78D08DC244}" destId="{9AEDED74-E916-49B5-8B5B-60964AE25C61}" srcOrd="0" destOrd="0" presId="urn:microsoft.com/office/officeart/2005/8/layout/hProcess7"/>
    <dgm:cxn modelId="{BAB06D6A-AF67-4BFB-BD82-65487DFC8CE6}" type="presParOf" srcId="{9AEDED74-E916-49B5-8B5B-60964AE25C61}" destId="{0E114454-9D0A-4826-B06B-EBAA130588BB}" srcOrd="0" destOrd="0" presId="urn:microsoft.com/office/officeart/2005/8/layout/hProcess7"/>
    <dgm:cxn modelId="{4DFA9332-43EF-401D-AF70-F58436184DD8}" type="presParOf" srcId="{0E114454-9D0A-4826-B06B-EBAA130588BB}" destId="{704B8CBC-60BA-4F37-8C09-B6843B2AF6D8}" srcOrd="0" destOrd="0" presId="urn:microsoft.com/office/officeart/2005/8/layout/hProcess7"/>
    <dgm:cxn modelId="{856B2C1C-5831-4BD1-A754-10EB6323EAAC}" type="presParOf" srcId="{0E114454-9D0A-4826-B06B-EBAA130588BB}" destId="{5EEA55E0-FEB1-49BA-ADD9-7B3A63900BDB}" srcOrd="1" destOrd="0" presId="urn:microsoft.com/office/officeart/2005/8/layout/hProcess7"/>
    <dgm:cxn modelId="{117C7B0D-F567-47DD-932C-3F8025D25E1C}" type="presParOf" srcId="{0E114454-9D0A-4826-B06B-EBAA130588BB}" destId="{79C30FCA-8A13-42EC-ACA7-24FC1EFF917E}" srcOrd="2" destOrd="0" presId="urn:microsoft.com/office/officeart/2005/8/layout/hProcess7"/>
    <dgm:cxn modelId="{88371DD6-2A70-413A-9F4C-94D59D27B235}" type="presParOf" srcId="{9AEDED74-E916-49B5-8B5B-60964AE25C61}" destId="{3340884B-3346-4E0F-90A5-B0B7E2BC8FF7}" srcOrd="1" destOrd="0" presId="urn:microsoft.com/office/officeart/2005/8/layout/hProcess7"/>
    <dgm:cxn modelId="{B44081C2-8A35-4CD3-AE6A-E2239BBD1896}" type="presParOf" srcId="{9AEDED74-E916-49B5-8B5B-60964AE25C61}" destId="{32E600BE-1B92-4CC8-AB5A-FE04ACE4E679}" srcOrd="2" destOrd="0" presId="urn:microsoft.com/office/officeart/2005/8/layout/hProcess7"/>
    <dgm:cxn modelId="{0B1FD53B-3D66-4A19-9709-0D5A2AED748E}" type="presParOf" srcId="{32E600BE-1B92-4CC8-AB5A-FE04ACE4E679}" destId="{8799423A-E0BB-4961-B76A-902FA5D63DB4}" srcOrd="0" destOrd="0" presId="urn:microsoft.com/office/officeart/2005/8/layout/hProcess7"/>
    <dgm:cxn modelId="{DA11DF40-888C-4D43-86C5-ED3D52013659}" type="presParOf" srcId="{32E600BE-1B92-4CC8-AB5A-FE04ACE4E679}" destId="{5FA74288-4637-4CB3-8F01-A439FE50B4CC}" srcOrd="1" destOrd="0" presId="urn:microsoft.com/office/officeart/2005/8/layout/hProcess7"/>
    <dgm:cxn modelId="{7293DE52-76BE-44AD-9952-C6150B23373A}" type="presParOf" srcId="{32E600BE-1B92-4CC8-AB5A-FE04ACE4E679}" destId="{0DC92CAC-6CC3-47BD-9CA4-5E85CA71918B}" srcOrd="2" destOrd="0" presId="urn:microsoft.com/office/officeart/2005/8/layout/hProcess7"/>
    <dgm:cxn modelId="{ADFEA20D-25B3-414D-9CA1-10F9CE10A503}" type="presParOf" srcId="{9AEDED74-E916-49B5-8B5B-60964AE25C61}" destId="{1026A4A2-9676-46AA-97E5-C57D113ACDCC}" srcOrd="3" destOrd="0" presId="urn:microsoft.com/office/officeart/2005/8/layout/hProcess7"/>
    <dgm:cxn modelId="{0D680C99-4DB4-426C-B599-21E0176B070A}" type="presParOf" srcId="{9AEDED74-E916-49B5-8B5B-60964AE25C61}" destId="{7F180C51-75EF-4290-B9CD-5093ECAA06E5}" srcOrd="4" destOrd="0" presId="urn:microsoft.com/office/officeart/2005/8/layout/hProcess7"/>
    <dgm:cxn modelId="{619D56AB-7CF2-4FD6-A48D-6C6F75B07356}" type="presParOf" srcId="{7F180C51-75EF-4290-B9CD-5093ECAA06E5}" destId="{8DEF0B4E-AB54-4CD7-BCDA-F367F6491652}" srcOrd="0" destOrd="0" presId="urn:microsoft.com/office/officeart/2005/8/layout/hProcess7"/>
    <dgm:cxn modelId="{8817795E-8FE9-42E1-B134-3EF5D32D6C76}" type="presParOf" srcId="{7F180C51-75EF-4290-B9CD-5093ECAA06E5}" destId="{A95F5530-0955-4DB8-A6F9-F2EEEFBDE051}" srcOrd="1" destOrd="0" presId="urn:microsoft.com/office/officeart/2005/8/layout/hProcess7"/>
    <dgm:cxn modelId="{6655BF94-1F71-454F-AEC5-A6AC96966B19}" type="presParOf" srcId="{7F180C51-75EF-4290-B9CD-5093ECAA06E5}" destId="{1CA0A8CD-B5FA-46FB-ADCB-7DA6AFA5D922}" srcOrd="2" destOrd="0" presId="urn:microsoft.com/office/officeart/2005/8/layout/hProcess7"/>
    <dgm:cxn modelId="{8A480EBA-C5A6-4766-96B2-39E3B453D982}" type="presParOf" srcId="{9AEDED74-E916-49B5-8B5B-60964AE25C61}" destId="{103355D5-B5BF-4264-B751-5B88D3C3531D}" srcOrd="5" destOrd="0" presId="urn:microsoft.com/office/officeart/2005/8/layout/hProcess7"/>
    <dgm:cxn modelId="{903513C3-01DC-4CA5-9C1D-C9401095B786}" type="presParOf" srcId="{9AEDED74-E916-49B5-8B5B-60964AE25C61}" destId="{C2BF53D6-EF4F-4272-8A17-6B5EA209F7ED}" srcOrd="6" destOrd="0" presId="urn:microsoft.com/office/officeart/2005/8/layout/hProcess7"/>
    <dgm:cxn modelId="{561B0E4A-64E1-4DA0-97D5-E6EF731CDB3A}" type="presParOf" srcId="{C2BF53D6-EF4F-4272-8A17-6B5EA209F7ED}" destId="{8D326C34-DE7B-4A49-971F-C6D336310C7F}" srcOrd="0" destOrd="0" presId="urn:microsoft.com/office/officeart/2005/8/layout/hProcess7"/>
    <dgm:cxn modelId="{9654030A-0398-4ECE-BB24-B56E469AC95A}" type="presParOf" srcId="{C2BF53D6-EF4F-4272-8A17-6B5EA209F7ED}" destId="{2B74C699-7B4D-4F93-9405-3264B2FEFD1A}" srcOrd="1" destOrd="0" presId="urn:microsoft.com/office/officeart/2005/8/layout/hProcess7"/>
    <dgm:cxn modelId="{E621CD48-5059-4453-9DD5-64639E6DC360}" type="presParOf" srcId="{C2BF53D6-EF4F-4272-8A17-6B5EA209F7ED}" destId="{422BD073-1622-4A3B-BB59-2E6FEE3C5A9C}" srcOrd="2" destOrd="0" presId="urn:microsoft.com/office/officeart/2005/8/layout/hProcess7"/>
    <dgm:cxn modelId="{FB8AFB75-2D81-4A18-AEF1-1B53CA7D2101}" type="presParOf" srcId="{9AEDED74-E916-49B5-8B5B-60964AE25C61}" destId="{7E402084-3100-45DD-B43B-B9615AF5C079}" srcOrd="7" destOrd="0" presId="urn:microsoft.com/office/officeart/2005/8/layout/hProcess7"/>
    <dgm:cxn modelId="{F2FCE125-81A9-4189-A98E-F6B9BF503CD5}" type="presParOf" srcId="{9AEDED74-E916-49B5-8B5B-60964AE25C61}" destId="{8288223E-CC69-48DC-AD76-979CD4C86867}" srcOrd="8" destOrd="0" presId="urn:microsoft.com/office/officeart/2005/8/layout/hProcess7"/>
    <dgm:cxn modelId="{2FE98366-61BA-4F33-A4B2-9B345D9BAA40}" type="presParOf" srcId="{8288223E-CC69-48DC-AD76-979CD4C86867}" destId="{BC3BF28F-63FF-441E-ACED-54AD422562FE}" srcOrd="0" destOrd="0" presId="urn:microsoft.com/office/officeart/2005/8/layout/hProcess7"/>
    <dgm:cxn modelId="{5C9CA463-7494-4C0C-9026-CBF004F739A7}" type="presParOf" srcId="{8288223E-CC69-48DC-AD76-979CD4C86867}" destId="{3E203D85-FB90-4ECA-BE5B-B5300F05C06B}" srcOrd="1" destOrd="0" presId="urn:microsoft.com/office/officeart/2005/8/layout/hProcess7"/>
    <dgm:cxn modelId="{C7E2E36D-E360-4A27-8BF4-EB2E53FD1FA8}" type="presParOf" srcId="{8288223E-CC69-48DC-AD76-979CD4C86867}" destId="{944018E1-46F8-4942-97BB-E260D11AF093}"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B8CBC-60BA-4F37-8C09-B6843B2AF6D8}">
      <dsp:nvSpPr>
        <dsp:cNvPr id="0" name=""/>
        <dsp:cNvSpPr/>
      </dsp:nvSpPr>
      <dsp:spPr>
        <a:xfrm>
          <a:off x="615"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rtl="0">
            <a:lnSpc>
              <a:spcPct val="90000"/>
            </a:lnSpc>
            <a:spcBef>
              <a:spcPct val="0"/>
            </a:spcBef>
            <a:spcAft>
              <a:spcPct val="35000"/>
            </a:spcAft>
            <a:buNone/>
          </a:pPr>
          <a:r>
            <a:rPr lang="en-US" sz="3100" kern="1200" dirty="0">
              <a:solidFill>
                <a:schemeClr val="bg2">
                  <a:lumMod val="65000"/>
                </a:schemeClr>
              </a:solidFill>
              <a:latin typeface="Arial"/>
            </a:rPr>
            <a:t>STEP 1</a:t>
          </a:r>
          <a:endParaRPr lang="en-US" sz="3100" kern="1200" dirty="0">
            <a:solidFill>
              <a:schemeClr val="bg2">
                <a:lumMod val="65000"/>
              </a:schemeClr>
            </a:solidFill>
          </a:endParaRPr>
        </a:p>
      </dsp:txBody>
      <dsp:txXfrm rot="16200000">
        <a:off x="-1037070" y="2158725"/>
        <a:ext cx="2604801" cy="529431"/>
      </dsp:txXfrm>
    </dsp:sp>
    <dsp:sp modelId="{79C30FCA-8A13-42EC-ACA7-24FC1EFF917E}">
      <dsp:nvSpPr>
        <dsp:cNvPr id="0" name=""/>
        <dsp:cNvSpPr/>
      </dsp:nvSpPr>
      <dsp:spPr>
        <a:xfrm>
          <a:off x="530046"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Arial"/>
            </a:rPr>
            <a:t>USE YOUR</a:t>
          </a:r>
          <a:r>
            <a:rPr lang="en-US" sz="1800" b="1" kern="1200" dirty="0">
              <a:solidFill>
                <a:schemeClr val="bg1"/>
              </a:solidFill>
            </a:rPr>
            <a:t> RESOURCES</a:t>
          </a:r>
        </a:p>
      </dsp:txBody>
      <dsp:txXfrm>
        <a:off x="530046" y="1121039"/>
        <a:ext cx="1972131" cy="3176587"/>
      </dsp:txXfrm>
    </dsp:sp>
    <dsp:sp modelId="{8DEF0B4E-AB54-4CD7-BCDA-F367F6491652}">
      <dsp:nvSpPr>
        <dsp:cNvPr id="0" name=""/>
        <dsp:cNvSpPr/>
      </dsp:nvSpPr>
      <dsp:spPr>
        <a:xfrm>
          <a:off x="2740421"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n-US" sz="3100" b="0" kern="1200" dirty="0">
              <a:solidFill>
                <a:schemeClr val="bg2">
                  <a:lumMod val="65000"/>
                </a:schemeClr>
              </a:solidFill>
              <a:latin typeface="Arial"/>
            </a:rPr>
            <a:t>STEP</a:t>
          </a:r>
          <a:r>
            <a:rPr lang="en-US" sz="3100" b="0" kern="1200" dirty="0">
              <a:solidFill>
                <a:schemeClr val="bg2">
                  <a:lumMod val="65000"/>
                </a:schemeClr>
              </a:solidFill>
            </a:rPr>
            <a:t> 2</a:t>
          </a:r>
        </a:p>
      </dsp:txBody>
      <dsp:txXfrm rot="16200000">
        <a:off x="1702736" y="2158725"/>
        <a:ext cx="2604801" cy="529431"/>
      </dsp:txXfrm>
    </dsp:sp>
    <dsp:sp modelId="{5FA74288-4637-4CB3-8F01-A439FE50B4CC}">
      <dsp:nvSpPr>
        <dsp:cNvPr id="0" name=""/>
        <dsp:cNvSpPr/>
      </dsp:nvSpPr>
      <dsp:spPr>
        <a:xfrm rot="5400000">
          <a:off x="2520299" y="3645011"/>
          <a:ext cx="466715" cy="3970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0A8CD-B5FA-46FB-ADCB-7DA6AFA5D922}">
      <dsp:nvSpPr>
        <dsp:cNvPr id="0" name=""/>
        <dsp:cNvSpPr/>
      </dsp:nvSpPr>
      <dsp:spPr>
        <a:xfrm>
          <a:off x="3269853"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rPr>
            <a:t>ATTEND VIRTUAL 1:1 ADVISING DROP-INS </a:t>
          </a:r>
        </a:p>
      </dsp:txBody>
      <dsp:txXfrm>
        <a:off x="3269853" y="1121039"/>
        <a:ext cx="1972131" cy="3176587"/>
      </dsp:txXfrm>
    </dsp:sp>
    <dsp:sp modelId="{BC3BF28F-63FF-441E-ACED-54AD422562FE}">
      <dsp:nvSpPr>
        <dsp:cNvPr id="0" name=""/>
        <dsp:cNvSpPr/>
      </dsp:nvSpPr>
      <dsp:spPr>
        <a:xfrm>
          <a:off x="5480228"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n-US" sz="3100" kern="1200" dirty="0">
              <a:solidFill>
                <a:schemeClr val="bg2">
                  <a:lumMod val="65000"/>
                </a:schemeClr>
              </a:solidFill>
              <a:latin typeface="Arial"/>
            </a:rPr>
            <a:t>STEP</a:t>
          </a:r>
          <a:r>
            <a:rPr lang="en-US" sz="3100" kern="1200" dirty="0">
              <a:solidFill>
                <a:schemeClr val="bg2">
                  <a:lumMod val="65000"/>
                </a:schemeClr>
              </a:solidFill>
            </a:rPr>
            <a:t> 3</a:t>
          </a:r>
        </a:p>
      </dsp:txBody>
      <dsp:txXfrm rot="16200000">
        <a:off x="4442543" y="2158725"/>
        <a:ext cx="2604801" cy="529431"/>
      </dsp:txXfrm>
    </dsp:sp>
    <dsp:sp modelId="{2B74C699-7B4D-4F93-9405-3264B2FEFD1A}">
      <dsp:nvSpPr>
        <dsp:cNvPr id="0" name=""/>
        <dsp:cNvSpPr/>
      </dsp:nvSpPr>
      <dsp:spPr>
        <a:xfrm rot="5400000">
          <a:off x="5260106" y="3645011"/>
          <a:ext cx="466715" cy="3970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18E1-46F8-4942-97BB-E260D11AF093}">
      <dsp:nvSpPr>
        <dsp:cNvPr id="0" name=""/>
        <dsp:cNvSpPr/>
      </dsp:nvSpPr>
      <dsp:spPr>
        <a:xfrm>
          <a:off x="6009659"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Arial"/>
            </a:rPr>
            <a:t>E-MAIL THE ADVISING TEAM</a:t>
          </a:r>
          <a:endParaRPr lang="en-US" sz="1800" b="1" kern="1200" dirty="0">
            <a:solidFill>
              <a:schemeClr val="bg1"/>
            </a:solidFill>
          </a:endParaRPr>
        </a:p>
      </dsp:txBody>
      <dsp:txXfrm>
        <a:off x="6009659" y="1121039"/>
        <a:ext cx="1972131" cy="31765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49598F-17D2-424F-A0CB-073B77B48532}" type="datetimeFigureOut">
              <a:rPr lang="en-US" smtClean="0"/>
              <a:t>4/18/2023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1AB707-51E8-8B4D-A85A-26F701FE7E74}" type="slidenum">
              <a:rPr lang="en-US" smtClean="0"/>
              <a:t>‹#›</a:t>
            </a:fld>
            <a:endParaRPr lang="en-US"/>
          </a:p>
        </p:txBody>
      </p:sp>
    </p:spTree>
    <p:extLst>
      <p:ext uri="{BB962C8B-B14F-4D97-AF65-F5344CB8AC3E}">
        <p14:creationId xmlns:p14="http://schemas.microsoft.com/office/powerpoint/2010/main" val="3116255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F48C2-9BB6-2746-B804-80E7D6E1D6D4}" type="datetimeFigureOut">
              <a:rPr lang="en-US" smtClean="0"/>
              <a:t>4/18/2023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52152-C417-F14B-BA2A-B28B3861DEF0}" type="slidenum">
              <a:rPr lang="en-US" smtClean="0"/>
              <a:t>‹#›</a:t>
            </a:fld>
            <a:endParaRPr lang="en-US"/>
          </a:p>
        </p:txBody>
      </p:sp>
    </p:spTree>
    <p:extLst>
      <p:ext uri="{BB962C8B-B14F-4D97-AF65-F5344CB8AC3E}">
        <p14:creationId xmlns:p14="http://schemas.microsoft.com/office/powerpoint/2010/main" val="24811465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Insert any pre-title text in the text box at the top (</a:t>
            </a:r>
            <a:r>
              <a:rPr lang="en-US" dirty="0" err="1"/>
              <a:t>ie</a:t>
            </a:r>
            <a:r>
              <a:rPr lang="en-US" dirty="0"/>
              <a:t>. “Presented by…”)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Insert the presentation title in the second text box with the largest text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Insert the speaker’s name and/or the month, day and year of the presentation.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Delete any text boxes you didn’t use.</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 are welcome to use the image that is already included. For instructions on how to change the image, view slide 6. In order to keep the transparent look, change the picture’s transparency to 75% in the ”Picture format” pane that should pop up on the right side of the screen.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a:t>
            </a:fld>
            <a:endParaRPr lang="en-US"/>
          </a:p>
        </p:txBody>
      </p:sp>
    </p:spTree>
    <p:extLst>
      <p:ext uri="{BB962C8B-B14F-4D97-AF65-F5344CB8AC3E}">
        <p14:creationId xmlns:p14="http://schemas.microsoft.com/office/powerpoint/2010/main" val="348374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10</a:t>
            </a:fld>
            <a:endParaRPr lang="en-US"/>
          </a:p>
        </p:txBody>
      </p:sp>
    </p:spTree>
    <p:extLst>
      <p:ext uri="{BB962C8B-B14F-4D97-AF65-F5344CB8AC3E}">
        <p14:creationId xmlns:p14="http://schemas.microsoft.com/office/powerpoint/2010/main" val="2897119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11</a:t>
            </a:fld>
            <a:endParaRPr lang="en-US"/>
          </a:p>
        </p:txBody>
      </p:sp>
    </p:spTree>
    <p:extLst>
      <p:ext uri="{BB962C8B-B14F-4D97-AF65-F5344CB8AC3E}">
        <p14:creationId xmlns:p14="http://schemas.microsoft.com/office/powerpoint/2010/main" val="3028218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12</a:t>
            </a:fld>
            <a:endParaRPr lang="en-US"/>
          </a:p>
        </p:txBody>
      </p:sp>
    </p:spTree>
    <p:extLst>
      <p:ext uri="{BB962C8B-B14F-4D97-AF65-F5344CB8AC3E}">
        <p14:creationId xmlns:p14="http://schemas.microsoft.com/office/powerpoint/2010/main" val="400005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13</a:t>
            </a:fld>
            <a:endParaRPr lang="en-US"/>
          </a:p>
        </p:txBody>
      </p:sp>
    </p:spTree>
    <p:extLst>
      <p:ext uri="{BB962C8B-B14F-4D97-AF65-F5344CB8AC3E}">
        <p14:creationId xmlns:p14="http://schemas.microsoft.com/office/powerpoint/2010/main" val="4237765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14</a:t>
            </a:fld>
            <a:endParaRPr lang="en-US"/>
          </a:p>
        </p:txBody>
      </p:sp>
    </p:spTree>
    <p:extLst>
      <p:ext uri="{BB962C8B-B14F-4D97-AF65-F5344CB8AC3E}">
        <p14:creationId xmlns:p14="http://schemas.microsoft.com/office/powerpoint/2010/main" val="111817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15</a:t>
            </a:fld>
            <a:endParaRPr lang="en-US"/>
          </a:p>
        </p:txBody>
      </p:sp>
    </p:spTree>
    <p:extLst>
      <p:ext uri="{BB962C8B-B14F-4D97-AF65-F5344CB8AC3E}">
        <p14:creationId xmlns:p14="http://schemas.microsoft.com/office/powerpoint/2010/main" val="602992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16</a:t>
            </a:fld>
            <a:endParaRPr lang="en-US"/>
          </a:p>
        </p:txBody>
      </p:sp>
    </p:spTree>
    <p:extLst>
      <p:ext uri="{BB962C8B-B14F-4D97-AF65-F5344CB8AC3E}">
        <p14:creationId xmlns:p14="http://schemas.microsoft.com/office/powerpoint/2010/main" val="106716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17</a:t>
            </a:fld>
            <a:endParaRPr lang="en-US"/>
          </a:p>
        </p:txBody>
      </p:sp>
    </p:spTree>
    <p:extLst>
      <p:ext uri="{BB962C8B-B14F-4D97-AF65-F5344CB8AC3E}">
        <p14:creationId xmlns:p14="http://schemas.microsoft.com/office/powerpoint/2010/main" val="3782918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18</a:t>
            </a:fld>
            <a:endParaRPr lang="en-US"/>
          </a:p>
        </p:txBody>
      </p:sp>
    </p:spTree>
    <p:extLst>
      <p:ext uri="{BB962C8B-B14F-4D97-AF65-F5344CB8AC3E}">
        <p14:creationId xmlns:p14="http://schemas.microsoft.com/office/powerpoint/2010/main" val="3925129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19</a:t>
            </a:fld>
            <a:endParaRPr lang="en-US"/>
          </a:p>
        </p:txBody>
      </p:sp>
    </p:spTree>
    <p:extLst>
      <p:ext uri="{BB962C8B-B14F-4D97-AF65-F5344CB8AC3E}">
        <p14:creationId xmlns:p14="http://schemas.microsoft.com/office/powerpoint/2010/main" val="331966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B05CD-E4C9-7A49-9067-CFAC8005D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400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Edit the text to reflect the resource or office you are highlighting</a:t>
            </a:r>
          </a:p>
          <a:p>
            <a:pPr marL="171450" indent="-171450">
              <a:buFont typeface="Arial" panose="020B0604020202020204" pitchFamily="34" charset="0"/>
              <a:buChar char="•"/>
            </a:pPr>
            <a:r>
              <a:rPr lang="en-US" dirty="0"/>
              <a:t>Use the first line to display the name of the resource or office</a:t>
            </a:r>
          </a:p>
          <a:p>
            <a:pPr marL="171450" indent="-171450">
              <a:buFont typeface="Arial" panose="020B0604020202020204" pitchFamily="34" charset="0"/>
              <a:buChar char="•"/>
            </a:pPr>
            <a:r>
              <a:rPr lang="en-US" dirty="0"/>
              <a:t>Use the second line to display the physical location, web address, and or email of that resource or office.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Delete any extra text</a:t>
            </a:r>
          </a:p>
        </p:txBody>
      </p:sp>
      <p:sp>
        <p:nvSpPr>
          <p:cNvPr id="4" name="Slide Number Placeholder 3"/>
          <p:cNvSpPr>
            <a:spLocks noGrp="1"/>
          </p:cNvSpPr>
          <p:nvPr>
            <p:ph type="sldNum" sz="quarter" idx="5"/>
          </p:nvPr>
        </p:nvSpPr>
        <p:spPr/>
        <p:txBody>
          <a:bodyPr/>
          <a:lstStyle/>
          <a:p>
            <a:fld id="{381B05CD-E4C9-7A49-9067-CFAC8005DE16}" type="slidenum">
              <a:rPr lang="en-US" smtClean="0"/>
              <a:t>20</a:t>
            </a:fld>
            <a:endParaRPr lang="en-US"/>
          </a:p>
        </p:txBody>
      </p:sp>
    </p:spTree>
    <p:extLst>
      <p:ext uri="{BB962C8B-B14F-4D97-AF65-F5344CB8AC3E}">
        <p14:creationId xmlns:p14="http://schemas.microsoft.com/office/powerpoint/2010/main" val="252510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21</a:t>
            </a:fld>
            <a:endParaRPr lang="en-US"/>
          </a:p>
        </p:txBody>
      </p:sp>
    </p:spTree>
    <p:extLst>
      <p:ext uri="{BB962C8B-B14F-4D97-AF65-F5344CB8AC3E}">
        <p14:creationId xmlns:p14="http://schemas.microsoft.com/office/powerpoint/2010/main" val="13827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a:t>
            </a:fld>
            <a:endParaRPr lang="en-US"/>
          </a:p>
        </p:txBody>
      </p:sp>
    </p:spTree>
    <p:extLst>
      <p:ext uri="{BB962C8B-B14F-4D97-AF65-F5344CB8AC3E}">
        <p14:creationId xmlns:p14="http://schemas.microsoft.com/office/powerpoint/2010/main" val="92834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4</a:t>
            </a:fld>
            <a:endParaRPr lang="en-US"/>
          </a:p>
        </p:txBody>
      </p:sp>
    </p:spTree>
    <p:extLst>
      <p:ext uri="{BB962C8B-B14F-4D97-AF65-F5344CB8AC3E}">
        <p14:creationId xmlns:p14="http://schemas.microsoft.com/office/powerpoint/2010/main" val="293920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5</a:t>
            </a:fld>
            <a:endParaRPr lang="en-US"/>
          </a:p>
        </p:txBody>
      </p:sp>
    </p:spTree>
    <p:extLst>
      <p:ext uri="{BB962C8B-B14F-4D97-AF65-F5344CB8AC3E}">
        <p14:creationId xmlns:p14="http://schemas.microsoft.com/office/powerpoint/2010/main" val="144291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6</a:t>
            </a:fld>
            <a:endParaRPr lang="en-US"/>
          </a:p>
        </p:txBody>
      </p:sp>
    </p:spTree>
    <p:extLst>
      <p:ext uri="{BB962C8B-B14F-4D97-AF65-F5344CB8AC3E}">
        <p14:creationId xmlns:p14="http://schemas.microsoft.com/office/powerpoint/2010/main" val="387654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7</a:t>
            </a:fld>
            <a:endParaRPr lang="en-US"/>
          </a:p>
        </p:txBody>
      </p:sp>
    </p:spTree>
    <p:extLst>
      <p:ext uri="{BB962C8B-B14F-4D97-AF65-F5344CB8AC3E}">
        <p14:creationId xmlns:p14="http://schemas.microsoft.com/office/powerpoint/2010/main" val="367754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8</a:t>
            </a:fld>
            <a:endParaRPr lang="en-US"/>
          </a:p>
        </p:txBody>
      </p:sp>
    </p:spTree>
    <p:extLst>
      <p:ext uri="{BB962C8B-B14F-4D97-AF65-F5344CB8AC3E}">
        <p14:creationId xmlns:p14="http://schemas.microsoft.com/office/powerpoint/2010/main" val="391213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before completing your presentation</a:t>
            </a:r>
          </a:p>
          <a:p>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9</a:t>
            </a:fld>
            <a:endParaRPr lang="en-US"/>
          </a:p>
        </p:txBody>
      </p:sp>
    </p:spTree>
    <p:extLst>
      <p:ext uri="{BB962C8B-B14F-4D97-AF65-F5344CB8AC3E}">
        <p14:creationId xmlns:p14="http://schemas.microsoft.com/office/powerpoint/2010/main" val="3986283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 wPicture">
    <p:spTree>
      <p:nvGrpSpPr>
        <p:cNvPr id="1" name=""/>
        <p:cNvGrpSpPr/>
        <p:nvPr/>
      </p:nvGrpSpPr>
      <p:grpSpPr>
        <a:xfrm>
          <a:off x="0" y="0"/>
          <a:ext cx="0" cy="0"/>
          <a:chOff x="0" y="0"/>
          <a:chExt cx="0" cy="0"/>
        </a:xfrm>
      </p:grpSpPr>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50000" t="-21" r="24167" b="21"/>
          <a:stretch/>
        </p:blipFill>
        <p:spPr>
          <a:xfrm>
            <a:off x="10420350" y="0"/>
            <a:ext cx="1771650" cy="6858000"/>
          </a:xfrm>
          <a:prstGeom prst="rect">
            <a:avLst/>
          </a:prstGeom>
        </p:spPr>
      </p:pic>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400203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Title">
    <p:spTree>
      <p:nvGrpSpPr>
        <p:cNvPr id="1" name=""/>
        <p:cNvGrpSpPr/>
        <p:nvPr/>
      </p:nvGrpSpPr>
      <p:grpSpPr>
        <a:xfrm>
          <a:off x="0" y="0"/>
          <a:ext cx="0" cy="0"/>
          <a:chOff x="0" y="0"/>
          <a:chExt cx="0" cy="0"/>
        </a:xfrm>
      </p:grpSpPr>
      <p:sp>
        <p:nvSpPr>
          <p:cNvPr id="14" name="Text Placeholder 2"/>
          <p:cNvSpPr>
            <a:spLocks noGrp="1"/>
          </p:cNvSpPr>
          <p:nvPr>
            <p:ph type="body" sz="quarter" idx="13"/>
          </p:nvPr>
        </p:nvSpPr>
        <p:spPr>
          <a:xfrm>
            <a:off x="1449918" y="2400300"/>
            <a:ext cx="4878917" cy="1701800"/>
          </a:xfrm>
        </p:spPr>
        <p:txBody>
          <a:bodyPr>
            <a:normAutofit/>
          </a:bodyPr>
          <a:lstStyle>
            <a:lvl1pPr marL="0" indent="0">
              <a:spcBef>
                <a:spcPts val="200"/>
              </a:spcBef>
              <a:spcAft>
                <a:spcPts val="200"/>
              </a:spcAft>
              <a:buNone/>
              <a:defRPr sz="1200">
                <a:solidFill>
                  <a:srgbClr val="B31B1B"/>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664" y="5453007"/>
            <a:ext cx="3283445" cy="704088"/>
          </a:xfrm>
          <a:prstGeom prst="rect">
            <a:avLst/>
          </a:prstGeom>
        </p:spPr>
      </p:pic>
    </p:spTree>
    <p:extLst>
      <p:ext uri="{BB962C8B-B14F-4D97-AF65-F5344CB8AC3E}">
        <p14:creationId xmlns:p14="http://schemas.microsoft.com/office/powerpoint/2010/main" val="323683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Title">
    <p:spTree>
      <p:nvGrpSpPr>
        <p:cNvPr id="1" name=""/>
        <p:cNvGrpSpPr/>
        <p:nvPr/>
      </p:nvGrpSpPr>
      <p:grpSpPr>
        <a:xfrm>
          <a:off x="0" y="0"/>
          <a:ext cx="0" cy="0"/>
          <a:chOff x="0" y="0"/>
          <a:chExt cx="0" cy="0"/>
        </a:xfrm>
      </p:grpSpPr>
      <p:sp>
        <p:nvSpPr>
          <p:cNvPr id="14" name="Text Placeholder 2"/>
          <p:cNvSpPr>
            <a:spLocks noGrp="1"/>
          </p:cNvSpPr>
          <p:nvPr>
            <p:ph type="body" sz="quarter" idx="13"/>
          </p:nvPr>
        </p:nvSpPr>
        <p:spPr>
          <a:xfrm>
            <a:off x="1449918" y="2400300"/>
            <a:ext cx="4878917" cy="1701800"/>
          </a:xfrm>
        </p:spPr>
        <p:txBody>
          <a:bodyPr>
            <a:normAutofit/>
          </a:bodyPr>
          <a:lstStyle>
            <a:lvl1pPr marL="0" indent="0">
              <a:spcBef>
                <a:spcPts val="200"/>
              </a:spcBef>
              <a:spcAft>
                <a:spcPts val="200"/>
              </a:spcAft>
              <a:buNone/>
              <a:defRPr sz="1200">
                <a:solidFill>
                  <a:srgbClr val="B31B1B"/>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64" y="5453007"/>
            <a:ext cx="3283445" cy="704088"/>
          </a:xfrm>
          <a:prstGeom prst="rect">
            <a:avLst/>
          </a:prstGeom>
        </p:spPr>
      </p:pic>
    </p:spTree>
    <p:extLst>
      <p:ext uri="{BB962C8B-B14F-4D97-AF65-F5344CB8AC3E}">
        <p14:creationId xmlns:p14="http://schemas.microsoft.com/office/powerpoint/2010/main" val="403297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Content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2567" y="1669421"/>
            <a:ext cx="4821237" cy="43687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1669421"/>
            <a:ext cx="4828117" cy="4368799"/>
          </a:xfrm>
        </p:spPr>
        <p:txBody>
          <a:bodyPr/>
          <a:lstStyle>
            <a:lvl1pPr>
              <a:defRPr sz="1900">
                <a:solidFill>
                  <a:srgbClr val="809699"/>
                </a:solidFill>
              </a:defRPr>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809699"/>
                </a:solidFill>
              </a:defRPr>
            </a:lvl1pPr>
          </a:lstStyle>
          <a:p>
            <a:endParaRPr lang="en-US" dirty="0"/>
          </a:p>
        </p:txBody>
      </p:sp>
    </p:spTree>
    <p:extLst>
      <p:ext uri="{BB962C8B-B14F-4D97-AF65-F5344CB8AC3E}">
        <p14:creationId xmlns:p14="http://schemas.microsoft.com/office/powerpoint/2010/main" val="142781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B31B1B"/>
                </a:solidFill>
              </a:defRPr>
            </a:lvl1pPr>
          </a:lstStyle>
          <a:p>
            <a:endParaRPr lang="en-US" dirty="0"/>
          </a:p>
        </p:txBody>
      </p:sp>
      <p:sp>
        <p:nvSpPr>
          <p:cNvPr id="7" name="Content Placeholder 6"/>
          <p:cNvSpPr>
            <a:spLocks noGrp="1"/>
          </p:cNvSpPr>
          <p:nvPr>
            <p:ph sz="quarter" idx="11"/>
          </p:nvPr>
        </p:nvSpPr>
        <p:spPr>
          <a:xfrm>
            <a:off x="1062566" y="1609345"/>
            <a:ext cx="10217151" cy="4551363"/>
          </a:xfrm>
        </p:spPr>
        <p:txBody>
          <a:bodyPr/>
          <a:lstStyle>
            <a:lvl1pPr>
              <a:defRPr sz="1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8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61320-549C-7440-9017-DD92E082F81F}"/>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3" name="Footer Placeholder 2">
            <a:extLst>
              <a:ext uri="{FF2B5EF4-FFF2-40B4-BE49-F238E27FC236}">
                <a16:creationId xmlns:a16="http://schemas.microsoft.com/office/drawing/2014/main" id="{E47E1E2B-FB59-1348-B4AB-D551F2F6F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6E99A-1D84-BE49-B1BF-7DB52D7A947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202028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wPattern">
    <p:spTree>
      <p:nvGrpSpPr>
        <p:cNvPr id="1" name=""/>
        <p:cNvGrpSpPr/>
        <p:nvPr/>
      </p:nvGrpSpPr>
      <p:grpSpPr>
        <a:xfrm>
          <a:off x="0" y="0"/>
          <a:ext cx="0" cy="0"/>
          <a:chOff x="0" y="0"/>
          <a:chExt cx="0" cy="0"/>
        </a:xfrm>
      </p:grpSpPr>
      <p:sp>
        <p:nvSpPr>
          <p:cNvPr id="2" name="Rectangle 1"/>
          <p:cNvSpPr/>
          <p:nvPr userDrawn="1"/>
        </p:nvSpPr>
        <p:spPr>
          <a:xfrm>
            <a:off x="724453" y="6241774"/>
            <a:ext cx="4205356" cy="6162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sp>
        <p:nvSpPr>
          <p:cNvPr id="21"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2466901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M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B31B1B"/>
                </a:solidFill>
              </a:defRPr>
            </a:lvl1pPr>
          </a:lstStyle>
          <a:p>
            <a:endParaRPr lang="en-US" dirty="0"/>
          </a:p>
        </p:txBody>
      </p:sp>
      <p:sp>
        <p:nvSpPr>
          <p:cNvPr id="7" name="Content Placeholder 6"/>
          <p:cNvSpPr>
            <a:spLocks noGrp="1"/>
          </p:cNvSpPr>
          <p:nvPr>
            <p:ph sz="quarter" idx="11"/>
          </p:nvPr>
        </p:nvSpPr>
        <p:spPr>
          <a:xfrm>
            <a:off x="1062566" y="1609345"/>
            <a:ext cx="10217151" cy="4551363"/>
          </a:xfrm>
        </p:spPr>
        <p:txBody>
          <a:bodyPr/>
          <a:lstStyle>
            <a:lvl1pPr>
              <a:defRPr sz="1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8922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2567" y="1669421"/>
            <a:ext cx="4821237" cy="43687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1669421"/>
            <a:ext cx="4828117" cy="4368799"/>
          </a:xfrm>
        </p:spPr>
        <p:txBody>
          <a:bodyPr/>
          <a:lstStyle>
            <a:lvl1pPr>
              <a:defRPr sz="1900">
                <a:solidFill>
                  <a:srgbClr val="B31B1B"/>
                </a:solidFill>
              </a:defRPr>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B31B1B"/>
                </a:solidFill>
              </a:defRPr>
            </a:lvl1pPr>
          </a:lstStyle>
          <a:p>
            <a:endParaRPr lang="en-US" dirty="0"/>
          </a:p>
        </p:txBody>
      </p:sp>
    </p:spTree>
    <p:extLst>
      <p:ext uri="{BB962C8B-B14F-4D97-AF65-F5344CB8AC3E}">
        <p14:creationId xmlns:p14="http://schemas.microsoft.com/office/powerpoint/2010/main" val="3714451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2 Column w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2566" y="2476502"/>
            <a:ext cx="4821236" cy="36194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2476502"/>
            <a:ext cx="4828117" cy="3619499"/>
          </a:xfrm>
        </p:spPr>
        <p:txBody>
          <a:bodyPr/>
          <a:lstStyle>
            <a:lvl1pPr>
              <a:defRPr sz="1900"/>
            </a:lvl1pPr>
            <a:lvl2pPr>
              <a:defRPr sz="15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B31B1B"/>
                </a:solidFill>
              </a:defRPr>
            </a:lvl1pPr>
          </a:lstStyle>
          <a:p>
            <a:endParaRPr lang="en-US" dirty="0"/>
          </a:p>
        </p:txBody>
      </p:sp>
      <p:sp>
        <p:nvSpPr>
          <p:cNvPr id="14" name="Text Placeholder 12"/>
          <p:cNvSpPr>
            <a:spLocks noGrp="1"/>
          </p:cNvSpPr>
          <p:nvPr>
            <p:ph type="body" sz="quarter" idx="15"/>
          </p:nvPr>
        </p:nvSpPr>
        <p:spPr>
          <a:xfrm>
            <a:off x="1062566" y="1676400"/>
            <a:ext cx="4821236" cy="736600"/>
          </a:xfrm>
        </p:spPr>
        <p:txBody>
          <a:bodyPr anchor="ctr">
            <a:normAutofit/>
          </a:bodyPr>
          <a:lstStyle>
            <a:lvl1pPr marL="0" indent="0">
              <a:buNone/>
              <a:defRPr sz="2100" b="1"/>
            </a:lvl1pPr>
          </a:lstStyle>
          <a:p>
            <a:pPr lvl="0"/>
            <a:endParaRPr lang="en-US" dirty="0"/>
          </a:p>
        </p:txBody>
      </p:sp>
      <p:sp>
        <p:nvSpPr>
          <p:cNvPr id="15" name="Text Placeholder 12"/>
          <p:cNvSpPr>
            <a:spLocks noGrp="1"/>
          </p:cNvSpPr>
          <p:nvPr>
            <p:ph type="body" sz="quarter" idx="16"/>
          </p:nvPr>
        </p:nvSpPr>
        <p:spPr>
          <a:xfrm>
            <a:off x="6299200" y="1676400"/>
            <a:ext cx="4828117" cy="736600"/>
          </a:xfrm>
        </p:spPr>
        <p:txBody>
          <a:bodyPr anchor="ctr">
            <a:normAutofit/>
          </a:bodyPr>
          <a:lstStyle>
            <a:lvl1pPr marL="0" indent="0">
              <a:buNone/>
              <a:defRPr sz="2100" b="1"/>
            </a:lvl1pPr>
          </a:lstStyle>
          <a:p>
            <a:pPr lvl="0"/>
            <a:endParaRPr lang="en-US" dirty="0"/>
          </a:p>
        </p:txBody>
      </p:sp>
    </p:spTree>
    <p:extLst>
      <p:ext uri="{BB962C8B-B14F-4D97-AF65-F5344CB8AC3E}">
        <p14:creationId xmlns:p14="http://schemas.microsoft.com/office/powerpoint/2010/main" val="64300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oBullets - White Bgr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B31B1B"/>
                </a:solidFill>
              </a:defRPr>
            </a:lvl1pPr>
          </a:lstStyle>
          <a:p>
            <a:endParaRPr lang="en-US" dirty="0"/>
          </a:p>
        </p:txBody>
      </p:sp>
      <p:sp>
        <p:nvSpPr>
          <p:cNvPr id="7" name="Title 6"/>
          <p:cNvSpPr>
            <a:spLocks noGrp="1"/>
          </p:cNvSpPr>
          <p:nvPr>
            <p:ph type="title"/>
          </p:nvPr>
        </p:nvSpPr>
        <p:spPr>
          <a:xfrm>
            <a:off x="1062567" y="684212"/>
            <a:ext cx="10217151" cy="914400"/>
          </a:xfrm>
        </p:spPr>
        <p:txBody>
          <a:bodyPr/>
          <a:lstStyle>
            <a:lvl1pPr>
              <a:defRPr>
                <a:solidFill>
                  <a:srgbClr val="B31B1B"/>
                </a:solidFill>
              </a:defRPr>
            </a:lvl1pPr>
          </a:lstStyle>
          <a:p>
            <a:r>
              <a:rPr lang="en-US" dirty="0"/>
              <a:t>Click to edit Master title style</a:t>
            </a:r>
          </a:p>
        </p:txBody>
      </p:sp>
      <p:sp>
        <p:nvSpPr>
          <p:cNvPr id="12" name="Text Placeholder 2"/>
          <p:cNvSpPr>
            <a:spLocks noGrp="1"/>
          </p:cNvSpPr>
          <p:nvPr>
            <p:ph type="body" sz="quarter" idx="14"/>
          </p:nvPr>
        </p:nvSpPr>
        <p:spPr>
          <a:xfrm>
            <a:off x="1062569" y="1948620"/>
            <a:ext cx="5035035" cy="3810000"/>
          </a:xfrm>
        </p:spPr>
        <p:txBody>
          <a:bodyPr>
            <a:normAutofit/>
          </a:bodyPr>
          <a:lstStyle>
            <a:lvl1pPr marL="0" indent="0">
              <a:buNone/>
              <a:defRPr sz="2200">
                <a:solidFill>
                  <a:srgbClr val="B31B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89809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Pictur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9315" r="54759"/>
          <a:stretch/>
        </p:blipFill>
        <p:spPr>
          <a:xfrm>
            <a:off x="10414000" y="0"/>
            <a:ext cx="1778000" cy="6858000"/>
          </a:xfrm>
          <a:prstGeom prst="rect">
            <a:avLst/>
          </a:prstGeom>
        </p:spPr>
      </p:pic>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3729143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White Bg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B31B1B"/>
                </a:solidFill>
              </a:defRPr>
            </a:lvl1pPr>
          </a:lstStyle>
          <a:p>
            <a:endParaRPr lang="en-US" dirty="0"/>
          </a:p>
        </p:txBody>
      </p:sp>
    </p:spTree>
    <p:extLst>
      <p:ext uri="{BB962C8B-B14F-4D97-AF65-F5344CB8AC3E}">
        <p14:creationId xmlns:p14="http://schemas.microsoft.com/office/powerpoint/2010/main" val="9661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 White Bgr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B31B1B"/>
                </a:solidFill>
              </a:defRPr>
            </a:lvl1pPr>
          </a:lstStyle>
          <a:p>
            <a:endParaRPr lang="en-US" dirty="0"/>
          </a:p>
        </p:txBody>
      </p:sp>
    </p:spTree>
    <p:extLst>
      <p:ext uri="{BB962C8B-B14F-4D97-AF65-F5344CB8AC3E}">
        <p14:creationId xmlns:p14="http://schemas.microsoft.com/office/powerpoint/2010/main" val="562313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31B1B"/>
                </a:solidFill>
              </a:defRPr>
            </a:lvl1pPr>
          </a:lstStyle>
          <a:p>
            <a:r>
              <a:rPr lang="en-US" dirty="0"/>
              <a:t>Click to edit Master title style</a:t>
            </a:r>
          </a:p>
        </p:txBody>
      </p:sp>
      <p:sp>
        <p:nvSpPr>
          <p:cNvPr id="5" name="Date Placeholder 4"/>
          <p:cNvSpPr>
            <a:spLocks noGrp="1"/>
          </p:cNvSpPr>
          <p:nvPr>
            <p:ph type="dt" sz="half" idx="10"/>
          </p:nvPr>
        </p:nvSpPr>
        <p:spPr/>
        <p:txBody>
          <a:bodyPr/>
          <a:lstStyle>
            <a:lvl1pPr>
              <a:defRPr>
                <a:solidFill>
                  <a:srgbClr val="B31B1B"/>
                </a:solidFill>
              </a:defRPr>
            </a:lvl1pPr>
          </a:lstStyle>
          <a:p>
            <a:endParaRPr lang="en-US" dirty="0"/>
          </a:p>
        </p:txBody>
      </p:sp>
      <p:sp>
        <p:nvSpPr>
          <p:cNvPr id="10" name="Picture Placeholder 8"/>
          <p:cNvSpPr>
            <a:spLocks noGrp="1"/>
          </p:cNvSpPr>
          <p:nvPr>
            <p:ph type="pic" sz="quarter" idx="13" hasCustomPrompt="1"/>
          </p:nvPr>
        </p:nvSpPr>
        <p:spPr>
          <a:xfrm>
            <a:off x="1062566" y="1682750"/>
            <a:ext cx="4821236" cy="4368800"/>
          </a:xfrm>
        </p:spPr>
        <p:txBody>
          <a:bodyPr/>
          <a:lstStyle>
            <a:lvl1pPr marL="0" indent="0">
              <a:buNone/>
              <a:defRPr/>
            </a:lvl1pPr>
          </a:lstStyle>
          <a:p>
            <a:r>
              <a:rPr lang="en-US" dirty="0"/>
              <a:t>Insert picture</a:t>
            </a:r>
          </a:p>
        </p:txBody>
      </p:sp>
      <p:sp>
        <p:nvSpPr>
          <p:cNvPr id="13" name="Text Placeholder 11"/>
          <p:cNvSpPr>
            <a:spLocks noGrp="1"/>
          </p:cNvSpPr>
          <p:nvPr>
            <p:ph type="body" sz="quarter" idx="14"/>
          </p:nvPr>
        </p:nvSpPr>
        <p:spPr>
          <a:xfrm>
            <a:off x="6299200" y="1682750"/>
            <a:ext cx="4828117" cy="4368800"/>
          </a:xfrm>
        </p:spPr>
        <p:txBody>
          <a:bodyPr anchor="ctr">
            <a:normAutofit/>
          </a:bodyPr>
          <a:lstStyle>
            <a:lvl1pPr marL="0" indent="0">
              <a:lnSpc>
                <a:spcPct val="100000"/>
              </a:lnSpc>
              <a:spcBef>
                <a:spcPts val="800"/>
              </a:spcBef>
              <a:buNone/>
              <a:defRPr sz="1700">
                <a:solidFill>
                  <a:srgbClr val="B31B1B"/>
                </a:solidFill>
              </a:defRPr>
            </a:lvl1pPr>
          </a:lstStyle>
          <a:p>
            <a:pPr lvl="0"/>
            <a:r>
              <a:rPr lang="en-US" dirty="0"/>
              <a:t>Click to edit Master text styles</a:t>
            </a:r>
          </a:p>
        </p:txBody>
      </p:sp>
    </p:spTree>
    <p:extLst>
      <p:ext uri="{BB962C8B-B14F-4D97-AF65-F5344CB8AC3E}">
        <p14:creationId xmlns:p14="http://schemas.microsoft.com/office/powerpoint/2010/main" val="2167139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romo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049934" y="6356351"/>
            <a:ext cx="1046084" cy="365125"/>
          </a:xfrm>
          <a:prstGeom prst="rect">
            <a:avLst/>
          </a:prstGeom>
        </p:spPr>
        <p:txBody>
          <a:bodyPr/>
          <a:lstStyle/>
          <a:p>
            <a:endParaRPr lang="en-US"/>
          </a:p>
        </p:txBody>
      </p:sp>
      <p:sp>
        <p:nvSpPr>
          <p:cNvPr id="7" name="Title 6"/>
          <p:cNvSpPr>
            <a:spLocks noGrp="1"/>
          </p:cNvSpPr>
          <p:nvPr>
            <p:ph type="title"/>
          </p:nvPr>
        </p:nvSpPr>
        <p:spPr>
          <a:xfrm>
            <a:off x="1062567" y="684213"/>
            <a:ext cx="5351463" cy="733425"/>
          </a:xfrm>
        </p:spPr>
        <p:txBody>
          <a:bodyPr/>
          <a:lstStyle>
            <a:lvl1pPr>
              <a:defRPr>
                <a:solidFill>
                  <a:srgbClr val="B31B1B"/>
                </a:solidFill>
              </a:defRPr>
            </a:lvl1pPr>
          </a:lstStyle>
          <a:p>
            <a:r>
              <a:rPr lang="en-US" dirty="0"/>
              <a:t>Click to edit Master title style</a:t>
            </a:r>
          </a:p>
        </p:txBody>
      </p:sp>
      <p:sp>
        <p:nvSpPr>
          <p:cNvPr id="12" name="Text Placeholder 2"/>
          <p:cNvSpPr>
            <a:spLocks noGrp="1"/>
          </p:cNvSpPr>
          <p:nvPr>
            <p:ph type="body" sz="quarter" idx="14"/>
          </p:nvPr>
        </p:nvSpPr>
        <p:spPr>
          <a:xfrm>
            <a:off x="1062568" y="2032000"/>
            <a:ext cx="5351461" cy="3810000"/>
          </a:xfrm>
        </p:spPr>
        <p:txBody>
          <a:bodyPr>
            <a:normAutofit/>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011724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mo wLeadI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10" name="Text Placeholder 9"/>
          <p:cNvSpPr>
            <a:spLocks noGrp="1"/>
          </p:cNvSpPr>
          <p:nvPr>
            <p:ph type="body" sz="quarter" idx="13"/>
          </p:nvPr>
        </p:nvSpPr>
        <p:spPr>
          <a:xfrm>
            <a:off x="1062567" y="1981200"/>
            <a:ext cx="5197525" cy="2921000"/>
          </a:xfrm>
        </p:spPr>
        <p:txBody>
          <a:bodyPr>
            <a:normAutofit/>
          </a:bodyPr>
          <a:lstStyle>
            <a:lvl1pPr marL="0" indent="0">
              <a:buNone/>
              <a:defRPr sz="2500">
                <a:solidFill>
                  <a:srgbClr val="B31B1B"/>
                </a:solidFill>
              </a:defRPr>
            </a:lvl1pPr>
          </a:lstStyle>
          <a:p>
            <a:pPr lvl="0"/>
            <a:r>
              <a:rPr lang="en-US" dirty="0"/>
              <a:t>Click to edit Master text styles</a:t>
            </a:r>
          </a:p>
        </p:txBody>
      </p:sp>
      <p:sp>
        <p:nvSpPr>
          <p:cNvPr id="11" name="Text Placeholder 9"/>
          <p:cNvSpPr>
            <a:spLocks noGrp="1"/>
          </p:cNvSpPr>
          <p:nvPr>
            <p:ph type="body" sz="quarter" idx="14"/>
          </p:nvPr>
        </p:nvSpPr>
        <p:spPr>
          <a:xfrm>
            <a:off x="1062567" y="684214"/>
            <a:ext cx="5197525" cy="909637"/>
          </a:xfrm>
        </p:spPr>
        <p:txBody>
          <a:bodyPr>
            <a:normAutofit/>
          </a:bodyPr>
          <a:lstStyle>
            <a:lvl1pPr marL="0" indent="0">
              <a:lnSpc>
                <a:spcPct val="110000"/>
              </a:lnSpc>
              <a:spcBef>
                <a:spcPts val="500"/>
              </a:spcBef>
              <a:buNone/>
              <a:defRPr sz="1400">
                <a:solidFill>
                  <a:srgbClr val="B31B1B"/>
                </a:solidFill>
              </a:defRPr>
            </a:lvl1pPr>
          </a:lstStyle>
          <a:p>
            <a:pPr lvl="0"/>
            <a:r>
              <a:rPr lang="en-US" dirty="0"/>
              <a:t>Click to edit Master text styles</a:t>
            </a:r>
          </a:p>
        </p:txBody>
      </p:sp>
    </p:spTree>
    <p:extLst>
      <p:ext uri="{BB962C8B-B14F-4D97-AF65-F5344CB8AC3E}">
        <p14:creationId xmlns:p14="http://schemas.microsoft.com/office/powerpoint/2010/main" val="3324797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842B-DE61-E244-B03F-1C6210D9A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AD006D-F4B2-FC41-9617-7FF063DF5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CED936-B76A-1346-A8A5-028249BDD2FD}"/>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5" name="Footer Placeholder 4">
            <a:extLst>
              <a:ext uri="{FF2B5EF4-FFF2-40B4-BE49-F238E27FC236}">
                <a16:creationId xmlns:a16="http://schemas.microsoft.com/office/drawing/2014/main" id="{44692EAE-6D4C-3242-AE5D-F46F8AF1A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A4FA4-21F0-C749-BF7C-084B36F7A25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78977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4A31-EC38-C245-A0C3-26952A3948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07641-D02C-2C46-B99A-79823B4CF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0251E-71E7-204B-8626-7233419808F1}"/>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5" name="Footer Placeholder 4">
            <a:extLst>
              <a:ext uri="{FF2B5EF4-FFF2-40B4-BE49-F238E27FC236}">
                <a16:creationId xmlns:a16="http://schemas.microsoft.com/office/drawing/2014/main" id="{1C025489-4904-3240-866E-9B78CFC72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CF2DA-3E4E-AE47-B12D-54494EED5B6F}"/>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220034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6490-00AC-B541-A126-171B7EE73A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3817EA-3BD1-B245-B5BC-0C4E83635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739DE-ED44-EA4A-BD24-7D4CE9CBA54F}"/>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5" name="Footer Placeholder 4">
            <a:extLst>
              <a:ext uri="{FF2B5EF4-FFF2-40B4-BE49-F238E27FC236}">
                <a16:creationId xmlns:a16="http://schemas.microsoft.com/office/drawing/2014/main" id="{7DE2626D-D677-9A4E-8999-366906CF5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72E9E-6C16-9045-8A49-F96542608D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957904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B29A-0006-C849-AE6E-33FFA46E3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DC62C-DB31-6B48-BD98-0FA997B06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4E7ED1-AC8A-4448-BF5F-14C2E5EE68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F8888-D7CE-F24A-942F-3F3F8F78681D}"/>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6" name="Footer Placeholder 5">
            <a:extLst>
              <a:ext uri="{FF2B5EF4-FFF2-40B4-BE49-F238E27FC236}">
                <a16:creationId xmlns:a16="http://schemas.microsoft.com/office/drawing/2014/main" id="{7B105EBA-1183-4E4C-995E-E25B04539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25D25-B2F1-964B-B46A-EF0DEB485017}"/>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62710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FDD9-93C4-2B46-9F80-F4B3BEF627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068067-4A2A-DE43-92E5-D7E15A9E95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5E0366-8571-9144-A774-5D3FC1EF3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9AD1E-A8B3-DB4A-AAAF-BC0B5ACFD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77202-70C7-514F-8AC8-B9B9DCD4A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7DD2DD-4B16-434B-B977-D2D9004B99B1}"/>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8" name="Footer Placeholder 7">
            <a:extLst>
              <a:ext uri="{FF2B5EF4-FFF2-40B4-BE49-F238E27FC236}">
                <a16:creationId xmlns:a16="http://schemas.microsoft.com/office/drawing/2014/main" id="{4CC3AF97-29A3-7F4B-B6A0-342734431A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D2D3D-9B7E-F947-A667-DCC142E42B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70702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 wPicture">
    <p:spTree>
      <p:nvGrpSpPr>
        <p:cNvPr id="1" name=""/>
        <p:cNvGrpSpPr/>
        <p:nvPr/>
      </p:nvGrpSpPr>
      <p:grpSpPr>
        <a:xfrm>
          <a:off x="0" y="0"/>
          <a:ext cx="0" cy="0"/>
          <a:chOff x="0" y="0"/>
          <a:chExt cx="0" cy="0"/>
        </a:xfrm>
      </p:grpSpPr>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50000" t="-21" r="24167" b="21"/>
          <a:stretch/>
        </p:blipFill>
        <p:spPr>
          <a:xfrm>
            <a:off x="10420350" y="0"/>
            <a:ext cx="1771650" cy="6858000"/>
          </a:xfrm>
          <a:prstGeom prst="rect">
            <a:avLst/>
          </a:prstGeom>
        </p:spPr>
      </p:pic>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2676-69B6-6D4E-A53E-2535D1CEB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416713-6DC8-9C40-9719-E3E5781E417F}"/>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4" name="Footer Placeholder 3">
            <a:extLst>
              <a:ext uri="{FF2B5EF4-FFF2-40B4-BE49-F238E27FC236}">
                <a16:creationId xmlns:a16="http://schemas.microsoft.com/office/drawing/2014/main" id="{89CB3C30-3F6B-D14E-8722-1D071C165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73797-DBDF-AF40-8E77-1D282CBDEEDE}"/>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921556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61320-549C-7440-9017-DD92E082F81F}"/>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3" name="Footer Placeholder 2">
            <a:extLst>
              <a:ext uri="{FF2B5EF4-FFF2-40B4-BE49-F238E27FC236}">
                <a16:creationId xmlns:a16="http://schemas.microsoft.com/office/drawing/2014/main" id="{E47E1E2B-FB59-1348-B4AB-D551F2F6F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6E99A-1D84-BE49-B1BF-7DB52D7A947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938697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0D24-7F3A-2E4C-BD97-ED4F3DE22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0C5815-2493-B243-9A25-B3BD3AA29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F06A8F-D356-A849-AC3B-DC0CBE946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1664D-0A18-8946-80F6-8CAA926942A4}"/>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6" name="Footer Placeholder 5">
            <a:extLst>
              <a:ext uri="{FF2B5EF4-FFF2-40B4-BE49-F238E27FC236}">
                <a16:creationId xmlns:a16="http://schemas.microsoft.com/office/drawing/2014/main" id="{DBCD8E92-F674-2648-9297-13813C6B0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5E90E-47F9-214C-801C-35E091743CA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692837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370B-D746-2D43-A26A-423257ED2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BAA5C7-38AE-3B47-9B19-F2802E310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DFB087-CC24-F147-83CA-7FC160181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A657B-7F58-7343-A376-A07AF8CD849C}"/>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6" name="Footer Placeholder 5">
            <a:extLst>
              <a:ext uri="{FF2B5EF4-FFF2-40B4-BE49-F238E27FC236}">
                <a16:creationId xmlns:a16="http://schemas.microsoft.com/office/drawing/2014/main" id="{DAA46572-C236-7A4A-9A0B-D7CEFA9D5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6094E-BE24-9443-BBB5-1E2A72C1FAE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830312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54A8-3C3C-DE4C-BB30-5E4F5389C0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19646-83C3-024D-8CD8-CC54B1E9E7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E3ED7-7E7B-994C-9AC4-30EE150847EF}"/>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5" name="Footer Placeholder 4">
            <a:extLst>
              <a:ext uri="{FF2B5EF4-FFF2-40B4-BE49-F238E27FC236}">
                <a16:creationId xmlns:a16="http://schemas.microsoft.com/office/drawing/2014/main" id="{AAA49BD6-680A-3745-8C2A-FF4A4E364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E2EC2-E5A7-8142-B630-09C2FE8477D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270358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F1AA9-520C-B74C-B64C-36D276504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871165-65A8-0B46-A1D6-7CAB477CC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DB103-555F-4F4B-ADC9-114F8C2684E3}"/>
              </a:ext>
            </a:extLst>
          </p:cNvPr>
          <p:cNvSpPr>
            <a:spLocks noGrp="1"/>
          </p:cNvSpPr>
          <p:nvPr>
            <p:ph type="dt" sz="half" idx="10"/>
          </p:nvPr>
        </p:nvSpPr>
        <p:spPr/>
        <p:txBody>
          <a:bodyPr/>
          <a:lstStyle/>
          <a:p>
            <a:fld id="{E5CE0902-D989-914B-B988-5720FD60915E}" type="datetimeFigureOut">
              <a:rPr lang="en-US" smtClean="0"/>
              <a:t>4/18/2023</a:t>
            </a:fld>
            <a:endParaRPr lang="en-US"/>
          </a:p>
        </p:txBody>
      </p:sp>
      <p:sp>
        <p:nvSpPr>
          <p:cNvPr id="5" name="Footer Placeholder 4">
            <a:extLst>
              <a:ext uri="{FF2B5EF4-FFF2-40B4-BE49-F238E27FC236}">
                <a16:creationId xmlns:a16="http://schemas.microsoft.com/office/drawing/2014/main" id="{C0D3AE4F-466B-3D46-9F93-718B498FC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F50A3-1CCD-7E4C-ABED-9F22341F93A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65734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wPictur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9315" r="54759"/>
          <a:stretch/>
        </p:blipFill>
        <p:spPr>
          <a:xfrm>
            <a:off x="10414000" y="0"/>
            <a:ext cx="1778000" cy="6858000"/>
          </a:xfrm>
          <a:prstGeom prst="rect">
            <a:avLst/>
          </a:prstGeom>
        </p:spPr>
      </p:pic>
      <p:sp>
        <p:nvSpPr>
          <p:cNvPr id="2" name="Title 1"/>
          <p:cNvSpPr>
            <a:spLocks noGrp="1"/>
          </p:cNvSpPr>
          <p:nvPr>
            <p:ph type="ctrTitle"/>
          </p:nvPr>
        </p:nvSpPr>
        <p:spPr>
          <a:xfrm>
            <a:off x="1684764" y="2778488"/>
            <a:ext cx="6085416" cy="1298575"/>
          </a:xfrm>
        </p:spPr>
        <p:txBody>
          <a:bodyPr anchor="t">
            <a:normAutofit/>
          </a:bodyPr>
          <a:lstStyle>
            <a:lvl1pPr>
              <a:defRPr sz="3600">
                <a:solidFill>
                  <a:srgbClr val="B31B1B"/>
                </a:solidFill>
              </a:defRPr>
            </a:lvl1pPr>
          </a:lstStyle>
          <a:p>
            <a:r>
              <a:rPr lang="en-US" dirty="0"/>
              <a:t>Click to edit Master title style</a:t>
            </a:r>
          </a:p>
        </p:txBody>
      </p:sp>
      <p:sp>
        <p:nvSpPr>
          <p:cNvPr id="3" name="Subtitle 2"/>
          <p:cNvSpPr>
            <a:spLocks noGrp="1"/>
          </p:cNvSpPr>
          <p:nvPr>
            <p:ph type="subTitle" idx="1"/>
          </p:nvPr>
        </p:nvSpPr>
        <p:spPr>
          <a:xfrm>
            <a:off x="1684764" y="4628875"/>
            <a:ext cx="6085416" cy="914400"/>
          </a:xfrm>
        </p:spPr>
        <p:txBody>
          <a:bodyPr>
            <a:normAutofit/>
          </a:bodyPr>
          <a:lstStyle>
            <a:lvl1pPr marL="0" indent="0" algn="l">
              <a:buNone/>
              <a:defRPr sz="2000">
                <a:solidFill>
                  <a:srgbClr val="B31B1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Rectangle 16"/>
          <p:cNvSpPr/>
          <p:nvPr userDrawn="1"/>
        </p:nvSpPr>
        <p:spPr>
          <a:xfrm>
            <a:off x="10414000" y="-1225"/>
            <a:ext cx="342900" cy="6858000"/>
          </a:xfrm>
          <a:prstGeom prst="rect">
            <a:avLst/>
          </a:prstGeom>
          <a:solidFill>
            <a:srgbClr val="B31B1B">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039" y="745610"/>
            <a:ext cx="5458194" cy="1170432"/>
          </a:xfrm>
          <a:prstGeom prst="rect">
            <a:avLst/>
          </a:prstGeom>
        </p:spPr>
      </p:pic>
    </p:spTree>
    <p:extLst>
      <p:ext uri="{BB962C8B-B14F-4D97-AF65-F5344CB8AC3E}">
        <p14:creationId xmlns:p14="http://schemas.microsoft.com/office/powerpoint/2010/main" val="50320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11254" y="1441450"/>
            <a:ext cx="10226124" cy="3473450"/>
          </a:xfrm>
        </p:spPr>
        <p:txBody>
          <a:bodyPr anchor="ctr">
            <a:noAutofit/>
          </a:bodyPr>
          <a:lstStyle>
            <a:lvl1pPr marL="0" indent="0">
              <a:buFontTx/>
              <a:buNone/>
              <a:defRPr sz="6600">
                <a:solidFill>
                  <a:srgbClr val="B31B1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57655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049934" y="6356351"/>
            <a:ext cx="1046084" cy="365125"/>
          </a:xfrm>
          <a:prstGeom prst="rect">
            <a:avLst/>
          </a:prstGeom>
        </p:spPr>
        <p:txBody>
          <a:bodyPr/>
          <a:lstStyle/>
          <a:p>
            <a:endParaRPr lang="en-US"/>
          </a:p>
        </p:txBody>
      </p:sp>
      <p:sp>
        <p:nvSpPr>
          <p:cNvPr id="7" name="Title 6"/>
          <p:cNvSpPr>
            <a:spLocks noGrp="1"/>
          </p:cNvSpPr>
          <p:nvPr>
            <p:ph type="title"/>
          </p:nvPr>
        </p:nvSpPr>
        <p:spPr>
          <a:xfrm>
            <a:off x="1062567" y="684213"/>
            <a:ext cx="5351463" cy="733425"/>
          </a:xfrm>
        </p:spPr>
        <p:txBody>
          <a:bodyPr/>
          <a:lstStyle>
            <a:lvl1pPr>
              <a:defRPr>
                <a:solidFill>
                  <a:srgbClr val="B31B1B"/>
                </a:solidFill>
              </a:defRPr>
            </a:lvl1pPr>
          </a:lstStyle>
          <a:p>
            <a:r>
              <a:rPr lang="en-US"/>
              <a:t>Click to edit Master title style</a:t>
            </a:r>
            <a:endParaRPr lang="en-US" dirty="0"/>
          </a:p>
        </p:txBody>
      </p:sp>
      <p:sp>
        <p:nvSpPr>
          <p:cNvPr id="12" name="Text Placeholder 2"/>
          <p:cNvSpPr>
            <a:spLocks noGrp="1"/>
          </p:cNvSpPr>
          <p:nvPr>
            <p:ph type="body" sz="quarter" idx="14"/>
          </p:nvPr>
        </p:nvSpPr>
        <p:spPr>
          <a:xfrm>
            <a:off x="1062568" y="2032000"/>
            <a:ext cx="5351461" cy="3810000"/>
          </a:xfrm>
        </p:spPr>
        <p:txBody>
          <a:bodyPr>
            <a:normAutofit/>
          </a:bodyPr>
          <a:lstStyle>
            <a:lvl1pPr marL="0" indent="0">
              <a:buNone/>
              <a:defRPr sz="2200">
                <a:solidFill>
                  <a:srgbClr val="B31B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01832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oBullets - Gray Bgrd">
    <p:spTree>
      <p:nvGrpSpPr>
        <p:cNvPr id="1" name=""/>
        <p:cNvGrpSpPr/>
        <p:nvPr/>
      </p:nvGrpSpPr>
      <p:grpSpPr>
        <a:xfrm>
          <a:off x="0" y="0"/>
          <a:ext cx="0" cy="0"/>
          <a:chOff x="0" y="0"/>
          <a:chExt cx="0" cy="0"/>
        </a:xfrm>
      </p:grpSpPr>
      <p:sp>
        <p:nvSpPr>
          <p:cNvPr id="7" name="Title 6"/>
          <p:cNvSpPr>
            <a:spLocks noGrp="1"/>
          </p:cNvSpPr>
          <p:nvPr>
            <p:ph type="title"/>
          </p:nvPr>
        </p:nvSpPr>
        <p:spPr>
          <a:xfrm>
            <a:off x="1062567" y="684212"/>
            <a:ext cx="10217151" cy="914400"/>
          </a:xfrm>
        </p:spPr>
        <p:txBody>
          <a:bodyPr/>
          <a:lstStyle>
            <a:lvl1pPr>
              <a:defRPr>
                <a:solidFill>
                  <a:srgbClr val="B31B1B"/>
                </a:solidFill>
              </a:defRPr>
            </a:lvl1pPr>
          </a:lstStyle>
          <a:p>
            <a:r>
              <a:rPr lang="en-US"/>
              <a:t>Click to edit Master title style</a:t>
            </a:r>
            <a:endParaRPr lang="en-US" dirty="0"/>
          </a:p>
        </p:txBody>
      </p:sp>
      <p:sp>
        <p:nvSpPr>
          <p:cNvPr id="12" name="Text Placeholder 2"/>
          <p:cNvSpPr>
            <a:spLocks noGrp="1"/>
          </p:cNvSpPr>
          <p:nvPr>
            <p:ph type="body" sz="quarter" idx="14"/>
          </p:nvPr>
        </p:nvSpPr>
        <p:spPr>
          <a:xfrm>
            <a:off x="1062569" y="1948620"/>
            <a:ext cx="5035035" cy="3810000"/>
          </a:xfrm>
        </p:spPr>
        <p:txBody>
          <a:bodyPr>
            <a:normAutofit/>
          </a:bodyPr>
          <a:lstStyle>
            <a:lvl1pPr marL="0" indent="0">
              <a:buNone/>
              <a:defRPr sz="2200">
                <a:solidFill>
                  <a:srgbClr val="B31B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215656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 Gray Bg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31B1B"/>
                </a:solidFill>
              </a:defRPr>
            </a:lvl1pPr>
          </a:lstStyle>
          <a:p>
            <a:r>
              <a:rPr lang="en-US"/>
              <a:t>Click to edit Master title style</a:t>
            </a:r>
            <a:endParaRPr lang="en-US" dirty="0"/>
          </a:p>
        </p:txBody>
      </p:sp>
      <p:sp>
        <p:nvSpPr>
          <p:cNvPr id="4"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398506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Gray Bgrd">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196580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2567" y="684212"/>
            <a:ext cx="10226124" cy="915988"/>
          </a:xfrm>
          <a:prstGeom prst="rect">
            <a:avLst/>
          </a:prstGeom>
        </p:spPr>
        <p:txBody>
          <a:bodyPr vert="horz" lIns="0" tIns="0" rIns="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62566" y="1609091"/>
            <a:ext cx="10226124" cy="4525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a:xfrm>
            <a:off x="899586" y="6444341"/>
            <a:ext cx="3698918" cy="221847"/>
          </a:xfrm>
          <a:prstGeom prst="rect">
            <a:avLst/>
          </a:prstGeom>
          <a:solidFill>
            <a:srgbClr val="E4E4E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 name="TextBox 17"/>
          <p:cNvSpPr txBox="1"/>
          <p:nvPr userDrawn="1"/>
        </p:nvSpPr>
        <p:spPr>
          <a:xfrm>
            <a:off x="1062567" y="6428275"/>
            <a:ext cx="463296" cy="253916"/>
          </a:xfrm>
          <a:prstGeom prst="rect">
            <a:avLst/>
          </a:prstGeom>
          <a:noFill/>
        </p:spPr>
        <p:txBody>
          <a:bodyPr wrap="square" lIns="0" rIns="0" rtlCol="0" anchor="b" anchorCtr="0">
            <a:spAutoFit/>
          </a:bodyPr>
          <a:lstStyle/>
          <a:p>
            <a:fld id="{1FD7D614-8CFA-FA48-A827-2A2253F88F50}" type="slidenum">
              <a:rPr lang="en-US" sz="1050" b="0" cap="none" spc="0" smtClean="0">
                <a:ln w="0"/>
                <a:solidFill>
                  <a:schemeClr val="tx1"/>
                </a:solidFill>
                <a:effectLst>
                  <a:outerShdw blurRad="38100" dist="19050" dir="2700000" algn="tl" rotWithShape="0">
                    <a:schemeClr val="dk1">
                      <a:alpha val="40000"/>
                    </a:schemeClr>
                  </a:outerShdw>
                </a:effectLst>
              </a:rPr>
              <a:t>‹#›</a:t>
            </a:fld>
            <a:endParaRPr lang="en-US" sz="800" b="0" cap="none" spc="0" dirty="0">
              <a:ln w="0"/>
              <a:solidFill>
                <a:schemeClr val="tx1"/>
              </a:solidFill>
              <a:effectLst>
                <a:outerShdw blurRad="38100" dist="19050" dir="2700000" algn="tl" rotWithShape="0">
                  <a:schemeClr val="dk1">
                    <a:alpha val="40000"/>
                  </a:schemeClr>
                </a:outerShdw>
              </a:effectLst>
            </a:endParaRPr>
          </a:p>
        </p:txBody>
      </p:sp>
      <p:sp>
        <p:nvSpPr>
          <p:cNvPr id="19" name="TextBox 18"/>
          <p:cNvSpPr txBox="1"/>
          <p:nvPr userDrawn="1"/>
        </p:nvSpPr>
        <p:spPr>
          <a:xfrm>
            <a:off x="1525864" y="6450744"/>
            <a:ext cx="8532537" cy="215444"/>
          </a:xfrm>
          <a:prstGeom prst="rect">
            <a:avLst/>
          </a:prstGeom>
          <a:noFill/>
        </p:spPr>
        <p:txBody>
          <a:bodyPr wrap="square" lIns="0" rIns="0" rtlCol="0" anchor="b" anchorCtr="0">
            <a:spAutoFit/>
          </a:bodyPr>
          <a:lstStyle/>
          <a:p>
            <a:r>
              <a:rPr lang="en-US" sz="800" b="1" baseline="0" dirty="0">
                <a:solidFill>
                  <a:srgbClr val="B31B1B"/>
                </a:solidFill>
              </a:rPr>
              <a:t>The Hotel School   |   C</a:t>
            </a:r>
            <a:r>
              <a:rPr lang="en-US" sz="800" b="1" dirty="0">
                <a:solidFill>
                  <a:srgbClr val="B31B1B"/>
                </a:solidFill>
              </a:rPr>
              <a:t>ornell SC Johnson College of Business</a:t>
            </a:r>
            <a:r>
              <a:rPr lang="en-US" sz="800" b="1" baseline="0" dirty="0">
                <a:solidFill>
                  <a:srgbClr val="B31B1B"/>
                </a:solidFill>
              </a:rPr>
              <a:t>  </a:t>
            </a:r>
            <a:endParaRPr lang="en-US" sz="800" b="0" dirty="0">
              <a:solidFill>
                <a:srgbClr val="B31B1B"/>
              </a:solidFill>
            </a:endParaRPr>
          </a:p>
        </p:txBody>
      </p:sp>
      <p:sp>
        <p:nvSpPr>
          <p:cNvPr id="10" name="Date Placeholder 3"/>
          <p:cNvSpPr>
            <a:spLocks noGrp="1"/>
          </p:cNvSpPr>
          <p:nvPr userDrawn="1">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B31B1B"/>
                </a:solidFill>
              </a:defRPr>
            </a:lvl1pPr>
          </a:lstStyle>
          <a:p>
            <a:endParaRPr lang="en-US" dirty="0"/>
          </a:p>
        </p:txBody>
      </p:sp>
    </p:spTree>
    <p:extLst>
      <p:ext uri="{BB962C8B-B14F-4D97-AF65-F5344CB8AC3E}">
        <p14:creationId xmlns:p14="http://schemas.microsoft.com/office/powerpoint/2010/main" val="244646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4" r:id="rId3"/>
    <p:sldLayoutId id="2147483663" r:id="rId4"/>
    <p:sldLayoutId id="2147483666" r:id="rId5"/>
    <p:sldLayoutId id="2147483664" r:id="rId6"/>
    <p:sldLayoutId id="2147483701" r:id="rId7"/>
    <p:sldLayoutId id="2147483690" r:id="rId8"/>
    <p:sldLayoutId id="2147483708" r:id="rId9"/>
    <p:sldLayoutId id="2147483668" r:id="rId10"/>
    <p:sldLayoutId id="2147483699" r:id="rId11"/>
    <p:sldLayoutId id="2147483706" r:id="rId12"/>
    <p:sldLayoutId id="2147483707" r:id="rId13"/>
    <p:sldLayoutId id="2147483684" r:id="rId14"/>
  </p:sldLayoutIdLst>
  <p:hf hdr="0" ftr="0" dt="0"/>
  <p:txStyles>
    <p:titleStyle>
      <a:lvl1pPr algn="l" defTabSz="457200" rtl="0" eaLnBrk="1" latinLnBrk="0" hangingPunct="1">
        <a:spcBef>
          <a:spcPct val="0"/>
        </a:spcBef>
        <a:buNone/>
        <a:defRPr sz="2600" kern="1200">
          <a:solidFill>
            <a:srgbClr val="B31B1B"/>
          </a:solidFill>
          <a:latin typeface="+mj-lt"/>
          <a:ea typeface="+mj-ea"/>
          <a:cs typeface="+mj-cs"/>
        </a:defRPr>
      </a:lvl1pPr>
    </p:titleStyle>
    <p:bodyStyle>
      <a:lvl1pPr marL="228600" indent="-228600" algn="l" defTabSz="457200" rtl="0" eaLnBrk="1" latinLnBrk="0" hangingPunct="1">
        <a:spcBef>
          <a:spcPts val="700"/>
        </a:spcBef>
        <a:spcAft>
          <a:spcPts val="500"/>
        </a:spcAft>
        <a:buClr>
          <a:srgbClr val="B31B1B"/>
        </a:buClr>
        <a:buFont typeface="Arial"/>
        <a:buChar char="•"/>
        <a:defRPr sz="1900" kern="1200">
          <a:solidFill>
            <a:srgbClr val="B31B1B"/>
          </a:solidFill>
          <a:latin typeface="+mn-lt"/>
          <a:ea typeface="+mn-ea"/>
          <a:cs typeface="+mn-cs"/>
        </a:defRPr>
      </a:lvl1pPr>
      <a:lvl2pPr marL="742950" indent="-285750" algn="l" defTabSz="457200" rtl="0" eaLnBrk="1" latinLnBrk="0" hangingPunct="1">
        <a:spcBef>
          <a:spcPts val="300"/>
        </a:spcBef>
        <a:spcAft>
          <a:spcPts val="500"/>
        </a:spcAft>
        <a:buClr>
          <a:srgbClr val="809699"/>
        </a:buClr>
        <a:buFont typeface="Arial"/>
        <a:buChar char="–"/>
        <a:defRPr sz="1500" kern="1200">
          <a:solidFill>
            <a:srgbClr val="B31B1B"/>
          </a:solidFill>
          <a:latin typeface="+mn-lt"/>
          <a:ea typeface="+mn-ea"/>
          <a:cs typeface="+mn-cs"/>
        </a:defRPr>
      </a:lvl2pPr>
      <a:lvl3pPr marL="1143000" indent="-228600" algn="l" defTabSz="457200" rtl="0" eaLnBrk="1" latinLnBrk="0" hangingPunct="1">
        <a:spcBef>
          <a:spcPts val="250"/>
        </a:spcBef>
        <a:spcAft>
          <a:spcPts val="500"/>
        </a:spcAft>
        <a:buClr>
          <a:srgbClr val="B31B1B"/>
        </a:buClr>
        <a:buFont typeface="Arial"/>
        <a:buChar char="•"/>
        <a:defRPr sz="1400" kern="1200">
          <a:solidFill>
            <a:srgbClr val="B31B1B"/>
          </a:solidFill>
          <a:latin typeface="+mn-lt"/>
          <a:ea typeface="+mn-ea"/>
          <a:cs typeface="+mn-cs"/>
        </a:defRPr>
      </a:lvl3pPr>
      <a:lvl4pPr marL="1600200" indent="-228600" algn="l" defTabSz="457200" rtl="0" eaLnBrk="1" latinLnBrk="0" hangingPunct="1">
        <a:spcBef>
          <a:spcPts val="200"/>
        </a:spcBef>
        <a:spcAft>
          <a:spcPts val="500"/>
        </a:spcAft>
        <a:buClr>
          <a:srgbClr val="809699"/>
        </a:buClr>
        <a:buFont typeface="Arial"/>
        <a:buChar char="–"/>
        <a:defRPr sz="1300" kern="1200">
          <a:solidFill>
            <a:srgbClr val="B31B1B"/>
          </a:solidFill>
          <a:latin typeface="+mn-lt"/>
          <a:ea typeface="+mn-ea"/>
          <a:cs typeface="+mn-cs"/>
        </a:defRPr>
      </a:lvl4pPr>
      <a:lvl5pPr marL="2057400" indent="-228600" algn="l" defTabSz="457200" rtl="0" eaLnBrk="1" latinLnBrk="0" hangingPunct="1">
        <a:spcBef>
          <a:spcPts val="150"/>
        </a:spcBef>
        <a:spcAft>
          <a:spcPts val="500"/>
        </a:spcAft>
        <a:buClr>
          <a:srgbClr val="B31B1B"/>
        </a:buClr>
        <a:buFont typeface="Arial"/>
        <a:buChar char="•"/>
        <a:defRPr sz="1200" kern="1200">
          <a:solidFill>
            <a:srgbClr val="B31B1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2567" y="684212"/>
            <a:ext cx="10226124" cy="915988"/>
          </a:xfrm>
          <a:prstGeom prst="rect">
            <a:avLst/>
          </a:prstGeom>
        </p:spPr>
        <p:txBody>
          <a:bodyPr vert="horz" lIns="0" tIns="0" rIns="0" bIns="45720" rtlCol="0" anchor="t">
            <a:normAutofit/>
          </a:bodyPr>
          <a:lstStyle/>
          <a:p>
            <a:r>
              <a:rPr lang="en-US" dirty="0"/>
              <a:t>Click to edit Master title style</a:t>
            </a:r>
          </a:p>
        </p:txBody>
      </p:sp>
      <p:sp>
        <p:nvSpPr>
          <p:cNvPr id="3" name="Text Placeholder 2"/>
          <p:cNvSpPr>
            <a:spLocks noGrp="1"/>
          </p:cNvSpPr>
          <p:nvPr>
            <p:ph type="body" idx="1"/>
          </p:nvPr>
        </p:nvSpPr>
        <p:spPr>
          <a:xfrm>
            <a:off x="1062567" y="1609091"/>
            <a:ext cx="10226125" cy="4525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899586" y="6444341"/>
            <a:ext cx="3698918" cy="221847"/>
          </a:xfrm>
          <a:prstGeom prst="rect">
            <a:avLst/>
          </a:prstGeom>
          <a:solidFill>
            <a:srgbClr val="E4E4E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B31B1B"/>
                </a:solidFill>
              </a:defRPr>
            </a:lvl1pPr>
          </a:lstStyle>
          <a:p>
            <a:endParaRPr lang="en-US" dirty="0"/>
          </a:p>
        </p:txBody>
      </p:sp>
      <p:sp>
        <p:nvSpPr>
          <p:cNvPr id="12" name="TextBox 11"/>
          <p:cNvSpPr txBox="1"/>
          <p:nvPr userDrawn="1"/>
        </p:nvSpPr>
        <p:spPr>
          <a:xfrm>
            <a:off x="1062567" y="6428275"/>
            <a:ext cx="463296" cy="253916"/>
          </a:xfrm>
          <a:prstGeom prst="rect">
            <a:avLst/>
          </a:prstGeom>
          <a:noFill/>
        </p:spPr>
        <p:txBody>
          <a:bodyPr wrap="square" lIns="0" rIns="0" rtlCol="0" anchor="b" anchorCtr="0">
            <a:spAutoFit/>
          </a:bodyPr>
          <a:lstStyle/>
          <a:p>
            <a:fld id="{70345428-DA33-F545-865B-00EB7D730DA9}" type="slidenum">
              <a:rPr lang="en-US" sz="1050" b="1" smtClean="0">
                <a:solidFill>
                  <a:srgbClr val="B31B1B"/>
                </a:solidFill>
              </a:rPr>
              <a:t>‹#›</a:t>
            </a:fld>
            <a:endParaRPr lang="en-US" sz="800" b="0" dirty="0">
              <a:solidFill>
                <a:srgbClr val="B31B1B"/>
              </a:solidFill>
            </a:endParaRPr>
          </a:p>
        </p:txBody>
      </p:sp>
      <p:sp>
        <p:nvSpPr>
          <p:cNvPr id="8" name="TextBox 7"/>
          <p:cNvSpPr txBox="1"/>
          <p:nvPr userDrawn="1"/>
        </p:nvSpPr>
        <p:spPr>
          <a:xfrm>
            <a:off x="1525864" y="6450743"/>
            <a:ext cx="12163083" cy="215445"/>
          </a:xfrm>
          <a:prstGeom prst="rect">
            <a:avLst/>
          </a:prstGeom>
          <a:noFill/>
        </p:spPr>
        <p:txBody>
          <a:bodyPr wrap="square" lIns="0" rIns="0" rtlCol="0" anchor="b" anchorCtr="0">
            <a:spAutoFit/>
          </a:bodyPr>
          <a:lstStyle/>
          <a:p>
            <a:r>
              <a:rPr lang="en-US" sz="800" b="1" baseline="0" dirty="0">
                <a:solidFill>
                  <a:srgbClr val="B31B1B"/>
                </a:solidFill>
              </a:rPr>
              <a:t>The Hotel School   |   C</a:t>
            </a:r>
            <a:r>
              <a:rPr lang="en-US" sz="800" b="1" dirty="0">
                <a:solidFill>
                  <a:srgbClr val="B31B1B"/>
                </a:solidFill>
              </a:rPr>
              <a:t>ornell SC Johnson College of Business</a:t>
            </a:r>
            <a:r>
              <a:rPr lang="en-US" sz="800" b="1" baseline="0" dirty="0">
                <a:solidFill>
                  <a:srgbClr val="B31B1B"/>
                </a:solidFill>
              </a:rPr>
              <a:t>  </a:t>
            </a:r>
            <a:endParaRPr lang="en-US" sz="800" b="0" dirty="0">
              <a:solidFill>
                <a:srgbClr val="B31B1B"/>
              </a:solidFill>
            </a:endParaRPr>
          </a:p>
        </p:txBody>
      </p:sp>
    </p:spTree>
    <p:extLst>
      <p:ext uri="{BB962C8B-B14F-4D97-AF65-F5344CB8AC3E}">
        <p14:creationId xmlns:p14="http://schemas.microsoft.com/office/powerpoint/2010/main" val="3496058136"/>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683" r:id="rId3"/>
    <p:sldLayoutId id="2147483685" r:id="rId4"/>
    <p:sldLayoutId id="2147483702" r:id="rId5"/>
    <p:sldLayoutId id="2147483691" r:id="rId6"/>
    <p:sldLayoutId id="2147483688" r:id="rId7"/>
    <p:sldLayoutId id="2147483694" r:id="rId8"/>
    <p:sldLayoutId id="2147483703" r:id="rId9"/>
    <p:sldLayoutId id="2147483686" r:id="rId10"/>
  </p:sldLayoutIdLst>
  <p:hf hdr="0" ftr="0" dt="0"/>
  <p:txStyles>
    <p:titleStyle>
      <a:lvl1pPr algn="l" defTabSz="457200" rtl="0" eaLnBrk="1" latinLnBrk="0" hangingPunct="1">
        <a:spcBef>
          <a:spcPct val="0"/>
        </a:spcBef>
        <a:buNone/>
        <a:defRPr sz="2600" kern="1200">
          <a:solidFill>
            <a:srgbClr val="B31B1B"/>
          </a:solidFill>
          <a:latin typeface="+mj-lt"/>
          <a:ea typeface="+mj-ea"/>
          <a:cs typeface="+mj-cs"/>
        </a:defRPr>
      </a:lvl1pPr>
    </p:titleStyle>
    <p:bodyStyle>
      <a:lvl1pPr marL="228600" indent="-228600" algn="l" defTabSz="457200" rtl="0" eaLnBrk="1" latinLnBrk="0" hangingPunct="1">
        <a:spcBef>
          <a:spcPts val="700"/>
        </a:spcBef>
        <a:spcAft>
          <a:spcPts val="500"/>
        </a:spcAft>
        <a:buClr>
          <a:srgbClr val="B31B1B"/>
        </a:buClr>
        <a:buFont typeface="Arial"/>
        <a:buChar char="•"/>
        <a:defRPr sz="1900" kern="1200">
          <a:solidFill>
            <a:srgbClr val="B31B1B"/>
          </a:solidFill>
          <a:latin typeface="+mn-lt"/>
          <a:ea typeface="+mn-ea"/>
          <a:cs typeface="+mn-cs"/>
        </a:defRPr>
      </a:lvl1pPr>
      <a:lvl2pPr marL="742950" indent="-285750" algn="l" defTabSz="457200" rtl="0" eaLnBrk="1" latinLnBrk="0" hangingPunct="1">
        <a:spcBef>
          <a:spcPts val="300"/>
        </a:spcBef>
        <a:spcAft>
          <a:spcPts val="500"/>
        </a:spcAft>
        <a:buClr>
          <a:srgbClr val="809699"/>
        </a:buClr>
        <a:buFont typeface="Arial"/>
        <a:buChar char="–"/>
        <a:defRPr sz="1500" kern="1200">
          <a:solidFill>
            <a:srgbClr val="B31B1B"/>
          </a:solidFill>
          <a:latin typeface="+mn-lt"/>
          <a:ea typeface="+mn-ea"/>
          <a:cs typeface="+mn-cs"/>
        </a:defRPr>
      </a:lvl2pPr>
      <a:lvl3pPr marL="1143000" indent="-228600" algn="l" defTabSz="457200" rtl="0" eaLnBrk="1" latinLnBrk="0" hangingPunct="1">
        <a:spcBef>
          <a:spcPts val="250"/>
        </a:spcBef>
        <a:spcAft>
          <a:spcPts val="500"/>
        </a:spcAft>
        <a:buClr>
          <a:srgbClr val="B31B1B"/>
        </a:buClr>
        <a:buFont typeface="Arial"/>
        <a:buChar char="•"/>
        <a:defRPr sz="1400" kern="1200">
          <a:solidFill>
            <a:srgbClr val="B31B1B"/>
          </a:solidFill>
          <a:latin typeface="+mn-lt"/>
          <a:ea typeface="+mn-ea"/>
          <a:cs typeface="+mn-cs"/>
        </a:defRPr>
      </a:lvl3pPr>
      <a:lvl4pPr marL="1600200" indent="-228600" algn="l" defTabSz="457200" rtl="0" eaLnBrk="1" latinLnBrk="0" hangingPunct="1">
        <a:spcBef>
          <a:spcPts val="200"/>
        </a:spcBef>
        <a:spcAft>
          <a:spcPts val="500"/>
        </a:spcAft>
        <a:buClr>
          <a:srgbClr val="809699"/>
        </a:buClr>
        <a:buFont typeface="Arial"/>
        <a:buChar char="–"/>
        <a:defRPr sz="1300" kern="1200">
          <a:solidFill>
            <a:srgbClr val="B31B1B"/>
          </a:solidFill>
          <a:latin typeface="+mn-lt"/>
          <a:ea typeface="+mn-ea"/>
          <a:cs typeface="+mn-cs"/>
        </a:defRPr>
      </a:lvl4pPr>
      <a:lvl5pPr marL="2057400" indent="-228600" algn="l" defTabSz="457200" rtl="0" eaLnBrk="1" latinLnBrk="0" hangingPunct="1">
        <a:spcBef>
          <a:spcPts val="150"/>
        </a:spcBef>
        <a:spcAft>
          <a:spcPts val="500"/>
        </a:spcAft>
        <a:buClr>
          <a:srgbClr val="B31B1B"/>
        </a:buClr>
        <a:buFont typeface="Arial"/>
        <a:buChar char="•"/>
        <a:defRPr sz="1200" kern="1200">
          <a:solidFill>
            <a:srgbClr val="B31B1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64A34-0B24-6949-9AA9-BCA553335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0DB9B-53CD-F04D-8F5A-EB4E617B8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D56B8-3E7D-E249-9F7C-B64248B4D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E0902-D989-914B-B988-5720FD60915E}" type="datetimeFigureOut">
              <a:rPr lang="en-US" smtClean="0"/>
              <a:t>4/18/2023</a:t>
            </a:fld>
            <a:endParaRPr lang="en-US"/>
          </a:p>
        </p:txBody>
      </p:sp>
      <p:sp>
        <p:nvSpPr>
          <p:cNvPr id="5" name="Footer Placeholder 4">
            <a:extLst>
              <a:ext uri="{FF2B5EF4-FFF2-40B4-BE49-F238E27FC236}">
                <a16:creationId xmlns:a16="http://schemas.microsoft.com/office/drawing/2014/main" id="{F66BE31E-7E0F-E149-91C3-568B20F39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FD8256-5A46-DD49-BF41-1C1DD2E52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79B69-051F-4347-8582-BA9A35097F09}" type="slidenum">
              <a:rPr lang="en-US" smtClean="0"/>
              <a:t>‹#›</a:t>
            </a:fld>
            <a:endParaRPr lang="en-US"/>
          </a:p>
        </p:txBody>
      </p:sp>
    </p:spTree>
    <p:extLst>
      <p:ext uri="{BB962C8B-B14F-4D97-AF65-F5344CB8AC3E}">
        <p14:creationId xmlns:p14="http://schemas.microsoft.com/office/powerpoint/2010/main" val="358450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hyperlink" Target="https://sha.cornell.edu/wp-content/uploads/sites/4/2020/07/2020-2021-Undergraduate-Hotel-School-Student-Handbook-VD.pdf" TargetMode="External"/><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hyperlink" Target="https://pe.cornell.edu/requirements/swim-test-dates-and-times" TargetMode="External"/><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hyperlink" Target="https://sha.cornell.edu/current-students/undergraduate/requirements/practice/practice-credit-requirements-and-guidelin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e.cornell.edu/requirements/swim-requirement-dates-and-times" TargetMode="External"/><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hyperlink" Target="https://sha.cornell.edu/current-students/undergraduate/requirements/practice/practice-credit-requirements-and-guidelines/" TargetMode="External"/><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hyperlink" Target="https://courses.cornell.edu/mime/media/52/17745/Forbidden+Overlaps+2022-2023+Final+COS+22-23_6-7-2022.pdf" TargetMode="External"/><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hyperlink" Target="mailto:ha-registrar@cornell.edu"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hyperlink" Target="https://web1.login.cornell.edu/?SID=A68BB1344FE4C7E2&amp;WAK0Service=https/css.adminapps.cornell.edu@CIT.CORNELL.EDU&amp;WAK2Name=&amp;WAK0Realms=&amp;ReturnURL=https://css.adminapps.cornell.edu/A68BB1344FE4C7E2/cuwal2.c0ntinue&amp;VerP=3&amp;Accept=K2&amp;WANow=1607554534&amp;WAK2Flags=0&amp;WAK2Age=30&amp;DualAuth=rg.cuniv.employee,rg.cuniv.student&amp;WAreason=1&amp;sImper=0" TargetMode="External"/><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hyperlink" Target="mailto:ha-registrar@cornell.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egistrar.cornell.edu/sites/registrar/files/Related-files/Common%20Enrollment%20Error%20Messages.pdf" TargetMode="External"/><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ha-advising@cornell.edu"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hyperlink" Target="mailto:Ha-practicecredit@cornell.edu" TargetMode="External"/><Relationship Id="rId4" Type="http://schemas.openxmlformats.org/officeDocument/2006/relationships/hyperlink" Target="mailto:ha-registrar@cornell.ed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ornell.zoom.us/j/94687812347?pwd=dzYyNVZzTHk3cXN3MldWYm9TdGVEdz09" TargetMode="External"/><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hyperlink" Target="https://registrar.cornell.edu/node/5636" TargetMode="External"/><Relationship Id="rId3" Type="http://schemas.openxmlformats.org/officeDocument/2006/relationships/hyperlink" Target="https://hotelie.sha.cornell.edu/" TargetMode="External"/><Relationship Id="rId7" Type="http://schemas.openxmlformats.org/officeDocument/2006/relationships/hyperlink" Target="chrome-extension://efaidnbmnnnibpchttps:/registrar.cornell.edu/sites/registrar/files/Related-files/Add%20a%20Class_3.pdf"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hyperlink" Target="https://registrar.cornell.edu/classes-enrollment/classes-and-enrollment-faq" TargetMode="External"/><Relationship Id="rId5" Type="http://schemas.openxmlformats.org/officeDocument/2006/relationships/hyperlink" Target="https://sha.cornell.edu/current-students/undergraduate/resources/" TargetMode="External"/><Relationship Id="rId4" Type="http://schemas.openxmlformats.org/officeDocument/2006/relationships/hyperlink" Target="https://studentessentials.cornell.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egistrar.cornell.edu/Calendar/2022-2023" TargetMode="External"/><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hyperlink" Target="https://apps.business.cornell.edu/current-students/undergraduate/online-forms/course-swap-request.html"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hyperlink" Target="mailto:ha-registrar@cornell.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9A4797-FB41-4A41-A21F-45F831E854CF}"/>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Lst>
          </a:blip>
          <a:srcRect/>
          <a:stretch/>
        </p:blipFill>
        <p:spPr>
          <a:xfrm>
            <a:off x="-7857" y="1"/>
            <a:ext cx="12192001" cy="6858000"/>
          </a:xfrm>
          <a:prstGeom prst="rect">
            <a:avLst/>
          </a:prstGeom>
        </p:spPr>
      </p:pic>
      <p:sp>
        <p:nvSpPr>
          <p:cNvPr id="6" name="Title 2">
            <a:extLst>
              <a:ext uri="{FF2B5EF4-FFF2-40B4-BE49-F238E27FC236}">
                <a16:creationId xmlns:a16="http://schemas.microsoft.com/office/drawing/2014/main" id="{11B1FCEE-707C-3D45-958A-2B562E472967}"/>
              </a:ext>
            </a:extLst>
          </p:cNvPr>
          <p:cNvSpPr txBox="1">
            <a:spLocks/>
          </p:cNvSpPr>
          <p:nvPr/>
        </p:nvSpPr>
        <p:spPr>
          <a:xfrm>
            <a:off x="1117171" y="2641590"/>
            <a:ext cx="11162423" cy="10879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l"/>
            <a:r>
              <a:rPr lang="en-US" sz="4400" b="1" dirty="0">
                <a:solidFill>
                  <a:schemeClr val="tx1">
                    <a:lumMod val="95000"/>
                    <a:lumOff val="5000"/>
                  </a:schemeClr>
                </a:solidFill>
                <a:latin typeface="Arial Black"/>
                <a:ea typeface="+mj-lt"/>
                <a:cs typeface="+mj-lt"/>
              </a:rPr>
              <a:t>Fall 2023 Pre-enrollment Information Slides: For Students Who Matriculated Spring 2022 or Earlier </a:t>
            </a:r>
            <a:endParaRPr lang="en-US" sz="4400" b="1" dirty="0">
              <a:solidFill>
                <a:schemeClr val="tx1">
                  <a:lumMod val="95000"/>
                  <a:lumOff val="5000"/>
                </a:schemeClr>
              </a:solidFill>
              <a:latin typeface="Arial Black"/>
              <a:cs typeface="Calibri Light"/>
            </a:endParaRPr>
          </a:p>
        </p:txBody>
      </p:sp>
      <p:cxnSp>
        <p:nvCxnSpPr>
          <p:cNvPr id="8" name="Straight Connector 7">
            <a:extLst>
              <a:ext uri="{FF2B5EF4-FFF2-40B4-BE49-F238E27FC236}">
                <a16:creationId xmlns:a16="http://schemas.microsoft.com/office/drawing/2014/main" id="{EA8C1290-D04F-D34B-A067-E2BC7EB00FA1}"/>
              </a:ext>
            </a:extLst>
          </p:cNvPr>
          <p:cNvCxnSpPr>
            <a:cxnSpLocks/>
          </p:cNvCxnSpPr>
          <p:nvPr/>
        </p:nvCxnSpPr>
        <p:spPr>
          <a:xfrm>
            <a:off x="1239881" y="3755931"/>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ubtitle 1">
            <a:extLst>
              <a:ext uri="{FF2B5EF4-FFF2-40B4-BE49-F238E27FC236}">
                <a16:creationId xmlns:a16="http://schemas.microsoft.com/office/drawing/2014/main" id="{0B0C84C1-20DA-6542-9FF6-2AD8F27F3884}"/>
              </a:ext>
            </a:extLst>
          </p:cNvPr>
          <p:cNvSpPr txBox="1">
            <a:spLocks/>
          </p:cNvSpPr>
          <p:nvPr/>
        </p:nvSpPr>
        <p:spPr>
          <a:xfrm>
            <a:off x="1239881" y="4013245"/>
            <a:ext cx="9144000" cy="40255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u="none"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solidFill>
                <a:srgbClr val="C00000"/>
              </a:solidFill>
              <a:latin typeface="Arial"/>
              <a:cs typeface="Arial"/>
            </a:endParaRPr>
          </a:p>
        </p:txBody>
      </p:sp>
      <p:pic>
        <p:nvPicPr>
          <p:cNvPr id="3" name="Picture 2">
            <a:extLst>
              <a:ext uri="{FF2B5EF4-FFF2-40B4-BE49-F238E27FC236}">
                <a16:creationId xmlns:a16="http://schemas.microsoft.com/office/drawing/2014/main" id="{2064FF4E-4AE0-C84A-8ACF-91C8B5B8DE78}"/>
              </a:ext>
            </a:extLst>
          </p:cNvPr>
          <p:cNvPicPr>
            <a:picLocks noChangeAspect="1"/>
          </p:cNvPicPr>
          <p:nvPr/>
        </p:nvPicPr>
        <p:blipFill>
          <a:blip r:embed="rId4"/>
          <a:stretch>
            <a:fillRect/>
          </a:stretch>
        </p:blipFill>
        <p:spPr>
          <a:xfrm>
            <a:off x="3195032" y="5128524"/>
            <a:ext cx="5795758" cy="1242610"/>
          </a:xfrm>
          <a:prstGeom prst="rect">
            <a:avLst/>
          </a:prstGeom>
        </p:spPr>
      </p:pic>
    </p:spTree>
    <p:extLst>
      <p:ext uri="{BB962C8B-B14F-4D97-AF65-F5344CB8AC3E}">
        <p14:creationId xmlns:p14="http://schemas.microsoft.com/office/powerpoint/2010/main" val="91317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252460" cy="584775"/>
          </a:xfrm>
          <a:prstGeom prst="rect">
            <a:avLst/>
          </a:prstGeom>
          <a:noFill/>
        </p:spPr>
        <p:txBody>
          <a:bodyPr wrap="square" lIns="91440" tIns="45720" rIns="91440" bIns="45720" rtlCol="0" anchor="t">
            <a:spAutoFit/>
          </a:bodyPr>
          <a:lstStyle/>
          <a:p>
            <a:r>
              <a:rPr lang="en-US" sz="3200" b="1" i="1" dirty="0">
                <a:solidFill>
                  <a:schemeClr val="tx1">
                    <a:lumMod val="75000"/>
                  </a:schemeClr>
                </a:solidFill>
                <a:latin typeface="Arial"/>
                <a:ea typeface="+mn-lt"/>
                <a:cs typeface="Arial"/>
              </a:rPr>
              <a:t>3000-Level Core Phase out after Spring 2024 </a:t>
            </a:r>
            <a:endParaRPr lang="en-US" dirty="0"/>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1120820"/>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endParaRPr lang="en-US" sz="2000" dirty="0">
              <a:solidFill>
                <a:srgbClr val="050000"/>
              </a:solidFill>
              <a:latin typeface="Calibri"/>
              <a:cs typeface="Calibri"/>
            </a:endParaRPr>
          </a:p>
          <a:p>
            <a:pPr marL="742950" lvl="1" indent="-285750">
              <a:spcBef>
                <a:spcPts val="300"/>
              </a:spcBef>
              <a:spcAft>
                <a:spcPts val="500"/>
              </a:spcAft>
              <a:buFont typeface="Arial,Sans-Serif"/>
              <a:buChar char="•"/>
            </a:pPr>
            <a:endParaRPr lang="en-US" dirty="0">
              <a:solidFill>
                <a:srgbClr val="000000"/>
              </a:solidFill>
              <a:ea typeface="+mn-lt"/>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10</a:t>
            </a:fld>
            <a:endParaRPr lang="en-US" dirty="0">
              <a:latin typeface="Arial"/>
              <a:cs typeface="Arial"/>
            </a:endParaRPr>
          </a:p>
        </p:txBody>
      </p:sp>
      <p:sp>
        <p:nvSpPr>
          <p:cNvPr id="5" name="TextBox 4">
            <a:extLst>
              <a:ext uri="{FF2B5EF4-FFF2-40B4-BE49-F238E27FC236}">
                <a16:creationId xmlns:a16="http://schemas.microsoft.com/office/drawing/2014/main" id="{4D9D2F29-205A-A71C-AC93-AC143FB95ED5}"/>
              </a:ext>
            </a:extLst>
          </p:cNvPr>
          <p:cNvSpPr txBox="1"/>
          <p:nvPr/>
        </p:nvSpPr>
        <p:spPr>
          <a:xfrm>
            <a:off x="223101" y="1244338"/>
            <a:ext cx="11910767" cy="46797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400" dirty="0">
                <a:latin typeface="Arial"/>
                <a:cs typeface="Arial"/>
              </a:rPr>
              <a:t>Due to the implementation of the new curriculum, there are 4 3000-level core that will be phased out after Spring 2024 </a:t>
            </a:r>
          </a:p>
          <a:p>
            <a:pPr marL="800100" lvl="1" indent="-342900">
              <a:lnSpc>
                <a:spcPct val="107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HADM 3010 Service Operations Management </a:t>
            </a:r>
          </a:p>
          <a:p>
            <a:pPr marL="800100" lvl="1" indent="-342900">
              <a:lnSpc>
                <a:spcPct val="107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HADM 3210 Principles of Hospitality Real Estate </a:t>
            </a:r>
          </a:p>
          <a:p>
            <a:pPr marL="800100" lvl="1" indent="-342900">
              <a:lnSpc>
                <a:spcPct val="107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HADM 3350 Restaurant Management</a:t>
            </a:r>
          </a:p>
          <a:p>
            <a:pPr marL="800100" lvl="1" indent="-342900">
              <a:lnSpc>
                <a:spcPct val="107000"/>
              </a:lnSpc>
              <a:spcAft>
                <a:spcPts val="80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HADM 3550 Hospitality Facilities Management </a:t>
            </a:r>
          </a:p>
          <a:p>
            <a:pPr marL="800100" lvl="1" indent="-342900">
              <a:lnSpc>
                <a:spcPct val="107000"/>
              </a:lnSpc>
              <a:spcAft>
                <a:spcPts val="800"/>
              </a:spcAft>
              <a:buFont typeface="Symbol" panose="05050102010706020507" pitchFamily="18" charset="2"/>
              <a:buChar char=""/>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If you are a </a:t>
            </a:r>
            <a:r>
              <a:rPr lang="en-US" sz="2400" dirty="0">
                <a:latin typeface="Calibri" panose="020F0502020204030204" pitchFamily="34" charset="0"/>
                <a:ea typeface="Calibri" panose="020F0502020204030204" pitchFamily="34" charset="0"/>
                <a:cs typeface="Times New Roman" panose="02020603050405020304" pitchFamily="18" charset="0"/>
              </a:rPr>
              <a:t>rising junior </a:t>
            </a:r>
            <a:r>
              <a:rPr lang="en-US" sz="2400" dirty="0">
                <a:effectLst/>
                <a:latin typeface="Calibri" panose="020F0502020204030204" pitchFamily="34" charset="0"/>
                <a:ea typeface="Calibri" panose="020F0502020204030204" pitchFamily="34" charset="0"/>
                <a:cs typeface="Times New Roman" panose="02020603050405020304" pitchFamily="18" charset="0"/>
              </a:rPr>
              <a:t>who plans to go abroad in Spring 2024, you should prioritize enrolling in these courses between for Fall 2023 </a:t>
            </a:r>
          </a:p>
          <a:p>
            <a:pPr marL="800100" lvl="1" indent="-342900">
              <a:lnSpc>
                <a:spcPct val="107000"/>
              </a:lnSpc>
              <a:spcAft>
                <a:spcPts val="800"/>
              </a:spcAft>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Completion of HADM 3550 in Fall 2023 should be top priority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Sans-Serif"/>
              <a:buChar char="•"/>
            </a:pPr>
            <a:endParaRPr lang="en-US" dirty="0"/>
          </a:p>
        </p:txBody>
      </p:sp>
    </p:spTree>
    <p:extLst>
      <p:ext uri="{BB962C8B-B14F-4D97-AF65-F5344CB8AC3E}">
        <p14:creationId xmlns:p14="http://schemas.microsoft.com/office/powerpoint/2010/main" val="55917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252460" cy="584775"/>
          </a:xfrm>
          <a:prstGeom prst="rect">
            <a:avLst/>
          </a:prstGeom>
          <a:noFill/>
        </p:spPr>
        <p:txBody>
          <a:bodyPr wrap="square" lIns="91440" tIns="45720" rIns="91440" bIns="45720" rtlCol="0" anchor="t">
            <a:spAutoFit/>
          </a:bodyPr>
          <a:lstStyle/>
          <a:p>
            <a:r>
              <a:rPr lang="en-US" sz="3200" b="1" i="1" dirty="0">
                <a:solidFill>
                  <a:schemeClr val="tx1">
                    <a:lumMod val="75000"/>
                  </a:schemeClr>
                </a:solidFill>
                <a:latin typeface="Arial"/>
                <a:ea typeface="+mn-lt"/>
                <a:cs typeface="Arial"/>
              </a:rPr>
              <a:t>Electives </a:t>
            </a:r>
            <a:endParaRPr lang="en-US" dirty="0"/>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1120820"/>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endParaRPr lang="en-US" sz="2000" dirty="0">
              <a:solidFill>
                <a:srgbClr val="050000"/>
              </a:solidFill>
              <a:latin typeface="Calibri"/>
              <a:cs typeface="Calibri"/>
            </a:endParaRPr>
          </a:p>
          <a:p>
            <a:pPr marL="742950" lvl="1" indent="-285750">
              <a:spcBef>
                <a:spcPts val="300"/>
              </a:spcBef>
              <a:spcAft>
                <a:spcPts val="500"/>
              </a:spcAft>
              <a:buFont typeface="Arial,Sans-Serif"/>
              <a:buChar char="•"/>
            </a:pPr>
            <a:endParaRPr lang="en-US" dirty="0">
              <a:solidFill>
                <a:srgbClr val="000000"/>
              </a:solidFill>
              <a:ea typeface="+mn-lt"/>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11</a:t>
            </a:fld>
            <a:endParaRPr lang="en-US" dirty="0">
              <a:latin typeface="Arial"/>
              <a:cs typeface="Arial"/>
            </a:endParaRPr>
          </a:p>
        </p:txBody>
      </p:sp>
      <p:sp>
        <p:nvSpPr>
          <p:cNvPr id="5" name="TextBox 4">
            <a:extLst>
              <a:ext uri="{FF2B5EF4-FFF2-40B4-BE49-F238E27FC236}">
                <a16:creationId xmlns:a16="http://schemas.microsoft.com/office/drawing/2014/main" id="{4D9D2F29-205A-A71C-AC93-AC143FB95ED5}"/>
              </a:ext>
            </a:extLst>
          </p:cNvPr>
          <p:cNvSpPr txBox="1"/>
          <p:nvPr/>
        </p:nvSpPr>
        <p:spPr>
          <a:xfrm>
            <a:off x="223101" y="1244338"/>
            <a:ext cx="11910767"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400" b="1" dirty="0">
                <a:latin typeface="Arial"/>
                <a:cs typeface="Arial"/>
              </a:rPr>
              <a:t>Free Electives: 24 credits required </a:t>
            </a:r>
          </a:p>
          <a:p>
            <a:pPr marL="800100" lvl="1" indent="-342900">
              <a:buFont typeface="Arial,Sans-Serif"/>
              <a:buChar char="•"/>
            </a:pPr>
            <a:r>
              <a:rPr lang="en-US" sz="2400" dirty="0">
                <a:latin typeface="Arial"/>
                <a:cs typeface="Arial"/>
              </a:rPr>
              <a:t>Any </a:t>
            </a:r>
            <a:r>
              <a:rPr lang="en-US" sz="2400" i="1" dirty="0">
                <a:latin typeface="Arial"/>
                <a:cs typeface="Arial"/>
              </a:rPr>
              <a:t>academic</a:t>
            </a:r>
            <a:r>
              <a:rPr lang="en-US" sz="2400" dirty="0">
                <a:latin typeface="Arial"/>
                <a:cs typeface="Arial"/>
              </a:rPr>
              <a:t> course above the class number 1100 (PE courses cannot count)</a:t>
            </a:r>
          </a:p>
          <a:p>
            <a:pPr marL="800100" lvl="1" indent="-342900">
              <a:buFont typeface="Arial,Sans-Serif"/>
              <a:buChar char="•"/>
            </a:pPr>
            <a:r>
              <a:rPr lang="en-US" sz="2400" dirty="0">
                <a:latin typeface="Arial"/>
                <a:cs typeface="Arial"/>
              </a:rPr>
              <a:t>No more than 6 credits can be taken pass/fail with a limit of up to 4 credits in one semester </a:t>
            </a:r>
          </a:p>
          <a:p>
            <a:pPr marL="342900" indent="-342900">
              <a:buFont typeface="Arial,Sans-Serif"/>
              <a:buChar char="•"/>
            </a:pPr>
            <a:r>
              <a:rPr lang="en-US" sz="2400" b="1" dirty="0">
                <a:latin typeface="Arial"/>
                <a:cs typeface="Arial"/>
              </a:rPr>
              <a:t>Non-HADM Electives:15 credits required</a:t>
            </a:r>
          </a:p>
          <a:p>
            <a:pPr marL="800100" lvl="1" indent="-342900">
              <a:buFont typeface="Arial,Sans-Serif"/>
              <a:buChar char="•"/>
            </a:pPr>
            <a:r>
              <a:rPr lang="en-US" sz="2400" dirty="0">
                <a:latin typeface="Arial"/>
                <a:cs typeface="Arial"/>
              </a:rPr>
              <a:t>Any </a:t>
            </a:r>
            <a:r>
              <a:rPr lang="en-US" sz="2400" i="1" dirty="0">
                <a:latin typeface="Arial"/>
                <a:cs typeface="Arial"/>
              </a:rPr>
              <a:t>academic class</a:t>
            </a:r>
            <a:r>
              <a:rPr lang="en-US" sz="2400" dirty="0">
                <a:latin typeface="Arial"/>
                <a:cs typeface="Arial"/>
              </a:rPr>
              <a:t> taken outside of the Nolan School of Hotel Administration, Dyson College and SC Johnson College of Business, with a course number of 1100 and above (PE courses cannot count)</a:t>
            </a:r>
          </a:p>
          <a:p>
            <a:pPr marL="800100" lvl="1" indent="-342900">
              <a:buFont typeface="Arial,Sans-Serif"/>
              <a:buChar char="•"/>
            </a:pPr>
            <a:r>
              <a:rPr lang="en-US" sz="2400" dirty="0">
                <a:latin typeface="Arial"/>
                <a:cs typeface="Arial"/>
              </a:rPr>
              <a:t>Must be taken for a letter grade unless offered SX/UX </a:t>
            </a:r>
          </a:p>
          <a:p>
            <a:pPr marL="342900" indent="-342900">
              <a:buFont typeface="Arial,Sans-Serif"/>
              <a:buChar char="•"/>
            </a:pPr>
            <a:r>
              <a:rPr lang="en-US" sz="2400" b="1" dirty="0">
                <a:latin typeface="Arial"/>
                <a:cs typeface="Arial"/>
              </a:rPr>
              <a:t>HADM Electives: 14 credits required</a:t>
            </a:r>
          </a:p>
          <a:p>
            <a:pPr marL="800100" lvl="1" indent="-342900">
              <a:buFont typeface="Arial,Sans-Serif"/>
              <a:buChar char="•"/>
            </a:pPr>
            <a:r>
              <a:rPr lang="en-US" sz="2400" dirty="0">
                <a:latin typeface="Arial"/>
                <a:cs typeface="Arial"/>
              </a:rPr>
              <a:t>Must be 3000-level or higher and taken for a letter grade unless offered SX/UX only. </a:t>
            </a:r>
          </a:p>
          <a:p>
            <a:pPr marL="800100" lvl="1" indent="-342900">
              <a:buFont typeface="Arial,Sans-Serif"/>
              <a:buChar char="•"/>
            </a:pPr>
            <a:r>
              <a:rPr lang="en-US" sz="2400" dirty="0">
                <a:latin typeface="Arial"/>
                <a:cs typeface="Arial"/>
              </a:rPr>
              <a:t>Please review the </a:t>
            </a:r>
            <a:r>
              <a:rPr lang="en-US" sz="2400" dirty="0">
                <a:latin typeface="Arial"/>
                <a:cs typeface="Arial"/>
                <a:hlinkClick r:id="rId3"/>
              </a:rPr>
              <a:t>Student Handbook </a:t>
            </a:r>
            <a:r>
              <a:rPr lang="en-US" sz="2400" dirty="0">
                <a:latin typeface="Arial"/>
                <a:cs typeface="Arial"/>
              </a:rPr>
              <a:t>for the year you matriculated for details!</a:t>
            </a:r>
          </a:p>
          <a:p>
            <a:pPr marL="800100" lvl="1" indent="-342900">
              <a:buFont typeface="Arial,Sans-Serif"/>
              <a:buChar char="•"/>
            </a:pPr>
            <a:endParaRPr lang="en-US" dirty="0"/>
          </a:p>
        </p:txBody>
      </p:sp>
    </p:spTree>
    <p:extLst>
      <p:ext uri="{BB962C8B-B14F-4D97-AF65-F5344CB8AC3E}">
        <p14:creationId xmlns:p14="http://schemas.microsoft.com/office/powerpoint/2010/main" val="120394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Non-Academic Graduation Requirements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12</a:t>
            </a:fld>
            <a:endParaRPr lang="en-US" dirty="0">
              <a:latin typeface="Arial" panose="020B0604020202020204" pitchFamily="34" charset="0"/>
              <a:cs typeface="Arial" panose="020B0604020202020204" pitchFamily="34" charset="0"/>
            </a:endParaRPr>
          </a:p>
        </p:txBody>
      </p:sp>
      <p:graphicFrame>
        <p:nvGraphicFramePr>
          <p:cNvPr id="8" name="Table 6">
            <a:extLst>
              <a:ext uri="{FF2B5EF4-FFF2-40B4-BE49-F238E27FC236}">
                <a16:creationId xmlns:a16="http://schemas.microsoft.com/office/drawing/2014/main" id="{4EE293D2-2629-998E-9B5F-52871B5F81A0}"/>
              </a:ext>
            </a:extLst>
          </p:cNvPr>
          <p:cNvGraphicFramePr>
            <a:graphicFrameLocks noGrp="1"/>
          </p:cNvGraphicFramePr>
          <p:nvPr>
            <p:extLst>
              <p:ext uri="{D42A27DB-BD31-4B8C-83A1-F6EECF244321}">
                <p14:modId xmlns:p14="http://schemas.microsoft.com/office/powerpoint/2010/main" val="273115105"/>
              </p:ext>
            </p:extLst>
          </p:nvPr>
        </p:nvGraphicFramePr>
        <p:xfrm>
          <a:off x="314983" y="1207028"/>
          <a:ext cx="11475098" cy="1483360"/>
        </p:xfrm>
        <a:graphic>
          <a:graphicData uri="http://schemas.openxmlformats.org/drawingml/2006/table">
            <a:tbl>
              <a:tblPr firstRow="1" bandRow="1">
                <a:tableStyleId>{5C22544A-7EE6-4342-B048-85BDC9FD1C3A}</a:tableStyleId>
              </a:tblPr>
              <a:tblGrid>
                <a:gridCol w="11475098">
                  <a:extLst>
                    <a:ext uri="{9D8B030D-6E8A-4147-A177-3AD203B41FA5}">
                      <a16:colId xmlns:a16="http://schemas.microsoft.com/office/drawing/2014/main" val="1618376135"/>
                    </a:ext>
                  </a:extLst>
                </a:gridCol>
              </a:tblGrid>
              <a:tr h="370840">
                <a:tc>
                  <a:txBody>
                    <a:bodyPr/>
                    <a:lstStyle/>
                    <a:p>
                      <a:pPr algn="ctr"/>
                      <a:endParaRPr lang="en-US" sz="1800" dirty="0"/>
                    </a:p>
                  </a:txBody>
                  <a:tcPr>
                    <a:solidFill>
                      <a:srgbClr val="C00000"/>
                    </a:solidFill>
                  </a:tcPr>
                </a:tc>
                <a:extLst>
                  <a:ext uri="{0D108BD9-81ED-4DB2-BD59-A6C34878D82A}">
                    <a16:rowId xmlns:a16="http://schemas.microsoft.com/office/drawing/2014/main" val="239357944"/>
                  </a:ext>
                </a:extLst>
              </a:tr>
              <a:tr h="370840">
                <a:tc>
                  <a:txBody>
                    <a:bodyPr/>
                    <a:lstStyle/>
                    <a:p>
                      <a:pPr algn="ctr"/>
                      <a:r>
                        <a:rPr lang="en-US" sz="1800" b="1" dirty="0"/>
                        <a:t>Physical Education (PE) - 2 courses*</a:t>
                      </a:r>
                    </a:p>
                  </a:txBody>
                  <a:tcPr>
                    <a:solidFill>
                      <a:schemeClr val="bg1">
                        <a:lumMod val="95000"/>
                      </a:schemeClr>
                    </a:solidFill>
                  </a:tcPr>
                </a:tc>
                <a:extLst>
                  <a:ext uri="{0D108BD9-81ED-4DB2-BD59-A6C34878D82A}">
                    <a16:rowId xmlns:a16="http://schemas.microsoft.com/office/drawing/2014/main" val="160635434"/>
                  </a:ext>
                </a:extLst>
              </a:tr>
              <a:tr h="370840">
                <a:tc>
                  <a:txBody>
                    <a:bodyPr/>
                    <a:lstStyle/>
                    <a:p>
                      <a:pPr algn="ctr"/>
                      <a:r>
                        <a:rPr lang="en-US" sz="1800" b="1">
                          <a:hlinkClick r:id="rId3"/>
                        </a:rPr>
                        <a:t>University Swim Test*</a:t>
                      </a:r>
                      <a:endParaRPr lang="en-US" sz="1800" b="1" dirty="0"/>
                    </a:p>
                  </a:txBody>
                  <a:tcPr>
                    <a:solidFill>
                      <a:schemeClr val="bg1">
                        <a:lumMod val="95000"/>
                      </a:schemeClr>
                    </a:solidFill>
                  </a:tcPr>
                </a:tc>
                <a:extLst>
                  <a:ext uri="{0D108BD9-81ED-4DB2-BD59-A6C34878D82A}">
                    <a16:rowId xmlns:a16="http://schemas.microsoft.com/office/drawing/2014/main" val="3885196186"/>
                  </a:ext>
                </a:extLst>
              </a:tr>
              <a:tr h="370840">
                <a:tc>
                  <a:txBody>
                    <a:bodyPr/>
                    <a:lstStyle/>
                    <a:p>
                      <a:pPr algn="ctr"/>
                      <a:r>
                        <a:rPr lang="en-US" sz="1800" b="1" dirty="0">
                          <a:hlinkClick r:id="rId4"/>
                        </a:rPr>
                        <a:t>800 Hours Practice Credit</a:t>
                      </a:r>
                      <a:endParaRPr lang="en-US" sz="1800" b="1" dirty="0"/>
                    </a:p>
                  </a:txBody>
                  <a:tcPr>
                    <a:solidFill>
                      <a:schemeClr val="bg1">
                        <a:lumMod val="95000"/>
                      </a:schemeClr>
                    </a:solidFill>
                  </a:tcPr>
                </a:tc>
                <a:extLst>
                  <a:ext uri="{0D108BD9-81ED-4DB2-BD59-A6C34878D82A}">
                    <a16:rowId xmlns:a16="http://schemas.microsoft.com/office/drawing/2014/main" val="2301875165"/>
                  </a:ext>
                </a:extLst>
              </a:tr>
            </a:tbl>
          </a:graphicData>
        </a:graphic>
      </p:graphicFrame>
      <p:sp>
        <p:nvSpPr>
          <p:cNvPr id="4" name="TextBox 3">
            <a:extLst>
              <a:ext uri="{FF2B5EF4-FFF2-40B4-BE49-F238E27FC236}">
                <a16:creationId xmlns:a16="http://schemas.microsoft.com/office/drawing/2014/main" id="{54B24A8F-404F-1E1D-48B9-C3D004B7ADD3}"/>
              </a:ext>
            </a:extLst>
          </p:cNvPr>
          <p:cNvSpPr txBox="1"/>
          <p:nvPr/>
        </p:nvSpPr>
        <p:spPr>
          <a:xfrm>
            <a:off x="289193" y="2958946"/>
            <a:ext cx="115375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*External Transfer students are waived from the PE requirement and University Swim Test requirement.</a:t>
            </a:r>
            <a:endParaRPr lang="en-US" dirty="0"/>
          </a:p>
        </p:txBody>
      </p:sp>
    </p:spTree>
    <p:extLst>
      <p:ext uri="{BB962C8B-B14F-4D97-AF65-F5344CB8AC3E}">
        <p14:creationId xmlns:p14="http://schemas.microsoft.com/office/powerpoint/2010/main" val="266403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488130"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Swim Test &amp; Physical Education</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flipV="1">
            <a:off x="401171" y="1000675"/>
            <a:ext cx="10917001" cy="7855"/>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4957767"/>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Sans-Serif"/>
              <a:buChar char="•"/>
            </a:pPr>
            <a:r>
              <a:rPr lang="en-US" sz="2400" b="1" dirty="0">
                <a:solidFill>
                  <a:srgbClr val="050000"/>
                </a:solidFill>
                <a:ea typeface="+mn-lt"/>
                <a:cs typeface="+mn-lt"/>
              </a:rPr>
              <a:t>Physical Education (PE): </a:t>
            </a:r>
            <a:r>
              <a:rPr lang="en-US" sz="2400" dirty="0">
                <a:solidFill>
                  <a:srgbClr val="050000"/>
                </a:solidFill>
                <a:ea typeface="+mn-lt"/>
                <a:cs typeface="+mn-lt"/>
              </a:rPr>
              <a:t>Taking 2 PE courses is a graduation requirement</a:t>
            </a:r>
            <a:endParaRPr lang="en-US" sz="2400" dirty="0">
              <a:ea typeface="+mn-lt"/>
              <a:cs typeface="+mn-lt"/>
            </a:endParaRPr>
          </a:p>
          <a:p>
            <a:pPr marL="742950" lvl="1" indent="-285750">
              <a:spcBef>
                <a:spcPts val="300"/>
              </a:spcBef>
              <a:spcAft>
                <a:spcPts val="500"/>
              </a:spcAft>
              <a:buFont typeface="Arial,Sans-Serif"/>
              <a:buChar char="•"/>
            </a:pPr>
            <a:r>
              <a:rPr lang="en-US" sz="2400" dirty="0">
                <a:solidFill>
                  <a:srgbClr val="050000"/>
                </a:solidFill>
                <a:ea typeface="+mn-lt"/>
                <a:cs typeface="+mn-lt"/>
              </a:rPr>
              <a:t>The credits DO NOT count toward the 120 academic credits required to graduate.</a:t>
            </a:r>
            <a:endParaRPr lang="en-US" sz="2400" dirty="0">
              <a:ea typeface="+mn-lt"/>
              <a:cs typeface="+mn-lt"/>
            </a:endParaRPr>
          </a:p>
          <a:p>
            <a:pPr marL="742950" lvl="1" indent="-285750">
              <a:spcBef>
                <a:spcPts val="300"/>
              </a:spcBef>
              <a:spcAft>
                <a:spcPts val="500"/>
              </a:spcAft>
              <a:buFont typeface="Arial,Sans-Serif"/>
              <a:buChar char="•"/>
            </a:pPr>
            <a:r>
              <a:rPr lang="en-US" sz="2400" dirty="0">
                <a:solidFill>
                  <a:srgbClr val="050000"/>
                </a:solidFill>
                <a:ea typeface="+mn-lt"/>
                <a:cs typeface="+mn-lt"/>
              </a:rPr>
              <a:t>Registration for PE classes is done online via Student Center.</a:t>
            </a:r>
            <a:endParaRPr lang="en-US" dirty="0"/>
          </a:p>
          <a:p>
            <a:pPr marL="285750" indent="-285750">
              <a:spcBef>
                <a:spcPts val="700"/>
              </a:spcBef>
              <a:spcAft>
                <a:spcPts val="500"/>
              </a:spcAft>
              <a:buFont typeface="Arial"/>
              <a:buChar char="•"/>
            </a:pPr>
            <a:endParaRPr lang="en-US" sz="2400" b="1" dirty="0">
              <a:solidFill>
                <a:srgbClr val="050000"/>
              </a:solidFill>
              <a:ea typeface="+mn-lt"/>
              <a:cs typeface="+mn-lt"/>
            </a:endParaRPr>
          </a:p>
          <a:p>
            <a:pPr marL="285750" indent="-285750">
              <a:spcBef>
                <a:spcPts val="700"/>
              </a:spcBef>
              <a:spcAft>
                <a:spcPts val="500"/>
              </a:spcAft>
              <a:buFont typeface="Arial"/>
              <a:buChar char="•"/>
            </a:pPr>
            <a:r>
              <a:rPr lang="en-US" sz="2400" b="1" dirty="0">
                <a:solidFill>
                  <a:srgbClr val="050000"/>
                </a:solidFill>
                <a:ea typeface="+mn-lt"/>
                <a:cs typeface="+mn-lt"/>
              </a:rPr>
              <a:t>Cornell Swim Test: </a:t>
            </a:r>
            <a:r>
              <a:rPr lang="en-US" sz="2400" dirty="0">
                <a:solidFill>
                  <a:srgbClr val="050000"/>
                </a:solidFill>
                <a:ea typeface="+mn-lt"/>
                <a:cs typeface="+mn-lt"/>
              </a:rPr>
              <a:t>Students must take their swim test when offered to meet graduation requirements. </a:t>
            </a:r>
          </a:p>
          <a:p>
            <a:pPr marL="742950" lvl="1" indent="-285750">
              <a:spcBef>
                <a:spcPts val="700"/>
              </a:spcBef>
              <a:spcAft>
                <a:spcPts val="500"/>
              </a:spcAft>
              <a:buFont typeface="Arial"/>
              <a:buChar char="•"/>
            </a:pPr>
            <a:r>
              <a:rPr lang="en-US" sz="2400" dirty="0">
                <a:solidFill>
                  <a:srgbClr val="050000"/>
                </a:solidFill>
                <a:ea typeface="+mn-lt"/>
                <a:cs typeface="+mn-lt"/>
                <a:hlinkClick r:id="rId3"/>
              </a:rPr>
              <a:t>Swim Test Dates and Times</a:t>
            </a:r>
            <a:r>
              <a:rPr lang="en-US" sz="2400" dirty="0">
                <a:solidFill>
                  <a:srgbClr val="050000"/>
                </a:solidFill>
                <a:ea typeface="+mn-lt"/>
                <a:cs typeface="+mn-lt"/>
              </a:rPr>
              <a:t> </a:t>
            </a:r>
          </a:p>
          <a:p>
            <a:pPr marL="285750" indent="-285750">
              <a:spcBef>
                <a:spcPts val="700"/>
              </a:spcBef>
              <a:spcAft>
                <a:spcPts val="500"/>
              </a:spcAft>
              <a:buFont typeface="Arial"/>
              <a:buChar char="•"/>
            </a:pPr>
            <a:endParaRPr lang="en-US" sz="2400" dirty="0">
              <a:solidFill>
                <a:srgbClr val="050000"/>
              </a:solidFill>
              <a:ea typeface="+mn-lt"/>
              <a:cs typeface="+mn-lt"/>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13</a:t>
            </a:fld>
            <a:endParaRPr lang="en-US" dirty="0">
              <a:latin typeface="Arial"/>
              <a:cs typeface="Arial"/>
            </a:endParaRPr>
          </a:p>
        </p:txBody>
      </p:sp>
    </p:spTree>
    <p:extLst>
      <p:ext uri="{BB962C8B-B14F-4D97-AF65-F5344CB8AC3E}">
        <p14:creationId xmlns:p14="http://schemas.microsoft.com/office/powerpoint/2010/main" val="391085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Practice Credit</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3983142"/>
          </a:xfrm>
          <a:prstGeom prst="rect">
            <a:avLst/>
          </a:prstGeom>
          <a:noFill/>
        </p:spPr>
        <p:txBody>
          <a:bodyPr wrap="square" lIns="91440" tIns="45720" rIns="91440" bIns="45720" rtlCol="0" anchor="t">
            <a:spAutoFit/>
          </a:bodyPr>
          <a:lstStyle/>
          <a:p>
            <a:pPr marL="285750" indent="-285750">
              <a:spcBef>
                <a:spcPts val="300"/>
              </a:spcBef>
              <a:spcAft>
                <a:spcPts val="500"/>
              </a:spcAft>
              <a:buFont typeface="Arial"/>
              <a:buChar char="•"/>
            </a:pPr>
            <a:r>
              <a:rPr lang="en-US" sz="2200" dirty="0">
                <a:solidFill>
                  <a:srgbClr val="050000"/>
                </a:solidFill>
                <a:ea typeface="+mn-lt"/>
                <a:cs typeface="+mn-lt"/>
              </a:rPr>
              <a:t>Students must complete 800 hours/2 units of Practice Credits to meet graduation requirements.</a:t>
            </a:r>
          </a:p>
          <a:p>
            <a:pPr marL="742950" lvl="1" indent="-285750">
              <a:spcBef>
                <a:spcPts val="250"/>
              </a:spcBef>
              <a:spcAft>
                <a:spcPts val="500"/>
              </a:spcAft>
              <a:buFont typeface="Arial"/>
              <a:buChar char="•"/>
            </a:pPr>
            <a:r>
              <a:rPr lang="en-US" sz="2200" dirty="0">
                <a:solidFill>
                  <a:srgbClr val="050000"/>
                </a:solidFill>
                <a:ea typeface="+mn-lt"/>
                <a:cs typeface="+mn-lt"/>
              </a:rPr>
              <a:t>Experiences from high school or the summer prior to University matriculation will not count towards Practice Credit.</a:t>
            </a:r>
          </a:p>
          <a:p>
            <a:pPr marL="285750" indent="-285750">
              <a:spcBef>
                <a:spcPts val="300"/>
              </a:spcBef>
              <a:spcAft>
                <a:spcPts val="500"/>
              </a:spcAft>
              <a:buFont typeface="Arial"/>
              <a:buChar char="•"/>
            </a:pPr>
            <a:r>
              <a:rPr lang="en-US" sz="2200" dirty="0">
                <a:solidFill>
                  <a:srgbClr val="050000"/>
                </a:solidFill>
                <a:ea typeface="+mn-lt"/>
                <a:cs typeface="+mn-lt"/>
              </a:rPr>
              <a:t>Students can only submit a maximum of </a:t>
            </a:r>
            <a:r>
              <a:rPr lang="en-US" sz="2200" dirty="0">
                <a:solidFill>
                  <a:srgbClr val="050000"/>
                </a:solidFill>
                <a:latin typeface="Arial"/>
                <a:ea typeface="+mn-lt"/>
                <a:cs typeface="Arial"/>
              </a:rPr>
              <a:t>1 unit/</a:t>
            </a:r>
            <a:r>
              <a:rPr lang="en-US" sz="2200" dirty="0">
                <a:solidFill>
                  <a:srgbClr val="050000"/>
                </a:solidFill>
                <a:ea typeface="+mn-lt"/>
                <a:cs typeface="+mn-lt"/>
              </a:rPr>
              <a:t>400 hours of Practice Credit per experience.</a:t>
            </a:r>
          </a:p>
          <a:p>
            <a:pPr marL="285750" indent="-285750">
              <a:spcBef>
                <a:spcPts val="300"/>
              </a:spcBef>
              <a:spcAft>
                <a:spcPts val="500"/>
              </a:spcAft>
              <a:buFont typeface="Arial"/>
              <a:buChar char="•"/>
            </a:pPr>
            <a:r>
              <a:rPr lang="en-US" sz="2200" dirty="0">
                <a:solidFill>
                  <a:srgbClr val="050000"/>
                </a:solidFill>
                <a:ea typeface="+mn-lt"/>
                <a:cs typeface="+mn-lt"/>
              </a:rPr>
              <a:t>To receive 2 units of practice credit from the same organization, the nature of each job must be significantly different and </a:t>
            </a:r>
            <a:r>
              <a:rPr lang="en-US" sz="2200" b="1" dirty="0">
                <a:solidFill>
                  <a:srgbClr val="050000"/>
                </a:solidFill>
                <a:ea typeface="+mn-lt"/>
                <a:cs typeface="+mn-lt"/>
              </a:rPr>
              <a:t>pre-approved</a:t>
            </a:r>
            <a:r>
              <a:rPr lang="en-US" sz="2200" dirty="0">
                <a:solidFill>
                  <a:srgbClr val="050000"/>
                </a:solidFill>
                <a:ea typeface="+mn-lt"/>
                <a:cs typeface="+mn-lt"/>
              </a:rPr>
              <a:t> by the OSS Practice Credit Team.</a:t>
            </a:r>
          </a:p>
          <a:p>
            <a:pPr marL="285750" indent="-285750">
              <a:spcBef>
                <a:spcPts val="700"/>
              </a:spcBef>
              <a:spcAft>
                <a:spcPts val="500"/>
              </a:spcAft>
              <a:buFont typeface="Arial"/>
              <a:buChar char="•"/>
            </a:pPr>
            <a:r>
              <a:rPr lang="en-US" sz="2200" dirty="0">
                <a:solidFill>
                  <a:srgbClr val="050000"/>
                </a:solidFill>
                <a:ea typeface="+mn-lt"/>
                <a:cs typeface="+mn-lt"/>
              </a:rPr>
              <a:t>For more information, please visit the </a:t>
            </a:r>
            <a:r>
              <a:rPr lang="en-US" sz="2200" dirty="0">
                <a:solidFill>
                  <a:srgbClr val="050000"/>
                </a:solidFill>
                <a:ea typeface="+mn-lt"/>
                <a:cs typeface="+mn-lt"/>
                <a:hlinkClick r:id="rId3">
                  <a:extLst>
                    <a:ext uri="{A12FA001-AC4F-418D-AE19-62706E023703}">
                      <ahyp:hlinkClr xmlns:ahyp="http://schemas.microsoft.com/office/drawing/2018/hyperlinkcolor" val="tx"/>
                    </a:ext>
                  </a:extLst>
                </a:hlinkClick>
              </a:rPr>
              <a:t>Practice Credit webpage</a:t>
            </a:r>
            <a:endParaRPr lang="en-US" sz="2200" dirty="0">
              <a:solidFill>
                <a:srgbClr val="050000"/>
              </a:solidFill>
            </a:endParaRPr>
          </a:p>
          <a:p>
            <a:pPr lvl="1">
              <a:spcBef>
                <a:spcPts val="300"/>
              </a:spcBef>
              <a:spcAft>
                <a:spcPts val="500"/>
              </a:spcAft>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30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410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Forbidden Overlaps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1309646" cy="3706143"/>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
              <a:buChar char="•"/>
            </a:pPr>
            <a:r>
              <a:rPr lang="en-US" sz="2400" b="1" dirty="0">
                <a:latin typeface="Calibri"/>
                <a:ea typeface="+mn-lt"/>
                <a:cs typeface="Arial"/>
              </a:rPr>
              <a:t>Nolan students are not permitted to take classes that are </a:t>
            </a:r>
            <a:r>
              <a:rPr lang="en-US" sz="2400" b="1" dirty="0">
                <a:latin typeface="Calibri"/>
                <a:ea typeface="+mn-lt"/>
                <a:cs typeface="Arial"/>
                <a:hlinkClick r:id="rId3"/>
              </a:rPr>
              <a:t>Forbidden Overlaps</a:t>
            </a:r>
            <a:r>
              <a:rPr lang="en-US" sz="2400" b="1" dirty="0">
                <a:latin typeface="Calibri"/>
                <a:ea typeface="+mn-lt"/>
                <a:cs typeface="Arial"/>
              </a:rPr>
              <a:t> with any HADM Core: </a:t>
            </a:r>
            <a:r>
              <a:rPr lang="en-US" sz="2400" dirty="0">
                <a:latin typeface="Calibri"/>
                <a:ea typeface="+mn-lt"/>
                <a:cs typeface="Arial"/>
              </a:rPr>
              <a:t>It is your responsibility to make sure you are not enrolling in a Forbidden Overlap course. </a:t>
            </a:r>
          </a:p>
          <a:p>
            <a:pPr marL="342900" indent="-342900">
              <a:spcBef>
                <a:spcPts val="700"/>
              </a:spcBef>
              <a:spcAft>
                <a:spcPts val="500"/>
              </a:spcAft>
              <a:buFont typeface="Arial"/>
              <a:buChar char="•"/>
            </a:pPr>
            <a:r>
              <a:rPr lang="en-US" sz="2400" u="sng" dirty="0">
                <a:latin typeface="Calibri"/>
                <a:ea typeface="+mn-lt"/>
                <a:cs typeface="Arial"/>
              </a:rPr>
              <a:t>This will be listed in the course description on the class roster</a:t>
            </a:r>
            <a:r>
              <a:rPr lang="en-US" sz="2400" dirty="0">
                <a:latin typeface="Calibri"/>
                <a:ea typeface="+mn-lt"/>
                <a:cs typeface="Arial"/>
              </a:rPr>
              <a:t>. Students will not receive credit for any class that is a Forbidden Overlap with a core course</a:t>
            </a:r>
            <a:r>
              <a:rPr lang="en-US" sz="2400" dirty="0">
                <a:latin typeface="Calibri"/>
                <a:cs typeface="Arial"/>
              </a:rPr>
              <a:t>.</a:t>
            </a:r>
          </a:p>
          <a:p>
            <a:pPr marL="342900" indent="-342900">
              <a:spcBef>
                <a:spcPts val="700"/>
              </a:spcBef>
              <a:spcAft>
                <a:spcPts val="500"/>
              </a:spcAft>
              <a:buFont typeface="Arial"/>
              <a:buChar char="•"/>
            </a:pPr>
            <a:r>
              <a:rPr lang="en-US" sz="2400" dirty="0">
                <a:latin typeface="Calibri"/>
                <a:cs typeface="Arial"/>
              </a:rPr>
              <a:t>Classes that are Forbidden Overlap with any HADM Elective can </a:t>
            </a:r>
            <a:r>
              <a:rPr lang="en-US" sz="2400" i="1" dirty="0">
                <a:latin typeface="Calibri"/>
                <a:cs typeface="Arial"/>
              </a:rPr>
              <a:t>only</a:t>
            </a:r>
            <a:r>
              <a:rPr lang="en-US" sz="2400" dirty="0">
                <a:latin typeface="Calibri"/>
                <a:cs typeface="Arial"/>
              </a:rPr>
              <a:t> count toward Free Electives </a:t>
            </a:r>
            <a:endParaRPr lang="en-US" sz="2400" dirty="0">
              <a:latin typeface="Calibri"/>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15</a:t>
            </a:fld>
            <a:endParaRPr lang="en-US" dirty="0">
              <a:latin typeface="Arial"/>
              <a:cs typeface="Arial"/>
            </a:endParaRPr>
          </a:p>
        </p:txBody>
      </p:sp>
    </p:spTree>
    <p:extLst>
      <p:ext uri="{BB962C8B-B14F-4D97-AF65-F5344CB8AC3E}">
        <p14:creationId xmlns:p14="http://schemas.microsoft.com/office/powerpoint/2010/main" val="1738050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1" y="423755"/>
            <a:ext cx="10058399" cy="584775"/>
          </a:xfrm>
          <a:prstGeom prst="rect">
            <a:avLst/>
          </a:prstGeom>
          <a:noFill/>
        </p:spPr>
        <p:txBody>
          <a:bodyPr wrap="square" lIns="91440" tIns="45720" rIns="91440" bIns="45720" rtlCol="0" anchor="t">
            <a:spAutoFit/>
          </a:bodyPr>
          <a:lstStyle/>
          <a:p>
            <a:pPr>
              <a:spcBef>
                <a:spcPts val="700"/>
              </a:spcBef>
              <a:spcAft>
                <a:spcPts val="500"/>
              </a:spcAft>
            </a:pPr>
            <a:r>
              <a:rPr lang="en-US" sz="3200" b="1" dirty="0">
                <a:solidFill>
                  <a:srgbClr val="050000"/>
                </a:solidFill>
                <a:ea typeface="+mn-lt"/>
                <a:cs typeface="+mn-lt"/>
              </a:rPr>
              <a:t>Credit Limit </a:t>
            </a:r>
            <a:endParaRPr lang="en-US" sz="3200" dirty="0">
              <a:solidFill>
                <a:srgbClr val="050000"/>
              </a:solidFill>
              <a:ea typeface="+mn-lt"/>
              <a:cs typeface="+mn-lt"/>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083664"/>
            <a:ext cx="10854018" cy="6370975"/>
          </a:xfrm>
          <a:prstGeom prst="rect">
            <a:avLst/>
          </a:prstGeom>
          <a:noFill/>
        </p:spPr>
        <p:txBody>
          <a:bodyPr wrap="square" lIns="91440" tIns="45720" rIns="91440" bIns="45720" rtlCol="0" anchor="t">
            <a:spAutoFit/>
          </a:bodyPr>
          <a:lstStyle/>
          <a:p>
            <a:pPr marL="0" marR="0" fontAlgn="base">
              <a:spcBef>
                <a:spcPts val="0"/>
              </a:spcBef>
              <a:spcAft>
                <a:spcPts val="0"/>
              </a:spcAft>
            </a:pPr>
            <a:r>
              <a:rPr lang="en-US" sz="2000" dirty="0">
                <a:effectLst/>
                <a:latin typeface="Calibri" panose="020F0502020204030204" pitchFamily="34" charset="0"/>
                <a:ea typeface="Calibri" panose="020F0502020204030204" pitchFamily="34" charset="0"/>
              </a:rPr>
              <a:t>E</a:t>
            </a:r>
            <a:r>
              <a:rPr lang="en-US" sz="2400" dirty="0">
                <a:effectLst/>
                <a:latin typeface="Calibri" panose="020F0502020204030204" pitchFamily="34" charset="0"/>
                <a:ea typeface="Calibri" panose="020F0502020204030204" pitchFamily="34" charset="0"/>
              </a:rPr>
              <a:t>ach semester, the default credit maximum a student can enroll in is set to 18. Students in their first semester at Cornell cannot request to increase their credit limits until final grades have been posted for Spring 2023. Students with a current cumulative GPA may request to take more than 18 credits, if their cumulative GPA falls within the following ranges: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Calibri" panose="020F0502020204030204" pitchFamily="34" charset="0"/>
              </a:rPr>
              <a:t>2.501-2.999=19 credits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Calibri" panose="020F0502020204030204" pitchFamily="34" charset="0"/>
              </a:rPr>
              <a:t>3.001-3.499 =20 credits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b="1" dirty="0">
                <a:effectLst/>
                <a:latin typeface="Calibri" panose="020F0502020204030204" pitchFamily="34" charset="0"/>
                <a:ea typeface="Calibri" panose="020F0502020204030204" pitchFamily="34" charset="0"/>
              </a:rPr>
              <a:t>3.50 and above =21 credits*</a:t>
            </a:r>
            <a:r>
              <a:rPr lang="en-US" sz="2400" dirty="0">
                <a:effectLst/>
                <a:latin typeface="Calibri" panose="020F0502020204030204" pitchFamily="34" charset="0"/>
                <a:ea typeface="Calibri" panose="020F0502020204030204" pitchFamily="34" charset="0"/>
              </a:rPr>
              <a:t>  </a:t>
            </a:r>
          </a:p>
          <a:p>
            <a:pPr marL="0" marR="0" fontAlgn="base">
              <a:spcBef>
                <a:spcPts val="0"/>
              </a:spcBef>
              <a:spcAft>
                <a:spcPts val="0"/>
              </a:spcAft>
            </a:pPr>
            <a:r>
              <a:rPr lang="en-US" sz="2400" dirty="0">
                <a:effectLst/>
                <a:latin typeface="Calibri" panose="020F0502020204030204" pitchFamily="34" charset="0"/>
                <a:ea typeface="Calibri" panose="020F0502020204030204" pitchFamily="34" charset="0"/>
              </a:rPr>
              <a:t>*NSHA students cannot take more than 21 credits per semester. </a:t>
            </a:r>
          </a:p>
          <a:p>
            <a:pPr marL="0" marR="0" fontAlgn="base">
              <a:spcBef>
                <a:spcPts val="0"/>
              </a:spcBef>
              <a:spcAft>
                <a:spcPts val="0"/>
              </a:spcAft>
            </a:pPr>
            <a:r>
              <a:rPr lang="en-US" sz="2400" b="1" dirty="0">
                <a:solidFill>
                  <a:srgbClr val="C00000"/>
                </a:solidFill>
                <a:effectLst/>
                <a:latin typeface="Calibri" panose="020F050202020403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2400" b="1" dirty="0">
                <a:effectLst/>
                <a:highlight>
                  <a:srgbClr val="FFFF00"/>
                </a:highlight>
                <a:latin typeface="Calibri" panose="020F0502020204030204" pitchFamily="34" charset="0"/>
                <a:ea typeface="Calibri" panose="020F0502020204030204" pitchFamily="34" charset="0"/>
              </a:rPr>
              <a:t>Please e-mail </a:t>
            </a:r>
            <a:r>
              <a:rPr lang="en-US" sz="2400" b="1" u="sng" dirty="0">
                <a:solidFill>
                  <a:srgbClr val="0563C1"/>
                </a:solidFill>
                <a:effectLst/>
                <a:highlight>
                  <a:srgbClr val="FFFF00"/>
                </a:highlight>
                <a:latin typeface="Calibri" panose="020F0502020204030204" pitchFamily="34" charset="0"/>
                <a:ea typeface="Calibri" panose="020F0502020204030204" pitchFamily="34" charset="0"/>
                <a:hlinkClick r:id="rId3"/>
              </a:rPr>
              <a:t>ha-registrar@cornell.edu</a:t>
            </a:r>
            <a:r>
              <a:rPr lang="en-US" sz="2400" b="1" dirty="0">
                <a:effectLst/>
                <a:highlight>
                  <a:srgbClr val="FFFF00"/>
                </a:highlight>
                <a:latin typeface="Calibri" panose="020F0502020204030204" pitchFamily="34" charset="0"/>
                <a:ea typeface="Calibri" panose="020F0502020204030204" pitchFamily="34" charset="0"/>
              </a:rPr>
              <a:t> to request a credit limit increase for Fall 2023.</a:t>
            </a:r>
            <a:r>
              <a:rPr lang="en-US" sz="2400" b="1" dirty="0">
                <a:solidFill>
                  <a:srgbClr val="C00000"/>
                </a:solidFill>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Please note, this credit limit increase is only valid for one semester. Students must make this request each semester if they would like to enroll in more than 18 credits.  </a:t>
            </a:r>
          </a:p>
          <a:p>
            <a:pPr>
              <a:spcBef>
                <a:spcPts val="700"/>
              </a:spcBef>
              <a:spcAft>
                <a:spcPts val="500"/>
              </a:spcAft>
            </a:pPr>
            <a:endParaRPr lang="en-US" b="1" dirty="0">
              <a:solidFill>
                <a:srgbClr val="050000"/>
              </a:solidFill>
              <a:ea typeface="+mn-lt"/>
              <a:cs typeface="+mn-lt"/>
            </a:endParaRPr>
          </a:p>
          <a:p>
            <a:pPr>
              <a:spcBef>
                <a:spcPts val="700"/>
              </a:spcBef>
              <a:spcAft>
                <a:spcPts val="500"/>
              </a:spcAft>
              <a:buFont typeface="Arial"/>
            </a:pPr>
            <a:endParaRPr lang="en-US" sz="1600" b="1" dirty="0">
              <a:solidFill>
                <a:srgbClr val="050000"/>
              </a:solidFill>
              <a:ea typeface="Calibri"/>
              <a:cs typeface="Calibri" panose="020F0502020204030204"/>
            </a:endParaRPr>
          </a:p>
          <a:p>
            <a:pPr marL="285750" indent="-285750">
              <a:buFont typeface="Arial,Sans-Serif"/>
              <a:buChar char="•"/>
            </a:pPr>
            <a:endParaRPr lang="en-US" dirty="0">
              <a:solidFill>
                <a:srgbClr val="000000"/>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26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77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Holds </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083664"/>
            <a:ext cx="10854018" cy="4770537"/>
          </a:xfrm>
          <a:prstGeom prst="rect">
            <a:avLst/>
          </a:prstGeom>
          <a:noFill/>
        </p:spPr>
        <p:txBody>
          <a:bodyPr wrap="square" lIns="91440" tIns="45720" rIns="91440" bIns="45720" rtlCol="0" anchor="t">
            <a:spAutoFit/>
          </a:bodyPr>
          <a:lstStyle/>
          <a:p>
            <a:pPr>
              <a:spcBef>
                <a:spcPts val="700"/>
              </a:spcBef>
              <a:spcAft>
                <a:spcPts val="500"/>
              </a:spcAft>
            </a:pPr>
            <a:r>
              <a:rPr lang="en-US" sz="2800" dirty="0">
                <a:solidFill>
                  <a:srgbClr val="050000"/>
                </a:solidFill>
                <a:ea typeface="+mn-lt"/>
                <a:cs typeface="+mn-lt"/>
              </a:rPr>
              <a:t>Please check your Student Center for holds (which will prevent you from adding classes). 'Registered' is good, this means you're able to add classes for Fall 2023!</a:t>
            </a:r>
            <a:endParaRPr lang="en-US" sz="2800" dirty="0">
              <a:cs typeface="Calibri"/>
            </a:endParaRPr>
          </a:p>
          <a:p>
            <a:pPr marL="342900" marR="0" lvl="0" indent="-342900">
              <a:spcBef>
                <a:spcPts val="0"/>
              </a:spcBef>
              <a:spcAft>
                <a:spcPts val="0"/>
              </a:spcAft>
              <a:buFont typeface="+mj-lt"/>
              <a:buAutoNum type="arabicPeriod"/>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To check your holds, first sign into your </a:t>
            </a:r>
            <a:r>
              <a:rPr lang="en-US"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Student Center</a:t>
            </a:r>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startAt="2"/>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Next, check for ‘Holds’ on the right side of the screen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startAt="3"/>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Click on ‘Details’ to read more about your hold(s), and instructions on how to get them removed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startAt="4"/>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Take the appropriate steps to get hold removed</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lphaLcPeriod"/>
            </a:pPr>
            <a:r>
              <a:rPr lang="en-US"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If you have 1000 and/or 2000-level core remaining, please e-mail </a:t>
            </a:r>
            <a:r>
              <a:rPr lang="en-US" b="1" u="sng" dirty="0">
                <a:solidFill>
                  <a:srgbClr val="0563C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hlinkClick r:id="rId4"/>
              </a:rPr>
              <a:t>ha-registrar@cornell.edu</a:t>
            </a:r>
            <a:r>
              <a:rPr lang="en-US"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to announce you have had your hold(s) removed</a:t>
            </a:r>
            <a:r>
              <a:rPr lang="en-US" dirty="0">
                <a:effectLst/>
                <a:latin typeface="Arial" panose="020B0604020202020204" pitchFamily="34" charset="0"/>
                <a:ea typeface="Times New Roman" panose="02020603050405020304" pitchFamily="18" charset="0"/>
                <a:cs typeface="Arial" panose="020B0604020202020204" pitchFamily="34" charset="0"/>
              </a:rPr>
              <a:t>. If you still have lower-level core remaining and a hold is on your account during block enrollment of core classes, the registrar team will not be able to enroll you into your core classes. They will not know that your hold has been removed and that they can move forward with enrolling you in lower-level core unless you email to notify them. </a:t>
            </a:r>
          </a:p>
          <a:p>
            <a:pPr marR="0" lvl="1">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spcBef>
                <a:spcPts val="700"/>
              </a:spcBef>
              <a:spcAft>
                <a:spcPts val="500"/>
              </a:spcAft>
              <a:buFont typeface="Arial"/>
            </a:pPr>
            <a:endParaRPr lang="en-US" sz="1600" b="1" dirty="0">
              <a:solidFill>
                <a:srgbClr val="050000"/>
              </a:solidFill>
              <a:ea typeface="Calibri"/>
              <a:cs typeface="Calibri" panose="020F0502020204030204"/>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26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13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Enrollment Error Codes </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305341"/>
            <a:ext cx="10854018" cy="4678204"/>
          </a:xfrm>
          <a:prstGeom prst="rect">
            <a:avLst/>
          </a:prstGeom>
          <a:noFill/>
        </p:spPr>
        <p:txBody>
          <a:bodyPr wrap="square" lIns="91440" tIns="45720" rIns="91440" bIns="45720" rtlCol="0" anchor="t">
            <a:spAutoFit/>
          </a:bodyPr>
          <a:lstStyle/>
          <a:p>
            <a:pPr marL="457200" indent="-457200">
              <a:spcBef>
                <a:spcPts val="700"/>
              </a:spcBef>
              <a:spcAft>
                <a:spcPts val="500"/>
              </a:spcAft>
              <a:buFont typeface="Arial" panose="020B0604020202020204" pitchFamily="34" charset="0"/>
              <a:buChar char="•"/>
            </a:pPr>
            <a:r>
              <a:rPr lang="en-US" sz="2800" dirty="0">
                <a:solidFill>
                  <a:srgbClr val="050000"/>
                </a:solidFill>
                <a:ea typeface="+mn-lt"/>
                <a:cs typeface="+mn-lt"/>
              </a:rPr>
              <a:t>If you get an error message when you attempt to enroll in a class, please take note of the error message and review the </a:t>
            </a:r>
            <a:r>
              <a:rPr lang="en-US" sz="2800" dirty="0">
                <a:solidFill>
                  <a:srgbClr val="050000"/>
                </a:solidFill>
                <a:ea typeface="+mn-lt"/>
                <a:cs typeface="+mn-lt"/>
                <a:hlinkClick r:id="rId3"/>
              </a:rPr>
              <a:t>Common Error Messages Guide</a:t>
            </a:r>
            <a:r>
              <a:rPr lang="en-US" sz="2800" dirty="0">
                <a:solidFill>
                  <a:srgbClr val="050000"/>
                </a:solidFill>
                <a:ea typeface="+mn-lt"/>
                <a:cs typeface="+mn-lt"/>
              </a:rPr>
              <a:t> to determine next best steps  </a:t>
            </a:r>
          </a:p>
          <a:p>
            <a:pPr marL="457200" indent="-457200">
              <a:spcBef>
                <a:spcPts val="700"/>
              </a:spcBef>
              <a:spcAft>
                <a:spcPts val="500"/>
              </a:spcAft>
              <a:buFont typeface="Arial" panose="020B0604020202020204" pitchFamily="34" charset="0"/>
              <a:buChar char="•"/>
            </a:pPr>
            <a:r>
              <a:rPr lang="en-US" sz="2800" dirty="0">
                <a:solidFill>
                  <a:srgbClr val="050000"/>
                </a:solidFill>
                <a:ea typeface="+mn-lt"/>
                <a:cs typeface="+mn-lt"/>
              </a:rPr>
              <a:t>Common Error: 'Available Seats are Reserved'</a:t>
            </a:r>
          </a:p>
          <a:p>
            <a:pPr marL="914400" lvl="1" indent="-457200">
              <a:spcBef>
                <a:spcPts val="700"/>
              </a:spcBef>
              <a:spcAft>
                <a:spcPts val="500"/>
              </a:spcAft>
              <a:buFont typeface="Arial" panose="020B0604020202020204" pitchFamily="34" charset="0"/>
              <a:buChar char="•"/>
            </a:pPr>
            <a:r>
              <a:rPr lang="en-US" sz="2800" dirty="0">
                <a:solidFill>
                  <a:srgbClr val="050000"/>
                </a:solidFill>
                <a:ea typeface="+mn-lt"/>
                <a:cs typeface="+mn-lt"/>
              </a:rPr>
              <a:t>This means that there are seats available only to a specific population of students, and you are not in that student group. The class will still show that it is 'Open' on Student Center, but you will not be able to enroll if you are not a part of the specified student population </a:t>
            </a:r>
            <a:endParaRPr lang="en-US" sz="2800" dirty="0"/>
          </a:p>
          <a:p>
            <a:pPr>
              <a:spcBef>
                <a:spcPts val="700"/>
              </a:spcBef>
              <a:spcAft>
                <a:spcPts val="500"/>
              </a:spcAft>
              <a:buFont typeface="Arial"/>
            </a:pPr>
            <a:endParaRPr lang="en-US" sz="1600" b="1" dirty="0">
              <a:solidFill>
                <a:srgbClr val="050000"/>
              </a:solidFill>
              <a:ea typeface="Calibri"/>
              <a:cs typeface="Calibri" panose="020F0502020204030204"/>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26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69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Grading Options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083664"/>
            <a:ext cx="10854018" cy="5696431"/>
          </a:xfrm>
          <a:prstGeom prst="rect">
            <a:avLst/>
          </a:prstGeom>
          <a:noFill/>
        </p:spPr>
        <p:txBody>
          <a:bodyPr wrap="square" lIns="91440" tIns="45720" rIns="91440" bIns="45720" rtlCol="0" anchor="t">
            <a:spAutoFit/>
          </a:bodyPr>
          <a:lstStyle/>
          <a:p>
            <a:pPr marL="285750" indent="-285750">
              <a:spcBef>
                <a:spcPts val="700"/>
              </a:spcBef>
              <a:spcAft>
                <a:spcPts val="500"/>
              </a:spcAft>
              <a:buFont typeface="Arial,Sans-Serif"/>
              <a:buChar char="•"/>
            </a:pPr>
            <a:r>
              <a:rPr lang="en-US" b="1" dirty="0">
                <a:solidFill>
                  <a:srgbClr val="050000"/>
                </a:solidFill>
                <a:ea typeface="+mn-lt"/>
                <a:cs typeface="+mn-lt"/>
              </a:rPr>
              <a:t>Grading Options </a:t>
            </a:r>
            <a:endParaRPr lang="en-US" dirty="0">
              <a:ea typeface="+mn-lt"/>
              <a:cs typeface="+mn-lt"/>
            </a:endParaRPr>
          </a:p>
          <a:p>
            <a:pPr marL="742950" lvl="1" indent="-285750">
              <a:spcBef>
                <a:spcPts val="300"/>
              </a:spcBef>
              <a:spcAft>
                <a:spcPts val="500"/>
              </a:spcAft>
              <a:buFont typeface="Arial,Sans-Serif"/>
              <a:buChar char="•"/>
            </a:pPr>
            <a:r>
              <a:rPr lang="en-US" b="1" u="sng" dirty="0">
                <a:solidFill>
                  <a:srgbClr val="050000"/>
                </a:solidFill>
                <a:ea typeface="+mn-lt"/>
                <a:cs typeface="+mn-lt"/>
              </a:rPr>
              <a:t>Letter Grade ONLY:</a:t>
            </a:r>
            <a:r>
              <a:rPr lang="en-US" b="1" dirty="0">
                <a:solidFill>
                  <a:srgbClr val="050000"/>
                </a:solidFill>
                <a:ea typeface="+mn-lt"/>
                <a:cs typeface="+mn-lt"/>
              </a:rPr>
              <a:t> </a:t>
            </a:r>
            <a:r>
              <a:rPr lang="en-US" dirty="0">
                <a:solidFill>
                  <a:srgbClr val="050000"/>
                </a:solidFill>
                <a:ea typeface="+mn-lt"/>
                <a:cs typeface="+mn-lt"/>
              </a:rPr>
              <a:t>A+ through D-, F</a:t>
            </a:r>
            <a:endParaRPr lang="en-US" dirty="0">
              <a:ea typeface="+mn-lt"/>
              <a:cs typeface="+mn-lt"/>
            </a:endParaRPr>
          </a:p>
          <a:p>
            <a:pPr marL="1200150" lvl="2" indent="-285750">
              <a:spcBef>
                <a:spcPts val="250"/>
              </a:spcBef>
              <a:spcAft>
                <a:spcPts val="500"/>
              </a:spcAft>
              <a:buFont typeface="Arial,Sans-Serif"/>
              <a:buChar char="•"/>
            </a:pPr>
            <a:r>
              <a:rPr lang="en-US" dirty="0">
                <a:solidFill>
                  <a:srgbClr val="050000"/>
                </a:solidFill>
                <a:ea typeface="+mn-lt"/>
                <a:cs typeface="+mn-lt"/>
              </a:rPr>
              <a:t>A passing letter grade is a D- and above</a:t>
            </a:r>
            <a:endParaRPr lang="en-US" dirty="0">
              <a:ea typeface="+mn-lt"/>
              <a:cs typeface="+mn-lt"/>
            </a:endParaRPr>
          </a:p>
          <a:p>
            <a:pPr marL="1200150" lvl="2" indent="-285750">
              <a:spcBef>
                <a:spcPts val="250"/>
              </a:spcBef>
              <a:spcAft>
                <a:spcPts val="500"/>
              </a:spcAft>
              <a:buFont typeface="Arial,Sans-Serif"/>
              <a:buChar char="•"/>
            </a:pPr>
            <a:r>
              <a:rPr lang="en-US" dirty="0">
                <a:solidFill>
                  <a:srgbClr val="050000"/>
                </a:solidFill>
                <a:ea typeface="+mn-lt"/>
                <a:cs typeface="+mn-lt"/>
              </a:rPr>
              <a:t>There is no option to change grade option to S/U, cannot be petitioned</a:t>
            </a:r>
            <a:endParaRPr lang="en-US" dirty="0">
              <a:ea typeface="+mn-lt"/>
              <a:cs typeface="+mn-lt"/>
            </a:endParaRPr>
          </a:p>
          <a:p>
            <a:pPr marL="742950" lvl="1" indent="-285750">
              <a:spcBef>
                <a:spcPts val="300"/>
              </a:spcBef>
              <a:spcAft>
                <a:spcPts val="500"/>
              </a:spcAft>
              <a:buFont typeface="Arial,Sans-Serif"/>
              <a:buChar char="•"/>
            </a:pPr>
            <a:r>
              <a:rPr lang="en-US" b="1" u="sng" dirty="0">
                <a:solidFill>
                  <a:srgbClr val="050000"/>
                </a:solidFill>
                <a:ea typeface="+mn-lt"/>
                <a:cs typeface="+mn-lt"/>
              </a:rPr>
              <a:t>Student Option:</a:t>
            </a:r>
            <a:r>
              <a:rPr lang="en-US" b="1" dirty="0">
                <a:solidFill>
                  <a:srgbClr val="050000"/>
                </a:solidFill>
                <a:ea typeface="+mn-lt"/>
                <a:cs typeface="+mn-lt"/>
              </a:rPr>
              <a:t> </a:t>
            </a:r>
            <a:r>
              <a:rPr lang="en-US" dirty="0">
                <a:solidFill>
                  <a:srgbClr val="050000"/>
                </a:solidFill>
                <a:ea typeface="+mn-lt"/>
                <a:cs typeface="+mn-lt"/>
              </a:rPr>
              <a:t>Letter grade or S/U</a:t>
            </a:r>
            <a:endParaRPr lang="en-US" dirty="0">
              <a:ea typeface="+mn-lt"/>
              <a:cs typeface="+mn-lt"/>
            </a:endParaRPr>
          </a:p>
          <a:p>
            <a:pPr marL="1200150" lvl="2" indent="-285750">
              <a:spcBef>
                <a:spcPts val="250"/>
              </a:spcBef>
              <a:spcAft>
                <a:spcPts val="500"/>
              </a:spcAft>
              <a:buFont typeface="Arial,Sans-Serif"/>
              <a:buChar char="•"/>
            </a:pPr>
            <a:r>
              <a:rPr lang="en-US" dirty="0">
                <a:solidFill>
                  <a:srgbClr val="050000"/>
                </a:solidFill>
                <a:ea typeface="+mn-lt"/>
                <a:cs typeface="+mn-lt"/>
              </a:rPr>
              <a:t>There are campus-wide deadlines to make changes to the grade option for applicable classes</a:t>
            </a:r>
            <a:endParaRPr lang="en-US" dirty="0">
              <a:ea typeface="+mn-lt"/>
              <a:cs typeface="+mn-lt"/>
            </a:endParaRPr>
          </a:p>
          <a:p>
            <a:pPr marL="1200150" lvl="2" indent="-285750">
              <a:spcBef>
                <a:spcPts val="250"/>
              </a:spcBef>
              <a:spcAft>
                <a:spcPts val="500"/>
              </a:spcAft>
              <a:buFont typeface="Arial,Sans-Serif"/>
              <a:buChar char="•"/>
            </a:pPr>
            <a:r>
              <a:rPr lang="en-US" dirty="0">
                <a:solidFill>
                  <a:srgbClr val="050000"/>
                </a:solidFill>
                <a:ea typeface="+mn-lt"/>
                <a:cs typeface="+mn-lt"/>
              </a:rPr>
              <a:t>Grade cutoff for a ‘S’ is C-</a:t>
            </a:r>
            <a:endParaRPr lang="en-US" dirty="0">
              <a:ea typeface="+mn-lt"/>
              <a:cs typeface="+mn-lt"/>
            </a:endParaRPr>
          </a:p>
          <a:p>
            <a:pPr marL="1200150" lvl="2" indent="-285750">
              <a:spcBef>
                <a:spcPts val="250"/>
              </a:spcBef>
              <a:spcAft>
                <a:spcPts val="500"/>
              </a:spcAft>
              <a:buFont typeface="Arial,Sans-Serif"/>
              <a:buChar char="•"/>
            </a:pPr>
            <a:r>
              <a:rPr lang="en-US" dirty="0">
                <a:solidFill>
                  <a:srgbClr val="050000"/>
                </a:solidFill>
                <a:ea typeface="+mn-lt"/>
                <a:cs typeface="+mn-lt"/>
              </a:rPr>
              <a:t>Limit of 4 credits S/U coursework per semester</a:t>
            </a:r>
          </a:p>
          <a:p>
            <a:pPr marL="1200150" lvl="2" indent="-285750">
              <a:spcBef>
                <a:spcPts val="250"/>
              </a:spcBef>
              <a:spcAft>
                <a:spcPts val="500"/>
              </a:spcAft>
              <a:buFont typeface="Arial,Sans-Serif"/>
              <a:buChar char="•"/>
            </a:pPr>
            <a:r>
              <a:rPr lang="en-US" dirty="0">
                <a:solidFill>
                  <a:srgbClr val="050000"/>
                </a:solidFill>
                <a:ea typeface="+mn-lt"/>
                <a:cs typeface="+mn-lt"/>
              </a:rPr>
              <a:t>Students may take up to 6 credits S/U (Student Option) as Free electives only.</a:t>
            </a:r>
          </a:p>
          <a:p>
            <a:pPr marL="742950" lvl="1" indent="-285750">
              <a:spcBef>
                <a:spcPts val="300"/>
              </a:spcBef>
              <a:spcAft>
                <a:spcPts val="500"/>
              </a:spcAft>
              <a:buFont typeface="Arial,Sans-Serif"/>
              <a:buChar char="•"/>
            </a:pPr>
            <a:r>
              <a:rPr lang="en-US" b="1" u="sng" dirty="0">
                <a:solidFill>
                  <a:srgbClr val="050000"/>
                </a:solidFill>
                <a:ea typeface="+mn-lt"/>
                <a:cs typeface="+mn-lt"/>
              </a:rPr>
              <a:t>Pass/Fail Only:</a:t>
            </a:r>
            <a:r>
              <a:rPr lang="en-US" b="1" dirty="0">
                <a:solidFill>
                  <a:srgbClr val="050000"/>
                </a:solidFill>
                <a:ea typeface="+mn-lt"/>
                <a:cs typeface="+mn-lt"/>
              </a:rPr>
              <a:t> </a:t>
            </a:r>
            <a:r>
              <a:rPr lang="en-US" dirty="0">
                <a:solidFill>
                  <a:srgbClr val="050000"/>
                </a:solidFill>
                <a:ea typeface="+mn-lt"/>
                <a:cs typeface="+mn-lt"/>
              </a:rPr>
              <a:t>SX/UX</a:t>
            </a:r>
            <a:endParaRPr lang="en-US" dirty="0">
              <a:ea typeface="+mn-lt"/>
              <a:cs typeface="+mn-lt"/>
            </a:endParaRPr>
          </a:p>
          <a:p>
            <a:pPr marL="1200150" lvl="2" indent="-285750">
              <a:spcBef>
                <a:spcPts val="250"/>
              </a:spcBef>
              <a:spcAft>
                <a:spcPts val="500"/>
              </a:spcAft>
              <a:buFont typeface="Arial,Sans-Serif"/>
              <a:buChar char="•"/>
            </a:pPr>
            <a:r>
              <a:rPr lang="en-US" dirty="0">
                <a:solidFill>
                  <a:srgbClr val="050000"/>
                </a:solidFill>
                <a:ea typeface="+mn-lt"/>
                <a:cs typeface="+mn-lt"/>
              </a:rPr>
              <a:t>This grade option cannot be changed to a letter grade</a:t>
            </a:r>
            <a:endParaRPr lang="en-US" dirty="0">
              <a:ea typeface="+mn-lt"/>
              <a:cs typeface="+mn-lt"/>
            </a:endParaRPr>
          </a:p>
          <a:p>
            <a:pPr marL="1200150" lvl="2" indent="-285750">
              <a:spcBef>
                <a:spcPts val="250"/>
              </a:spcBef>
              <a:spcAft>
                <a:spcPts val="500"/>
              </a:spcAft>
              <a:buFont typeface="Arial,Sans-Serif"/>
              <a:buChar char="•"/>
            </a:pPr>
            <a:r>
              <a:rPr lang="en-US" dirty="0">
                <a:solidFill>
                  <a:srgbClr val="050000"/>
                </a:solidFill>
                <a:ea typeface="+mn-lt"/>
                <a:cs typeface="+mn-lt"/>
              </a:rPr>
              <a:t>Does not impact GPA</a:t>
            </a:r>
            <a:endParaRPr lang="en-US" dirty="0">
              <a:ea typeface="+mn-lt"/>
              <a:cs typeface="+mn-lt"/>
            </a:endParaRPr>
          </a:p>
          <a:p>
            <a:pPr marL="285750" indent="-285750">
              <a:spcBef>
                <a:spcPts val="700"/>
              </a:spcBef>
              <a:spcAft>
                <a:spcPts val="500"/>
              </a:spcAft>
              <a:buFont typeface="Arial"/>
              <a:buChar char="•"/>
            </a:pPr>
            <a:endParaRPr lang="en-US" b="1" dirty="0">
              <a:solidFill>
                <a:srgbClr val="050000"/>
              </a:solidFill>
              <a:cs typeface="Calibri" panose="020F0502020204030204"/>
            </a:endParaRPr>
          </a:p>
          <a:p>
            <a:pPr marL="742950" lvl="1" indent="-285750">
              <a:spcBef>
                <a:spcPts val="300"/>
              </a:spcBef>
              <a:spcAft>
                <a:spcPts val="500"/>
              </a:spcAft>
              <a:buFont typeface="Arial,Sans-Serif"/>
              <a:buChar char="•"/>
            </a:pP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27</a:t>
            </a:r>
          </a:p>
        </p:txBody>
      </p:sp>
    </p:spTree>
    <p:extLst>
      <p:ext uri="{BB962C8B-B14F-4D97-AF65-F5344CB8AC3E}">
        <p14:creationId xmlns:p14="http://schemas.microsoft.com/office/powerpoint/2010/main" val="67071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02129" y="71549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8827473" y="1862095"/>
            <a:ext cx="2647156" cy="3176587"/>
            <a:chOff x="5480228" y="1121039"/>
            <a:chExt cx="2647156" cy="3176587"/>
          </a:xfrm>
        </p:grpSpPr>
        <p:sp>
          <p:nvSpPr>
            <p:cNvPr id="8" name="Rounded Rectangle 7"/>
            <p:cNvSpPr/>
            <p:nvPr/>
          </p:nvSpPr>
          <p:spPr>
            <a:xfrm>
              <a:off x="5480228" y="1121039"/>
              <a:ext cx="2647156" cy="3176587"/>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txBox="1"/>
            <p:nvPr/>
          </p:nvSpPr>
          <p:spPr>
            <a:xfrm rot="16200000">
              <a:off x="4442543" y="2158725"/>
              <a:ext cx="2604801" cy="529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6299" rIns="137795" bIns="0" numCol="1" spcCol="1270" anchor="t" anchorCtr="0">
              <a:noAutofit/>
            </a:bodyPr>
            <a:lstStyle/>
            <a:p>
              <a:pPr marL="0" marR="0" lvl="0" indent="0" algn="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a:ln>
                    <a:noFill/>
                  </a:ln>
                  <a:solidFill>
                    <a:srgbClr val="FFFFFF">
                      <a:lumMod val="65000"/>
                    </a:srgbClr>
                  </a:solidFill>
                  <a:effectLst/>
                  <a:uLnTx/>
                  <a:uFillTx/>
                  <a:latin typeface="Arial"/>
                  <a:ea typeface="+mn-ea"/>
                  <a:cs typeface="+mn-cs"/>
                </a:rPr>
                <a:t>STEP 4</a:t>
              </a:r>
            </a:p>
          </p:txBody>
        </p:sp>
      </p:grpSp>
      <p:sp>
        <p:nvSpPr>
          <p:cNvPr id="7" name="Flowchart: Extract 6"/>
          <p:cNvSpPr/>
          <p:nvPr/>
        </p:nvSpPr>
        <p:spPr>
          <a:xfrm rot="5400000">
            <a:off x="8607351" y="4386067"/>
            <a:ext cx="466715" cy="397073"/>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TextBox 9"/>
          <p:cNvSpPr txBox="1"/>
          <p:nvPr/>
        </p:nvSpPr>
        <p:spPr>
          <a:xfrm>
            <a:off x="466490" y="1130803"/>
            <a:ext cx="8691467"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000"/>
                </a:solidFill>
                <a:effectLst/>
                <a:uLnTx/>
                <a:uFillTx/>
                <a:latin typeface="Calibri"/>
                <a:ea typeface="+mn-ea"/>
                <a:cs typeface="Calibri"/>
              </a:rPr>
              <a:t>If you have questions, please follow this process! </a:t>
            </a:r>
          </a:p>
        </p:txBody>
      </p:sp>
      <p:sp>
        <p:nvSpPr>
          <p:cNvPr id="12" name="TextBox 11"/>
          <p:cNvSpPr txBox="1"/>
          <p:nvPr/>
        </p:nvSpPr>
        <p:spPr>
          <a:xfrm>
            <a:off x="6085719" y="3247976"/>
            <a:ext cx="2556453" cy="120032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a:cs typeface="Calibri"/>
              </a:rPr>
              <a:t>ha</a:t>
            </a:r>
            <a:r>
              <a:rPr kumimoji="0" lang="en-US" sz="1800" b="0" i="0" u="none" strike="noStrike" kern="1200" cap="none" spc="0" normalizeH="0" baseline="0" noProof="0" dirty="0">
                <a:ln>
                  <a:noFill/>
                </a:ln>
                <a:solidFill>
                  <a:srgbClr val="FFFFFF"/>
                </a:solidFill>
                <a:effectLst/>
                <a:uLnTx/>
                <a:uFillTx/>
                <a:latin typeface="Calibri"/>
                <a:cs typeface="Calibri"/>
              </a:rPr>
              <a:t>-advising@cornell.edu</a:t>
            </a: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rPr>
              <a:t>Expect a response time of up to 3 business days </a:t>
            </a:r>
          </a:p>
        </p:txBody>
      </p:sp>
      <p:sp>
        <p:nvSpPr>
          <p:cNvPr id="15" name="TextBox 14"/>
          <p:cNvSpPr txBox="1"/>
          <p:nvPr/>
        </p:nvSpPr>
        <p:spPr>
          <a:xfrm>
            <a:off x="9475536" y="1834155"/>
            <a:ext cx="1850189"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MAKE AN APPOINTMENT</a:t>
            </a:r>
          </a:p>
        </p:txBody>
      </p:sp>
      <p:sp>
        <p:nvSpPr>
          <p:cNvPr id="16" name="TextBox 15"/>
          <p:cNvSpPr txBox="1"/>
          <p:nvPr/>
        </p:nvSpPr>
        <p:spPr>
          <a:xfrm>
            <a:off x="9372090" y="2445870"/>
            <a:ext cx="1914357" cy="249299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Calibri"/>
              </a:rPr>
              <a:t>Individual 30 minute scheduled appointments are intended for students who wish to discuss long term goals and want to do complex planning related to those goals.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Calibri"/>
              </a:rPr>
              <a:t>Please do not make an appointment for a quick question that could be answered in drop-ins or via email </a:t>
            </a:r>
            <a:endParaRPr kumimoji="0" lang="en-US" sz="1200" b="1" i="0" u="none" strike="noStrike" kern="1200" cap="none" spc="0" normalizeH="0" baseline="0" noProof="0" dirty="0">
              <a:ln>
                <a:noFill/>
              </a:ln>
              <a:solidFill>
                <a:srgbClr val="FFFFFF"/>
              </a:solidFill>
              <a:effectLst/>
              <a:uLnTx/>
              <a:uFillTx/>
              <a:latin typeface="Arial"/>
              <a:ea typeface="+mn-ea"/>
              <a:cs typeface="Arial"/>
            </a:endParaRPr>
          </a:p>
        </p:txBody>
      </p:sp>
      <p:sp>
        <p:nvSpPr>
          <p:cNvPr id="17" name="TextBox 16"/>
          <p:cNvSpPr txBox="1"/>
          <p:nvPr/>
        </p:nvSpPr>
        <p:spPr>
          <a:xfrm>
            <a:off x="3571369" y="2485169"/>
            <a:ext cx="2252205" cy="280076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lt"/>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lt"/>
                <a:cs typeface="Arial"/>
              </a:rPr>
              <a:t>Opportunity to meet with an advisor individually without an appointment!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lt"/>
                <a:cs typeface="Aria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Calibri"/>
                <a:ea typeface="+mn-lt"/>
                <a:cs typeface="Arial"/>
              </a:rPr>
              <a:t>Offered via Zoom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lt"/>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Calibri"/>
                <a:ea typeface="+mn-lt"/>
                <a:cs typeface="Arial"/>
              </a:rPr>
              <a:t>Students are seen on ‘first come first served’ basis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31B1B"/>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31B1B"/>
              </a:solidFill>
              <a:effectLst/>
              <a:uLnTx/>
              <a:uFillTx/>
              <a:latin typeface="Arial"/>
              <a:ea typeface="+mn-ea"/>
              <a:cs typeface="+mn-cs"/>
            </a:endParaRPr>
          </a:p>
        </p:txBody>
      </p:sp>
      <p:sp>
        <p:nvSpPr>
          <p:cNvPr id="33" name="TextBox 32">
            <a:extLst>
              <a:ext uri="{FF2B5EF4-FFF2-40B4-BE49-F238E27FC236}">
                <a16:creationId xmlns:a16="http://schemas.microsoft.com/office/drawing/2014/main" id="{59FB2ADF-EFA1-40AF-9A66-74DA00019545}"/>
              </a:ext>
            </a:extLst>
          </p:cNvPr>
          <p:cNvSpPr txBox="1"/>
          <p:nvPr/>
        </p:nvSpPr>
        <p:spPr>
          <a:xfrm>
            <a:off x="928320" y="2440598"/>
            <a:ext cx="2098432" cy="19236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srgbClr val="FFFFFF"/>
                </a:solidFill>
                <a:latin typeface="Arial"/>
                <a:cs typeface="Arial"/>
              </a:rPr>
              <a:t>Student Launchpad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FFFFFF"/>
                </a:solidFill>
                <a:effectLst/>
                <a:uLnTx/>
                <a:uFillTx/>
                <a:latin typeface="Arial"/>
                <a:ea typeface="+mn-ea"/>
                <a:cs typeface="Arial"/>
              </a:rPr>
              <a:t>Degree Audit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srgbClr val="FFFFFF"/>
                </a:solidFill>
                <a:latin typeface="Arial"/>
                <a:cs typeface="Arial"/>
              </a:rPr>
              <a:t>Student Handbook</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FFFFFF"/>
                </a:solidFill>
                <a:effectLst/>
                <a:uLnTx/>
                <a:uFillTx/>
                <a:latin typeface="Arial"/>
                <a:ea typeface="+mn-ea"/>
                <a:cs typeface="Arial"/>
              </a:rPr>
              <a:t>Pre-Enrollment FAQs </a:t>
            </a:r>
          </a:p>
        </p:txBody>
      </p:sp>
      <p:sp>
        <p:nvSpPr>
          <p:cNvPr id="23" name="TextBox 22">
            <a:extLst>
              <a:ext uri="{FF2B5EF4-FFF2-40B4-BE49-F238E27FC236}">
                <a16:creationId xmlns:a16="http://schemas.microsoft.com/office/drawing/2014/main" id="{4627F45E-BE7E-6057-B92D-357DFE385218}"/>
              </a:ext>
            </a:extLst>
          </p:cNvPr>
          <p:cNvSpPr txBox="1"/>
          <p:nvPr/>
        </p:nvSpPr>
        <p:spPr>
          <a:xfrm>
            <a:off x="325404" y="276863"/>
            <a:ext cx="11187627" cy="58477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50000"/>
                </a:solidFill>
                <a:effectLst/>
                <a:uLnTx/>
                <a:uFillTx/>
                <a:latin typeface="Arial Black"/>
                <a:ea typeface="+mn-ea"/>
                <a:cs typeface="Arial"/>
              </a:rPr>
              <a:t>Getting Answers</a:t>
            </a:r>
          </a:p>
        </p:txBody>
      </p:sp>
      <p:cxnSp>
        <p:nvCxnSpPr>
          <p:cNvPr id="25" name="Straight Connector 24">
            <a:extLst>
              <a:ext uri="{FF2B5EF4-FFF2-40B4-BE49-F238E27FC236}">
                <a16:creationId xmlns:a16="http://schemas.microsoft.com/office/drawing/2014/main" id="{4E828314-2CD7-18B8-EA84-B38A1346D063}"/>
              </a:ext>
            </a:extLst>
          </p:cNvPr>
          <p:cNvCxnSpPr>
            <a:cxnSpLocks/>
          </p:cNvCxnSpPr>
          <p:nvPr/>
        </p:nvCxnSpPr>
        <p:spPr>
          <a:xfrm>
            <a:off x="465436" y="861638"/>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453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410E588-1EAB-5049-96FE-7F1E60820603}"/>
              </a:ext>
            </a:extLst>
          </p:cNvPr>
          <p:cNvSpPr txBox="1">
            <a:spLocks/>
          </p:cNvSpPr>
          <p:nvPr/>
        </p:nvSpPr>
        <p:spPr>
          <a:xfrm>
            <a:off x="364762" y="612506"/>
            <a:ext cx="11040687" cy="122940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50000"/>
                </a:solidFill>
                <a:latin typeface="Arial Black"/>
                <a:cs typeface="Arial Black" panose="020B0604020202020204" pitchFamily="34" charset="0"/>
              </a:rPr>
              <a:t>CONTACT OSS</a:t>
            </a:r>
            <a:endParaRPr lang="en-US" sz="5400" b="1" dirty="0">
              <a:solidFill>
                <a:srgbClr val="050000"/>
              </a:solidFill>
              <a:effectLst>
                <a:outerShdw blurRad="50800" dist="38100" dir="8100000" algn="tr" rotWithShape="0">
                  <a:prstClr val="black">
                    <a:alpha val="40000"/>
                  </a:prstClr>
                </a:outerShdw>
              </a:effectLst>
              <a:latin typeface="Arial Black"/>
              <a:cs typeface="Arial Black" panose="020B0604020202020204" pitchFamily="34" charset="0"/>
            </a:endParaRPr>
          </a:p>
        </p:txBody>
      </p:sp>
      <p:cxnSp>
        <p:nvCxnSpPr>
          <p:cNvPr id="6" name="Straight Connector 5">
            <a:extLst>
              <a:ext uri="{FF2B5EF4-FFF2-40B4-BE49-F238E27FC236}">
                <a16:creationId xmlns:a16="http://schemas.microsoft.com/office/drawing/2014/main" id="{BBA62AE1-A4A6-4941-8342-29DF6EA0B2A8}"/>
              </a:ext>
            </a:extLst>
          </p:cNvPr>
          <p:cNvCxnSpPr>
            <a:cxnSpLocks/>
          </p:cNvCxnSpPr>
          <p:nvPr/>
        </p:nvCxnSpPr>
        <p:spPr>
          <a:xfrm>
            <a:off x="491963" y="481878"/>
            <a:ext cx="9656187"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2CACF121-1A7F-184B-9954-D9FE9669FF7B}"/>
              </a:ext>
            </a:extLst>
          </p:cNvPr>
          <p:cNvSpPr txBox="1">
            <a:spLocks/>
          </p:cNvSpPr>
          <p:nvPr/>
        </p:nvSpPr>
        <p:spPr>
          <a:xfrm>
            <a:off x="489927" y="1511714"/>
            <a:ext cx="11217488" cy="3169044"/>
          </a:xfrm>
          <a:prstGeom prst="rect">
            <a:avLst/>
          </a:prstGeom>
        </p:spPr>
        <p:txBody>
          <a:bodyPr vert="horz" lIns="0" tIns="45720" rIns="0" bIns="45720" rtlCol="0" anchor="t">
            <a:noAutofit/>
          </a:bodyPr>
          <a:lstStyle>
            <a:lvl1pPr marL="0" indent="0" algn="l" defTabSz="457200" rtl="0" eaLnBrk="1" latinLnBrk="0" hangingPunct="1">
              <a:lnSpc>
                <a:spcPct val="110000"/>
              </a:lnSpc>
              <a:spcBef>
                <a:spcPts val="500"/>
              </a:spcBef>
              <a:spcAft>
                <a:spcPts val="500"/>
              </a:spcAft>
              <a:buClr>
                <a:srgbClr val="B31B1B"/>
              </a:buClr>
              <a:buFont typeface="Arial"/>
              <a:buNone/>
              <a:defRPr sz="1400" kern="1200">
                <a:solidFill>
                  <a:srgbClr val="809699"/>
                </a:solidFill>
                <a:latin typeface="+mn-lt"/>
                <a:ea typeface="+mn-ea"/>
                <a:cs typeface="+mn-cs"/>
              </a:defRPr>
            </a:lvl1pPr>
            <a:lvl2pPr marL="742950" indent="-285750" algn="l" defTabSz="457200" rtl="0" eaLnBrk="1" latinLnBrk="0" hangingPunct="1">
              <a:spcBef>
                <a:spcPts val="300"/>
              </a:spcBef>
              <a:spcAft>
                <a:spcPts val="500"/>
              </a:spcAft>
              <a:buClr>
                <a:srgbClr val="809699"/>
              </a:buClr>
              <a:buFont typeface="Arial"/>
              <a:buChar char="–"/>
              <a:defRPr sz="1500" kern="1200">
                <a:solidFill>
                  <a:srgbClr val="809699"/>
                </a:solidFill>
                <a:latin typeface="+mn-lt"/>
                <a:ea typeface="+mn-ea"/>
                <a:cs typeface="+mn-cs"/>
              </a:defRPr>
            </a:lvl2pPr>
            <a:lvl3pPr marL="1143000" indent="-228600" algn="l" defTabSz="457200" rtl="0" eaLnBrk="1" latinLnBrk="0" hangingPunct="1">
              <a:spcBef>
                <a:spcPts val="250"/>
              </a:spcBef>
              <a:spcAft>
                <a:spcPts val="500"/>
              </a:spcAft>
              <a:buClr>
                <a:srgbClr val="B31B1B"/>
              </a:buClr>
              <a:buFont typeface="Arial"/>
              <a:buChar char="•"/>
              <a:defRPr sz="1400" kern="1200">
                <a:solidFill>
                  <a:srgbClr val="809699"/>
                </a:solidFill>
                <a:latin typeface="+mn-lt"/>
                <a:ea typeface="+mn-ea"/>
                <a:cs typeface="+mn-cs"/>
              </a:defRPr>
            </a:lvl3pPr>
            <a:lvl4pPr marL="1600200" indent="-228600" algn="l" defTabSz="457200" rtl="0" eaLnBrk="1" latinLnBrk="0" hangingPunct="1">
              <a:spcBef>
                <a:spcPts val="200"/>
              </a:spcBef>
              <a:spcAft>
                <a:spcPts val="500"/>
              </a:spcAft>
              <a:buClr>
                <a:srgbClr val="809699"/>
              </a:buClr>
              <a:buFont typeface="Arial"/>
              <a:buChar char="–"/>
              <a:defRPr sz="1300" kern="1200">
                <a:solidFill>
                  <a:srgbClr val="809699"/>
                </a:solidFill>
                <a:latin typeface="+mn-lt"/>
                <a:ea typeface="+mn-ea"/>
                <a:cs typeface="+mn-cs"/>
              </a:defRPr>
            </a:lvl4pPr>
            <a:lvl5pPr marL="2057400" indent="-228600" algn="l" defTabSz="457200" rtl="0" eaLnBrk="1" latinLnBrk="0" hangingPunct="1">
              <a:spcBef>
                <a:spcPts val="150"/>
              </a:spcBef>
              <a:spcAft>
                <a:spcPts val="500"/>
              </a:spcAft>
              <a:buClr>
                <a:srgbClr val="B31B1B"/>
              </a:buClr>
              <a:buFont typeface="Arial"/>
              <a:buChar char="•"/>
              <a:defRPr sz="1200" kern="1200">
                <a:solidFill>
                  <a:srgbClr val="80969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r>
              <a:rPr lang="en-US" sz="3000" b="1" dirty="0">
                <a:solidFill>
                  <a:schemeClr val="tx1"/>
                </a:solidFill>
                <a:latin typeface="Calibri"/>
                <a:ea typeface="+mn-lt"/>
                <a:cs typeface="Arial"/>
              </a:rPr>
              <a:t>Academic Advising* </a:t>
            </a:r>
            <a:endParaRPr lang="en-US" sz="30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hlinkClick r:id="rId3">
                  <a:extLst>
                    <a:ext uri="{A12FA001-AC4F-418D-AE19-62706E023703}">
                      <ahyp:hlinkClr xmlns:ahyp="http://schemas.microsoft.com/office/drawing/2018/hyperlinkcolor" val="tx"/>
                    </a:ext>
                  </a:extLst>
                </a:hlinkClick>
              </a:rPr>
              <a:t>ha-advising@cornell.edu</a:t>
            </a:r>
            <a:r>
              <a:rPr lang="en-US" sz="1900" dirty="0">
                <a:solidFill>
                  <a:schemeClr val="tx1"/>
                </a:solidFill>
                <a:latin typeface="Calibri"/>
                <a:ea typeface="+mn-lt"/>
                <a:cs typeface="Arial"/>
              </a:rPr>
              <a:t>  </a:t>
            </a:r>
            <a:endParaRPr lang="en-US" sz="19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rPr>
              <a:t>*You are not assigned an Academic Advisor. Students are welcome to meet with any of our Academic Advisors at the Office of Student Services.  </a:t>
            </a:r>
          </a:p>
          <a:p>
            <a:pPr>
              <a:lnSpc>
                <a:spcPct val="70000"/>
              </a:lnSpc>
            </a:pPr>
            <a:endParaRPr lang="en-US" sz="1900" dirty="0">
              <a:solidFill>
                <a:schemeClr val="tx1"/>
              </a:solidFill>
              <a:latin typeface="Calibri"/>
              <a:ea typeface="+mn-lt"/>
              <a:cs typeface="Arial"/>
            </a:endParaRPr>
          </a:p>
          <a:p>
            <a:pPr>
              <a:lnSpc>
                <a:spcPct val="70000"/>
              </a:lnSpc>
            </a:pPr>
            <a:r>
              <a:rPr lang="en-US" sz="3000" b="1" dirty="0">
                <a:solidFill>
                  <a:schemeClr val="tx1"/>
                </a:solidFill>
                <a:latin typeface="Calibri"/>
                <a:ea typeface="+mn-lt"/>
                <a:cs typeface="Arial"/>
              </a:rPr>
              <a:t>Nolan Registrar Team </a:t>
            </a:r>
            <a:endParaRPr lang="en-US" sz="30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hlinkClick r:id="rId4">
                  <a:extLst>
                    <a:ext uri="{A12FA001-AC4F-418D-AE19-62706E023703}">
                      <ahyp:hlinkClr xmlns:ahyp="http://schemas.microsoft.com/office/drawing/2018/hyperlinkcolor" val="tx"/>
                    </a:ext>
                  </a:extLst>
                </a:hlinkClick>
              </a:rPr>
              <a:t>ha-registrar@cornell.edu</a:t>
            </a:r>
            <a:r>
              <a:rPr lang="en-US" sz="1900" dirty="0">
                <a:solidFill>
                  <a:schemeClr val="tx1"/>
                </a:solidFill>
                <a:latin typeface="Calibri"/>
                <a:ea typeface="+mn-lt"/>
                <a:cs typeface="Arial"/>
              </a:rPr>
              <a:t>  </a:t>
            </a:r>
            <a:endParaRPr lang="en-US" sz="1900" dirty="0">
              <a:solidFill>
                <a:schemeClr val="tx1"/>
              </a:solidFill>
              <a:latin typeface="Calibri"/>
              <a:cs typeface="Calibri"/>
            </a:endParaRPr>
          </a:p>
          <a:p>
            <a:pPr>
              <a:lnSpc>
                <a:spcPct val="70000"/>
              </a:lnSpc>
            </a:pPr>
            <a:endParaRPr lang="en-US" sz="1900" dirty="0">
              <a:solidFill>
                <a:schemeClr val="tx1"/>
              </a:solidFill>
              <a:latin typeface="Calibri"/>
              <a:ea typeface="+mn-lt"/>
              <a:cs typeface="Arial"/>
            </a:endParaRPr>
          </a:p>
          <a:p>
            <a:pPr>
              <a:lnSpc>
                <a:spcPct val="70000"/>
              </a:lnSpc>
            </a:pPr>
            <a:r>
              <a:rPr lang="en-US" sz="3000" b="1" dirty="0">
                <a:solidFill>
                  <a:schemeClr val="tx1"/>
                </a:solidFill>
                <a:latin typeface="Calibri"/>
                <a:ea typeface="+mn-lt"/>
                <a:cs typeface="Arial"/>
              </a:rPr>
              <a:t>Practice Credit</a:t>
            </a:r>
            <a:endParaRPr lang="en-US" sz="3000" dirty="0">
              <a:solidFill>
                <a:schemeClr val="tx1"/>
              </a:solidFill>
              <a:latin typeface="Calibri"/>
              <a:cs typeface="Calibri"/>
            </a:endParaRPr>
          </a:p>
          <a:p>
            <a:pPr>
              <a:lnSpc>
                <a:spcPct val="70000"/>
              </a:lnSpc>
            </a:pPr>
            <a:r>
              <a:rPr lang="en-US" sz="1900" dirty="0">
                <a:solidFill>
                  <a:schemeClr val="tx1"/>
                </a:solidFill>
                <a:latin typeface="Calibri"/>
                <a:ea typeface="+mn-lt"/>
                <a:cs typeface="Arial"/>
                <a:hlinkClick r:id="rId5">
                  <a:extLst>
                    <a:ext uri="{A12FA001-AC4F-418D-AE19-62706E023703}">
                      <ahyp:hlinkClr xmlns:ahyp="http://schemas.microsoft.com/office/drawing/2018/hyperlinkcolor" val="tx"/>
                    </a:ext>
                  </a:extLst>
                </a:hlinkClick>
              </a:rPr>
              <a:t>ha-practicecredit@cornell.edu</a:t>
            </a:r>
            <a:endParaRPr lang="en-US" sz="1900" dirty="0">
              <a:solidFill>
                <a:schemeClr val="tx1"/>
              </a:solidFill>
              <a:latin typeface="Calibri"/>
              <a:ea typeface="+mn-lt"/>
              <a:cs typeface="Arial"/>
            </a:endParaRPr>
          </a:p>
          <a:p>
            <a:pPr>
              <a:lnSpc>
                <a:spcPct val="70000"/>
              </a:lnSpc>
            </a:pPr>
            <a:endParaRPr lang="en-US" sz="1900" dirty="0">
              <a:solidFill>
                <a:schemeClr val="tx1"/>
              </a:solidFill>
              <a:latin typeface="Calibri"/>
              <a:cs typeface="Arial"/>
            </a:endParaRPr>
          </a:p>
          <a:p>
            <a:pPr>
              <a:lnSpc>
                <a:spcPct val="70000"/>
              </a:lnSpc>
            </a:pPr>
            <a:endParaRPr lang="en-US" sz="1900" dirty="0">
              <a:solidFill>
                <a:schemeClr val="tx1"/>
              </a:solidFill>
              <a:latin typeface="Calibri"/>
              <a:ea typeface="+mn-lt"/>
              <a:cs typeface="Calibri" panose="020F0502020204030204"/>
            </a:endParaRPr>
          </a:p>
          <a:p>
            <a:pPr>
              <a:lnSpc>
                <a:spcPct val="70000"/>
              </a:lnSpc>
            </a:pPr>
            <a:endParaRPr lang="en-US" sz="1900" dirty="0">
              <a:solidFill>
                <a:schemeClr val="tx1">
                  <a:lumMod val="75000"/>
                </a:schemeClr>
              </a:solidFill>
              <a:cs typeface="Calibri"/>
            </a:endParaRPr>
          </a:p>
          <a:p>
            <a:pPr>
              <a:lnSpc>
                <a:spcPct val="70000"/>
              </a:lnSpc>
            </a:pPr>
            <a:endParaRPr lang="en-US" sz="1600" dirty="0">
              <a:solidFill>
                <a:schemeClr val="tx1"/>
              </a:solidFill>
              <a:latin typeface="Arial" panose="020B0604020202020204" pitchFamily="34" charset="0"/>
              <a:ea typeface="+mn-lt"/>
              <a:cs typeface="Arial" panose="020B0604020202020204" pitchFamily="34" charset="0"/>
            </a:endParaRPr>
          </a:p>
          <a:p>
            <a:pPr>
              <a:lnSpc>
                <a:spcPct val="70000"/>
              </a:lnSpc>
            </a:pPr>
            <a:endParaRPr lang="en-US" sz="1600" dirty="0">
              <a:solidFill>
                <a:schemeClr val="tx1"/>
              </a:solidFill>
              <a:latin typeface="Arial" panose="020B0604020202020204" pitchFamily="34" charset="0"/>
              <a:ea typeface="+mn-lt"/>
              <a:cs typeface="Arial" panose="020B0604020202020204" pitchFamily="34" charset="0"/>
            </a:endParaRPr>
          </a:p>
        </p:txBody>
      </p:sp>
      <p:sp>
        <p:nvSpPr>
          <p:cNvPr id="7" name="Footer Placeholder 4">
            <a:extLst>
              <a:ext uri="{FF2B5EF4-FFF2-40B4-BE49-F238E27FC236}">
                <a16:creationId xmlns:a16="http://schemas.microsoft.com/office/drawing/2014/main" id="{72AC0219-C058-4E45-A6C7-8093A4F360F7}"/>
              </a:ext>
            </a:extLst>
          </p:cNvPr>
          <p:cNvSpPr txBox="1">
            <a:spLocks/>
          </p:cNvSpPr>
          <p:nvPr/>
        </p:nvSpPr>
        <p:spPr>
          <a:xfrm>
            <a:off x="4132867" y="6340639"/>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20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206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Virtual 1:1 Pre-Enrollment Drop-Ins </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6335581"/>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We will be holding Virtual 1:1 Pre-Enrollment Drop-Ins at the following times: </a:t>
            </a:r>
          </a:p>
          <a:p>
            <a:pPr marL="342900" marR="0" lvl="0" indent="-342900" fontAlgn="base">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Times New Roman" panose="02020603050405020304" pitchFamily="18" charset="0"/>
              </a:rPr>
              <a:t>Monday April 24 – Thursday April 27 </a:t>
            </a:r>
            <a:endParaRPr lang="en-US" sz="2000" dirty="0">
              <a:effectLst/>
              <a:latin typeface="Calibri" panose="020F0502020204030204" pitchFamily="34" charset="0"/>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rPr>
              <a:t>10:00am – 12:00pm EST </a:t>
            </a:r>
            <a:endParaRPr lang="en-US" sz="2000" dirty="0">
              <a:effectLst/>
              <a:latin typeface="Calibri" panose="020F0502020204030204" pitchFamily="34" charset="0"/>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rPr>
              <a:t>2:00pm – 4:00pm EST </a:t>
            </a:r>
            <a:endParaRPr lang="en-US" sz="20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Times New Roman" panose="02020603050405020304" pitchFamily="18" charset="0"/>
              </a:rPr>
              <a:t>Friday April 28  </a:t>
            </a:r>
            <a:endParaRPr lang="en-US" sz="2000" dirty="0">
              <a:effectLst/>
              <a:latin typeface="Calibri" panose="020F0502020204030204" pitchFamily="34" charset="0"/>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rPr>
              <a:t>10:00am – 12:00pm EST </a:t>
            </a:r>
            <a:endParaRPr lang="en-US" sz="2000" dirty="0">
              <a:effectLst/>
              <a:latin typeface="Calibri" panose="020F0502020204030204" pitchFamily="34" charset="0"/>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rPr>
              <a:t>2:00pm – 3:00pm EST </a:t>
            </a:r>
            <a:endParaRPr lang="en-US" sz="20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Times New Roman" panose="02020603050405020304" pitchFamily="18" charset="0"/>
              </a:rPr>
              <a:t>Monday May 1 – Thursday May 4 </a:t>
            </a:r>
            <a:endParaRPr lang="en-US" sz="2000" dirty="0">
              <a:effectLst/>
              <a:latin typeface="Calibri" panose="020F0502020204030204" pitchFamily="34" charset="0"/>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rPr>
              <a:t>10:00am – 12:00pm EST </a:t>
            </a:r>
            <a:endParaRPr lang="en-US" sz="2000" dirty="0">
              <a:effectLst/>
              <a:latin typeface="Calibri" panose="020F0502020204030204" pitchFamily="34" charset="0"/>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rPr>
              <a:t>2:00pm – 4:00pm EST </a:t>
            </a:r>
            <a:endParaRPr lang="en-US" sz="20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Times New Roman" panose="02020603050405020304" pitchFamily="18" charset="0"/>
              </a:rPr>
              <a:t>Friday May 5 </a:t>
            </a:r>
            <a:endParaRPr lang="en-US" sz="2000" dirty="0">
              <a:effectLst/>
              <a:latin typeface="Calibri" panose="020F0502020204030204" pitchFamily="34" charset="0"/>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rPr>
              <a:t>10:00am -12:00pm EST </a:t>
            </a:r>
            <a:endParaRPr lang="en-US" sz="2000" dirty="0">
              <a:effectLst/>
              <a:latin typeface="Calibri" panose="020F0502020204030204" pitchFamily="34" charset="0"/>
              <a:ea typeface="Calibri" panose="020F0502020204030204" pitchFamily="34" charset="0"/>
            </a:endParaRPr>
          </a:p>
          <a:p>
            <a:pPr marL="742950" marR="0" lvl="1" indent="-285750" fontAlgn="base">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rPr>
              <a:t>2:00pm – 3:00pm EST </a:t>
            </a:r>
            <a:endParaRPr lang="en-US" sz="2000" dirty="0">
              <a:latin typeface="Calibri" panose="020F0502020204030204" pitchFamily="34" charset="0"/>
              <a:ea typeface="Times New Roman" panose="02020603050405020304" pitchFamily="18" charset="0"/>
            </a:endParaRPr>
          </a:p>
          <a:p>
            <a:pPr marR="0" lvl="1" fontAlgn="base">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Drop-Ins are held via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Zoom</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Meeting ID: 946 8781 2347</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Passcode: 624493</a:t>
            </a:r>
          </a:p>
          <a:p>
            <a:endParaRPr lang="en-US" sz="2400" dirty="0">
              <a:latin typeface="Calibri"/>
              <a:cs typeface="Calibri" panose="020F0502020204030204"/>
            </a:endParaRPr>
          </a:p>
          <a:p>
            <a:pPr marL="742950" lvl="1" indent="-285750">
              <a:buFont typeface="Arial,Sans-Serif"/>
              <a:buChar char="•"/>
            </a:pPr>
            <a:endParaRPr lang="en-US" sz="2400" dirty="0">
              <a:latin typeface="Calibri"/>
              <a:cs typeface="Calibri" panose="020F0502020204030204"/>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21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08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Use Your Resources! </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262979"/>
          </a:xfrm>
          <a:prstGeom prst="rect">
            <a:avLst/>
          </a:prstGeom>
          <a:noFill/>
        </p:spPr>
        <p:txBody>
          <a:bodyPr wrap="square" lIns="91440" tIns="45720" rIns="91440" bIns="45720" rtlCol="0" anchor="t">
            <a:spAutoFit/>
          </a:bodyPr>
          <a:lstStyle/>
          <a:p>
            <a:pPr marL="342900" indent="-342900">
              <a:buFont typeface="Arial,Sans-Serif"/>
              <a:buChar char="•"/>
            </a:pPr>
            <a:r>
              <a:rPr lang="en-US" sz="2400" dirty="0">
                <a:latin typeface="Calibri"/>
                <a:cs typeface="Calibri"/>
                <a:hlinkClick r:id="rId3"/>
              </a:rPr>
              <a:t>Student </a:t>
            </a:r>
            <a:r>
              <a:rPr lang="en-US" sz="2400" dirty="0" err="1">
                <a:latin typeface="Calibri"/>
                <a:cs typeface="Calibri"/>
                <a:hlinkClick r:id="rId3"/>
              </a:rPr>
              <a:t>LaunchPad</a:t>
            </a:r>
            <a:r>
              <a:rPr lang="en-US" sz="2400" dirty="0">
                <a:latin typeface="Calibri"/>
                <a:cs typeface="Calibri"/>
                <a:hlinkClick r:id="rId3"/>
              </a:rPr>
              <a:t> </a:t>
            </a:r>
            <a:endParaRPr lang="en-US" sz="2400" dirty="0">
              <a:latin typeface="Calibri"/>
              <a:cs typeface="Calibri"/>
            </a:endParaRPr>
          </a:p>
          <a:p>
            <a:pPr marL="342900" indent="-342900">
              <a:buFont typeface="Arial,Sans-Serif"/>
              <a:buChar char="•"/>
            </a:pPr>
            <a:r>
              <a:rPr lang="en-US" sz="2400" dirty="0">
                <a:latin typeface="Calibri"/>
                <a:cs typeface="Calibri"/>
                <a:hlinkClick r:id="rId4"/>
              </a:rPr>
              <a:t>Student Essentials</a:t>
            </a:r>
            <a:endParaRPr lang="en-US" sz="2400" dirty="0">
              <a:latin typeface="Calibri"/>
              <a:cs typeface="Calibri"/>
            </a:endParaRPr>
          </a:p>
          <a:p>
            <a:pPr marL="800100" lvl="1" indent="-342900">
              <a:buFont typeface="Arial,Sans-Serif"/>
              <a:buChar char="•"/>
            </a:pPr>
            <a:r>
              <a:rPr lang="en-US" sz="2400" dirty="0">
                <a:latin typeface="Calibri"/>
                <a:cs typeface="Calibri"/>
              </a:rPr>
              <a:t>Links you to your </a:t>
            </a:r>
            <a:r>
              <a:rPr lang="en-US" sz="2400" b="1" dirty="0">
                <a:latin typeface="Calibri"/>
                <a:cs typeface="Calibri"/>
              </a:rPr>
              <a:t>Student Center </a:t>
            </a:r>
            <a:r>
              <a:rPr lang="en-US" sz="2400" dirty="0">
                <a:latin typeface="Calibri"/>
                <a:cs typeface="Calibri"/>
              </a:rPr>
              <a:t>to view your pre-enrolled core schedule and enroll in additional courses.</a:t>
            </a:r>
          </a:p>
          <a:p>
            <a:pPr marL="285750" indent="-285750">
              <a:buFont typeface="Arial,Sans-Serif"/>
              <a:buChar char="•"/>
            </a:pPr>
            <a:r>
              <a:rPr lang="en-US" sz="2400" dirty="0">
                <a:latin typeface="Calibri"/>
                <a:cs typeface="Calibri" panose="020F0502020204030204"/>
                <a:hlinkClick r:id="rId5"/>
              </a:rPr>
              <a:t>NSHA Resources for Students</a:t>
            </a:r>
            <a:endParaRPr lang="en-US" sz="2400" dirty="0">
              <a:latin typeface="Calibri"/>
              <a:cs typeface="Calibri" panose="020F0502020204030204"/>
            </a:endParaRPr>
          </a:p>
          <a:p>
            <a:pPr marL="742950" lvl="1" indent="-285750">
              <a:buFont typeface="Arial,Sans-Serif"/>
              <a:buChar char="•"/>
            </a:pPr>
            <a:r>
              <a:rPr lang="en-US" sz="2400" dirty="0">
                <a:latin typeface="Calibri"/>
                <a:cs typeface="Calibri" panose="020F0502020204030204"/>
              </a:rPr>
              <a:t>Pre-Enrollment FAQs </a:t>
            </a:r>
          </a:p>
          <a:p>
            <a:pPr marL="742950" lvl="1" indent="-285750">
              <a:buFont typeface="Arial,Sans-Serif"/>
              <a:buChar char="•"/>
            </a:pPr>
            <a:r>
              <a:rPr lang="en-US" sz="2400" dirty="0">
                <a:latin typeface="Calibri"/>
                <a:cs typeface="Calibri" panose="020F0502020204030204"/>
              </a:rPr>
              <a:t>These presentation slides! </a:t>
            </a:r>
          </a:p>
          <a:p>
            <a:pPr marL="742950" lvl="1" indent="-285750">
              <a:buFont typeface="Arial,Sans-Serif"/>
              <a:buChar char="•"/>
            </a:pPr>
            <a:r>
              <a:rPr lang="en-US" sz="2400" dirty="0">
                <a:latin typeface="Calibri"/>
                <a:cs typeface="Calibri" panose="020F0502020204030204"/>
              </a:rPr>
              <a:t>Core Swap Request Form &amp; Instructions </a:t>
            </a:r>
          </a:p>
          <a:p>
            <a:pPr marL="742950" lvl="1" indent="-285750">
              <a:buFont typeface="Arial,Sans-Serif"/>
              <a:buChar char="•"/>
            </a:pPr>
            <a:r>
              <a:rPr lang="en-US" sz="2400" dirty="0">
                <a:latin typeface="Calibri"/>
                <a:cs typeface="Calibri" panose="020F0502020204030204"/>
              </a:rPr>
              <a:t>4 Year Planning Sheet </a:t>
            </a:r>
          </a:p>
          <a:p>
            <a:pPr marL="285750" indent="-285750">
              <a:buFont typeface="Arial,Sans-Serif"/>
              <a:buChar char="•"/>
            </a:pPr>
            <a:r>
              <a:rPr lang="en-US" sz="2400" dirty="0">
                <a:latin typeface="Calibri"/>
                <a:cs typeface="Calibri" panose="020F0502020204030204"/>
                <a:hlinkClick r:id="rId6"/>
              </a:rPr>
              <a:t>Classes and Enrollment FAQ</a:t>
            </a:r>
            <a:endParaRPr lang="en-US" sz="2400" dirty="0">
              <a:latin typeface="Calibri"/>
              <a:cs typeface="Calibri" panose="020F0502020204030204"/>
            </a:endParaRPr>
          </a:p>
          <a:p>
            <a:pPr marL="285750" indent="-285750">
              <a:buFont typeface="Arial,Sans-Serif"/>
              <a:buChar char="•"/>
            </a:pPr>
            <a:r>
              <a:rPr lang="en-US" sz="2400" dirty="0">
                <a:latin typeface="Calibri"/>
                <a:cs typeface="Calibri" panose="020F0502020204030204"/>
                <a:hlinkClick r:id="rId7"/>
              </a:rPr>
              <a:t>Step by step instructions on how to add a class </a:t>
            </a:r>
            <a:endParaRPr lang="en-US" sz="2400" dirty="0">
              <a:latin typeface="Calibri"/>
              <a:cs typeface="Calibri" panose="020F0502020204030204"/>
            </a:endParaRPr>
          </a:p>
          <a:p>
            <a:pPr marL="285750" indent="-285750">
              <a:buFont typeface="Arial,Sans-Serif"/>
              <a:buChar char="•"/>
            </a:pPr>
            <a:r>
              <a:rPr lang="en-US" sz="2400" dirty="0">
                <a:latin typeface="Calibri"/>
                <a:cs typeface="Calibri" panose="020F0502020204030204"/>
                <a:hlinkClick r:id="rId8"/>
              </a:rPr>
              <a:t>Fall 2023 Guide to Enrollment </a:t>
            </a:r>
            <a:endParaRPr lang="en-US" sz="2400" dirty="0">
              <a:latin typeface="Calibri"/>
              <a:cs typeface="Calibri" panose="020F0502020204030204"/>
            </a:endParaRPr>
          </a:p>
          <a:p>
            <a:endParaRPr lang="en-US" sz="2400" dirty="0">
              <a:latin typeface="Calibri"/>
              <a:cs typeface="Calibri" panose="020F0502020204030204"/>
            </a:endParaRPr>
          </a:p>
          <a:p>
            <a:pPr marL="742950" lvl="1" indent="-285750">
              <a:buFont typeface="Arial,Sans-Serif"/>
              <a:buChar char="•"/>
            </a:pPr>
            <a:endParaRPr lang="en-US" sz="2400" dirty="0">
              <a:latin typeface="Calibri"/>
              <a:cs typeface="Calibri" panose="020F0502020204030204"/>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50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latin typeface="Arial Black"/>
                <a:cs typeface="Arial"/>
              </a:rPr>
              <a:t>Pre-Enrollment Dates </a:t>
            </a:r>
            <a:endParaRPr lang="en-US" sz="3200" b="1" dirty="0">
              <a:latin typeface="Arial Black"/>
              <a:cs typeface="Arial" panose="020B0604020202020204" pitchFamily="34" charset="0"/>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5C1607-90DE-4C3E-CFAF-D1A6D96B6F68}"/>
              </a:ext>
            </a:extLst>
          </p:cNvPr>
          <p:cNvSpPr txBox="1"/>
          <p:nvPr/>
        </p:nvSpPr>
        <p:spPr>
          <a:xfrm>
            <a:off x="403781" y="1173637"/>
            <a:ext cx="1099165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b="1" dirty="0">
                <a:solidFill>
                  <a:schemeClr val="tx1">
                    <a:lumMod val="95000"/>
                    <a:lumOff val="5000"/>
                  </a:schemeClr>
                </a:solidFill>
                <a:latin typeface="Calibri"/>
                <a:cs typeface="Arial"/>
              </a:rPr>
              <a:t> May 1 at 7:30am – May 3 until 11:59pm: </a:t>
            </a:r>
            <a:r>
              <a:rPr lang="en-US" sz="2400" dirty="0">
                <a:solidFill>
                  <a:schemeClr val="tx1">
                    <a:lumMod val="95000"/>
                    <a:lumOff val="5000"/>
                  </a:schemeClr>
                </a:solidFill>
                <a:latin typeface="Calibri"/>
                <a:cs typeface="Arial"/>
              </a:rPr>
              <a:t>Seniors and rising Seniors </a:t>
            </a:r>
          </a:p>
          <a:p>
            <a:pPr>
              <a:buFont typeface="Arial"/>
              <a:buChar char="•"/>
            </a:pPr>
            <a:r>
              <a:rPr lang="en-US" sz="2400" b="1" dirty="0">
                <a:solidFill>
                  <a:schemeClr val="tx1">
                    <a:lumMod val="95000"/>
                    <a:lumOff val="5000"/>
                  </a:schemeClr>
                </a:solidFill>
                <a:latin typeface="Calibri"/>
                <a:cs typeface="Calibri"/>
              </a:rPr>
              <a:t> May 2 at 7:30am – May 4 until 11:59pm</a:t>
            </a:r>
            <a:r>
              <a:rPr lang="en-US" sz="2400" b="1" dirty="0">
                <a:solidFill>
                  <a:schemeClr val="tx1">
                    <a:lumMod val="95000"/>
                    <a:lumOff val="5000"/>
                  </a:schemeClr>
                </a:solidFill>
                <a:latin typeface="Calibri"/>
                <a:cs typeface="Arial"/>
              </a:rPr>
              <a:t>: </a:t>
            </a:r>
            <a:r>
              <a:rPr lang="en-US" sz="2400" dirty="0">
                <a:solidFill>
                  <a:schemeClr val="tx1">
                    <a:lumMod val="95000"/>
                    <a:lumOff val="5000"/>
                  </a:schemeClr>
                </a:solidFill>
                <a:latin typeface="Calibri"/>
                <a:cs typeface="Calibri"/>
              </a:rPr>
              <a:t>Juniors and rising Juniors </a:t>
            </a:r>
            <a:endParaRPr lang="en-US" sz="2400" dirty="0">
              <a:solidFill>
                <a:schemeClr val="tx1">
                  <a:lumMod val="95000"/>
                  <a:lumOff val="5000"/>
                </a:schemeClr>
              </a:solidFill>
              <a:latin typeface="Calibri"/>
              <a:cs typeface="Arial"/>
            </a:endParaRPr>
          </a:p>
          <a:p>
            <a:pPr>
              <a:buFont typeface="Arial"/>
              <a:buChar char="•"/>
            </a:pPr>
            <a:r>
              <a:rPr lang="en-US" sz="2400" b="1" dirty="0">
                <a:solidFill>
                  <a:schemeClr val="tx1">
                    <a:lumMod val="95000"/>
                    <a:lumOff val="5000"/>
                  </a:schemeClr>
                </a:solidFill>
                <a:latin typeface="Calibri"/>
                <a:cs typeface="Calibri"/>
              </a:rPr>
              <a:t> May 3 at 7:30am – May 5 until 11:59pm</a:t>
            </a:r>
            <a:r>
              <a:rPr lang="en-US" sz="2400" b="1" dirty="0">
                <a:solidFill>
                  <a:schemeClr val="tx1">
                    <a:lumMod val="95000"/>
                    <a:lumOff val="5000"/>
                  </a:schemeClr>
                </a:solidFill>
                <a:latin typeface="Calibri"/>
                <a:cs typeface="Arial"/>
              </a:rPr>
              <a:t>:</a:t>
            </a:r>
            <a:r>
              <a:rPr lang="en-US" sz="2400" b="1" dirty="0">
                <a:solidFill>
                  <a:schemeClr val="tx1">
                    <a:lumMod val="95000"/>
                    <a:lumOff val="5000"/>
                  </a:schemeClr>
                </a:solidFill>
                <a:latin typeface="Calibri"/>
                <a:cs typeface="Calibri"/>
              </a:rPr>
              <a:t> </a:t>
            </a:r>
            <a:r>
              <a:rPr lang="en-US" sz="2400" dirty="0">
                <a:solidFill>
                  <a:schemeClr val="tx1">
                    <a:lumMod val="95000"/>
                    <a:lumOff val="5000"/>
                  </a:schemeClr>
                </a:solidFill>
                <a:latin typeface="Calibri"/>
                <a:cs typeface="Calibri"/>
              </a:rPr>
              <a:t>Sophomores and continuing First Years </a:t>
            </a:r>
            <a:endParaRPr lang="en-US" sz="2400" dirty="0">
              <a:solidFill>
                <a:schemeClr val="tx1">
                  <a:lumMod val="95000"/>
                  <a:lumOff val="5000"/>
                </a:schemeClr>
              </a:solidFill>
              <a:latin typeface="Calibri"/>
              <a:cs typeface="Arial"/>
            </a:endParaRPr>
          </a:p>
          <a:p>
            <a:pPr>
              <a:buChar char="•"/>
            </a:pPr>
            <a:r>
              <a:rPr lang="en-US" sz="2400" dirty="0">
                <a:solidFill>
                  <a:schemeClr val="tx1">
                    <a:lumMod val="95000"/>
                    <a:lumOff val="5000"/>
                  </a:schemeClr>
                </a:solidFill>
                <a:latin typeface="Calibri"/>
                <a:cs typeface="Arial"/>
              </a:rPr>
              <a:t> Review the </a:t>
            </a:r>
            <a:r>
              <a:rPr lang="en-US" sz="2400" dirty="0">
                <a:solidFill>
                  <a:schemeClr val="tx1">
                    <a:lumMod val="95000"/>
                    <a:lumOff val="5000"/>
                  </a:schemeClr>
                </a:solidFill>
                <a:latin typeface="Calibri"/>
                <a:cs typeface="Arial"/>
                <a:hlinkClick r:id="rId3">
                  <a:extLst>
                    <a:ext uri="{A12FA001-AC4F-418D-AE19-62706E023703}">
                      <ahyp:hlinkClr xmlns:ahyp="http://schemas.microsoft.com/office/drawing/2018/hyperlinkcolor" val="tx"/>
                    </a:ext>
                  </a:extLst>
                </a:hlinkClick>
              </a:rPr>
              <a:t>2022-2023 Key Academic Dates</a:t>
            </a:r>
            <a:r>
              <a:rPr lang="en-US" sz="2400" dirty="0">
                <a:solidFill>
                  <a:schemeClr val="tx1">
                    <a:lumMod val="95000"/>
                    <a:lumOff val="5000"/>
                  </a:schemeClr>
                </a:solidFill>
                <a:latin typeface="Calibri"/>
                <a:cs typeface="Arial"/>
              </a:rPr>
              <a:t> for more important dates and deadlines! </a:t>
            </a:r>
          </a:p>
        </p:txBody>
      </p:sp>
    </p:spTree>
    <p:extLst>
      <p:ext uri="{BB962C8B-B14F-4D97-AF65-F5344CB8AC3E}">
        <p14:creationId xmlns:p14="http://schemas.microsoft.com/office/powerpoint/2010/main" val="390179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95000"/>
                    <a:lumOff val="5000"/>
                  </a:schemeClr>
                </a:solidFill>
                <a:latin typeface="Arial Black"/>
                <a:cs typeface="Arial"/>
              </a:rPr>
              <a:t>1000-Level HADM Core</a:t>
            </a:r>
            <a:endParaRPr lang="en-US" dirty="0">
              <a:solidFill>
                <a:schemeClr val="tx1">
                  <a:lumMod val="95000"/>
                  <a:lumOff val="5000"/>
                </a:schemeClr>
              </a:solidFill>
              <a:highlight>
                <a:srgbClr val="FFFF00"/>
              </a:highlight>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54175" y="4972220"/>
            <a:ext cx="10854018" cy="646331"/>
          </a:xfrm>
          <a:prstGeom prst="rect">
            <a:avLst/>
          </a:prstGeom>
          <a:noFill/>
        </p:spPr>
        <p:txBody>
          <a:bodyPr wrap="square" lIns="91440" tIns="45720" rIns="91440" bIns="45720" rtlCol="0" anchor="t">
            <a:spAutoFit/>
          </a:bodyPr>
          <a:lstStyle/>
          <a:p>
            <a:pPr marL="285750" indent="-285750">
              <a:buFont typeface="Arial,Sans-Serif"/>
              <a:buChar char="•"/>
            </a:pPr>
            <a:endParaRPr lang="en-US" dirty="0">
              <a:solidFill>
                <a:srgbClr val="050000"/>
              </a:solidFill>
              <a:ea typeface="+mn-lt"/>
              <a:cs typeface="Arial"/>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156434" y="6395628"/>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5</a:t>
            </a:fld>
            <a:endParaRPr lang="en-US"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8A19FDDA-0798-88AB-7197-F37E0EEB2742}"/>
              </a:ext>
            </a:extLst>
          </p:cNvPr>
          <p:cNvGraphicFramePr>
            <a:graphicFrameLocks noGrp="1"/>
          </p:cNvGraphicFramePr>
          <p:nvPr>
            <p:extLst>
              <p:ext uri="{D42A27DB-BD31-4B8C-83A1-F6EECF244321}">
                <p14:modId xmlns:p14="http://schemas.microsoft.com/office/powerpoint/2010/main" val="425866104"/>
              </p:ext>
            </p:extLst>
          </p:nvPr>
        </p:nvGraphicFramePr>
        <p:xfrm>
          <a:off x="392783" y="1084082"/>
          <a:ext cx="11153697" cy="5549991"/>
        </p:xfrm>
        <a:graphic>
          <a:graphicData uri="http://schemas.openxmlformats.org/drawingml/2006/table">
            <a:tbl>
              <a:tblPr firstRow="1" bandRow="1">
                <a:tableStyleId>{F5AB1C69-6EDB-4FF4-983F-18BD219EF322}</a:tableStyleId>
              </a:tblPr>
              <a:tblGrid>
                <a:gridCol w="5391190">
                  <a:extLst>
                    <a:ext uri="{9D8B030D-6E8A-4147-A177-3AD203B41FA5}">
                      <a16:colId xmlns:a16="http://schemas.microsoft.com/office/drawing/2014/main" val="1370700151"/>
                    </a:ext>
                  </a:extLst>
                </a:gridCol>
                <a:gridCol w="5762507">
                  <a:extLst>
                    <a:ext uri="{9D8B030D-6E8A-4147-A177-3AD203B41FA5}">
                      <a16:colId xmlns:a16="http://schemas.microsoft.com/office/drawing/2014/main" val="3569000346"/>
                    </a:ext>
                  </a:extLst>
                </a:gridCol>
              </a:tblGrid>
              <a:tr h="235330">
                <a:tc>
                  <a:txBody>
                    <a:bodyPr/>
                    <a:lstStyle/>
                    <a:p>
                      <a:pPr algn="ctr" rtl="0" fontAlgn="base"/>
                      <a:r>
                        <a:rPr lang="en-US" sz="1500" cap="small" dirty="0">
                          <a:effectLst/>
                        </a:rPr>
                        <a:t>Fall</a:t>
                      </a:r>
                      <a:r>
                        <a:rPr lang="en-US" sz="1500" dirty="0">
                          <a:effectLst/>
                        </a:rPr>
                        <a:t> </a:t>
                      </a:r>
                      <a:endParaRPr lang="en-US" sz="1500" b="0" i="0" dirty="0">
                        <a:effectLst/>
                      </a:endParaRPr>
                    </a:p>
                  </a:txBody>
                  <a:tcPr>
                    <a:solidFill>
                      <a:srgbClr val="B31B1B"/>
                    </a:solidFill>
                  </a:tcPr>
                </a:tc>
                <a:tc>
                  <a:txBody>
                    <a:bodyPr/>
                    <a:lstStyle/>
                    <a:p>
                      <a:pPr algn="ctr" rtl="0" fontAlgn="base"/>
                      <a:r>
                        <a:rPr lang="en-US" sz="1500" cap="small" dirty="0">
                          <a:effectLst/>
                        </a:rPr>
                        <a:t>Spring</a:t>
                      </a:r>
                      <a:r>
                        <a:rPr lang="en-US" sz="1500" dirty="0">
                          <a:effectLst/>
                        </a:rPr>
                        <a:t> </a:t>
                      </a:r>
                      <a:endParaRPr lang="en-US" sz="1500" b="0" i="0" dirty="0">
                        <a:effectLst/>
                      </a:endParaRPr>
                    </a:p>
                  </a:txBody>
                  <a:tcPr>
                    <a:solidFill>
                      <a:srgbClr val="B31B1B"/>
                    </a:solidFill>
                  </a:tcPr>
                </a:tc>
                <a:extLst>
                  <a:ext uri="{0D108BD9-81ED-4DB2-BD59-A6C34878D82A}">
                    <a16:rowId xmlns:a16="http://schemas.microsoft.com/office/drawing/2014/main" val="4199457344"/>
                  </a:ext>
                </a:extLst>
              </a:tr>
              <a:tr h="235330">
                <a:tc gridSpan="2">
                  <a:txBody>
                    <a:bodyPr/>
                    <a:lstStyle/>
                    <a:p>
                      <a:pPr algn="ctr" rtl="0" fontAlgn="base"/>
                      <a:r>
                        <a:rPr lang="en-US" sz="1500" cap="small" dirty="0">
                          <a:effectLst/>
                        </a:rPr>
                        <a:t>All Students </a:t>
                      </a:r>
                      <a:r>
                        <a:rPr lang="en-US" sz="1500" dirty="0">
                          <a:effectLst/>
                        </a:rPr>
                        <a:t> </a:t>
                      </a:r>
                      <a:endParaRPr lang="en-US" sz="1500" b="0" i="0" dirty="0">
                        <a:effectLst/>
                      </a:endParaRPr>
                    </a:p>
                  </a:txBody>
                  <a:tcPr>
                    <a:solidFill>
                      <a:srgbClr val="F7CBCC"/>
                    </a:solidFill>
                  </a:tcPr>
                </a:tc>
                <a:tc hMerge="1">
                  <a:txBody>
                    <a:bodyPr/>
                    <a:lstStyle/>
                    <a:p>
                      <a:endParaRPr lang="en-US"/>
                    </a:p>
                  </a:txBody>
                  <a:tcPr/>
                </a:tc>
                <a:extLst>
                  <a:ext uri="{0D108BD9-81ED-4DB2-BD59-A6C34878D82A}">
                    <a16:rowId xmlns:a16="http://schemas.microsoft.com/office/drawing/2014/main" val="2491594822"/>
                  </a:ext>
                </a:extLst>
              </a:tr>
              <a:tr h="573241">
                <a:tc>
                  <a:txBody>
                    <a:bodyPr/>
                    <a:lstStyle/>
                    <a:p>
                      <a:pPr lvl="0" algn="l">
                        <a:buNone/>
                      </a:pPr>
                      <a:r>
                        <a:rPr lang="en-US" sz="1500" b="0" u="none" strike="noStrike" noProof="0" dirty="0">
                          <a:effectLst/>
                        </a:rPr>
                        <a:t>HADM 1199 – </a:t>
                      </a:r>
                      <a:r>
                        <a:rPr lang="en-US" sz="1500" b="0" u="none" strike="noStrike" noProof="0" dirty="0" err="1">
                          <a:effectLst/>
                        </a:rPr>
                        <a:t>Hotelie</a:t>
                      </a:r>
                      <a:r>
                        <a:rPr lang="en-US" sz="1500" b="0" u="none" strike="noStrike" noProof="0" dirty="0">
                          <a:effectLst/>
                        </a:rPr>
                        <a:t> </a:t>
                      </a:r>
                      <a:r>
                        <a:rPr lang="en-US" sz="1500" b="0" u="none" strike="noStrike" noProof="0" dirty="0" err="1">
                          <a:effectLst/>
                        </a:rPr>
                        <a:t>LaunchPad</a:t>
                      </a:r>
                      <a:r>
                        <a:rPr lang="en-US" sz="1500" b="0" u="none" strike="noStrike" noProof="0" dirty="0">
                          <a:effectLst/>
                        </a:rPr>
                        <a:t> (Students are pre-enrolled into this 1 credit course, but it is not considered a core course)</a:t>
                      </a:r>
                      <a:endParaRPr lang="en-US" sz="1500" dirty="0"/>
                    </a:p>
                  </a:txBody>
                  <a:tcPr/>
                </a:tc>
                <a:tc>
                  <a:txBody>
                    <a:bodyPr/>
                    <a:lstStyle/>
                    <a:p>
                      <a:pPr lvl="0" algn="l" rtl="0">
                        <a:buNone/>
                      </a:pPr>
                      <a:r>
                        <a:rPr lang="en-US" sz="1500" dirty="0">
                          <a:effectLst/>
                        </a:rPr>
                        <a:t>HADM 1410 – Microeconomics for the Service Industry  </a:t>
                      </a:r>
                      <a:endParaRPr lang="en-US" sz="1500" b="0" i="0" dirty="0">
                        <a:effectLst/>
                      </a:endParaRPr>
                    </a:p>
                  </a:txBody>
                  <a:tcPr/>
                </a:tc>
                <a:extLst>
                  <a:ext uri="{0D108BD9-81ED-4DB2-BD59-A6C34878D82A}">
                    <a16:rowId xmlns:a16="http://schemas.microsoft.com/office/drawing/2014/main" val="3941623159"/>
                  </a:ext>
                </a:extLst>
              </a:tr>
              <a:tr h="573241">
                <a:tc>
                  <a:txBody>
                    <a:bodyPr/>
                    <a:lstStyle/>
                    <a:p>
                      <a:pPr lvl="0" algn="l">
                        <a:buNone/>
                      </a:pPr>
                      <a:r>
                        <a:rPr lang="en-US" sz="1500" b="0" u="none" strike="noStrike" noProof="0" dirty="0">
                          <a:effectLst/>
                        </a:rPr>
                        <a:t>HADM 1910 – Distinguished Lectures in Hospitality Management (Students are pre-enrolled into this 1 credit course, but it is not considered a core course) </a:t>
                      </a:r>
                      <a:endParaRPr lang="en-US" sz="1500" dirty="0"/>
                    </a:p>
                  </a:txBody>
                  <a:tcPr/>
                </a:tc>
                <a:tc>
                  <a:txBody>
                    <a:bodyPr/>
                    <a:lstStyle/>
                    <a:p>
                      <a:pPr lvl="0" algn="l" rtl="0">
                        <a:buNone/>
                      </a:pPr>
                      <a:endParaRPr lang="en-US" sz="1500" b="0" i="0" dirty="0">
                        <a:solidFill>
                          <a:srgbClr val="FFFFFF"/>
                        </a:solidFill>
                        <a:effectLst/>
                        <a:latin typeface="Calibri"/>
                      </a:endParaRPr>
                    </a:p>
                  </a:txBody>
                  <a:tcPr/>
                </a:tc>
                <a:extLst>
                  <a:ext uri="{0D108BD9-81ED-4DB2-BD59-A6C34878D82A}">
                    <a16:rowId xmlns:a16="http://schemas.microsoft.com/office/drawing/2014/main" val="4267588968"/>
                  </a:ext>
                </a:extLst>
              </a:tr>
              <a:tr h="337911">
                <a:tc gridSpan="2">
                  <a:txBody>
                    <a:bodyPr/>
                    <a:lstStyle/>
                    <a:p>
                      <a:pPr lvl="0" algn="ctr">
                        <a:buNone/>
                      </a:pPr>
                      <a:r>
                        <a:rPr lang="en-US" sz="1500" b="0" u="none" strike="noStrike" noProof="0" dirty="0">
                          <a:effectLst/>
                        </a:rPr>
                        <a:t>HADM 1740 – Business Computing: Students will be enrolled in either Fall or Spring</a:t>
                      </a:r>
                      <a:endParaRPr lang="en-US" sz="1500" dirty="0"/>
                    </a:p>
                  </a:txBody>
                  <a:tcPr/>
                </a:tc>
                <a:tc hMerge="1">
                  <a:txBody>
                    <a:bodyPr/>
                    <a:lstStyle/>
                    <a:p>
                      <a:endParaRPr lang="en-US"/>
                    </a:p>
                  </a:txBody>
                  <a:tcPr/>
                </a:tc>
                <a:extLst>
                  <a:ext uri="{0D108BD9-81ED-4DB2-BD59-A6C34878D82A}">
                    <a16:rowId xmlns:a16="http://schemas.microsoft.com/office/drawing/2014/main" val="635776523"/>
                  </a:ext>
                </a:extLst>
              </a:tr>
              <a:tr h="235330">
                <a:tc>
                  <a:txBody>
                    <a:bodyPr/>
                    <a:lstStyle/>
                    <a:p>
                      <a:pPr algn="ctr" rtl="0" fontAlgn="base"/>
                      <a:r>
                        <a:rPr lang="en-US" sz="1500" cap="small" dirty="0">
                          <a:effectLst/>
                        </a:rPr>
                        <a:t>Block 1 Students</a:t>
                      </a:r>
                      <a:r>
                        <a:rPr lang="en-US" sz="1500" dirty="0">
                          <a:effectLst/>
                        </a:rPr>
                        <a:t> </a:t>
                      </a:r>
                      <a:endParaRPr lang="en-US" sz="1500" b="0" i="0" dirty="0">
                        <a:effectLst/>
                      </a:endParaRPr>
                    </a:p>
                  </a:txBody>
                  <a:tcPr>
                    <a:solidFill>
                      <a:srgbClr val="F7CBCC"/>
                    </a:solidFill>
                  </a:tcPr>
                </a:tc>
                <a:tc>
                  <a:txBody>
                    <a:bodyPr/>
                    <a:lstStyle/>
                    <a:p>
                      <a:pPr algn="ctr" rtl="0" fontAlgn="base"/>
                      <a:r>
                        <a:rPr lang="en-US" sz="1500" cap="small" dirty="0">
                          <a:effectLst/>
                        </a:rPr>
                        <a:t>Block 1 Students</a:t>
                      </a:r>
                      <a:r>
                        <a:rPr lang="en-US" sz="1500" dirty="0">
                          <a:effectLst/>
                        </a:rPr>
                        <a:t> </a:t>
                      </a:r>
                      <a:endParaRPr lang="en-US" sz="1500" b="0" i="0" dirty="0">
                        <a:effectLst/>
                      </a:endParaRPr>
                    </a:p>
                  </a:txBody>
                  <a:tcPr>
                    <a:solidFill>
                      <a:srgbClr val="F7CBCC"/>
                    </a:solidFill>
                  </a:tcPr>
                </a:tc>
                <a:extLst>
                  <a:ext uri="{0D108BD9-81ED-4DB2-BD59-A6C34878D82A}">
                    <a16:rowId xmlns:a16="http://schemas.microsoft.com/office/drawing/2014/main" val="2736697093"/>
                  </a:ext>
                </a:extLst>
              </a:tr>
              <a:tr h="235330">
                <a:tc>
                  <a:txBody>
                    <a:bodyPr/>
                    <a:lstStyle/>
                    <a:p>
                      <a:pPr algn="l" rtl="0" fontAlgn="base"/>
                      <a:r>
                        <a:rPr lang="en-US" sz="1500" dirty="0">
                          <a:effectLst/>
                        </a:rPr>
                        <a:t>HADM 1210 – Financial Accounting </a:t>
                      </a:r>
                      <a:endParaRPr lang="en-US" sz="1500" b="0" i="0" dirty="0">
                        <a:effectLst/>
                      </a:endParaRPr>
                    </a:p>
                  </a:txBody>
                  <a:tcPr/>
                </a:tc>
                <a:tc>
                  <a:txBody>
                    <a:bodyPr/>
                    <a:lstStyle/>
                    <a:p>
                      <a:pPr algn="l" rtl="0" fontAlgn="base"/>
                      <a:r>
                        <a:rPr lang="en-US" sz="1500" dirty="0">
                          <a:effectLst/>
                        </a:rPr>
                        <a:t>HADM 1650 – Business Writing for Hospitality Professionals </a:t>
                      </a:r>
                      <a:endParaRPr lang="en-US" sz="1500" b="0" i="0" dirty="0">
                        <a:effectLst/>
                      </a:endParaRPr>
                    </a:p>
                  </a:txBody>
                  <a:tcPr/>
                </a:tc>
                <a:extLst>
                  <a:ext uri="{0D108BD9-81ED-4DB2-BD59-A6C34878D82A}">
                    <a16:rowId xmlns:a16="http://schemas.microsoft.com/office/drawing/2014/main" val="1065170445"/>
                  </a:ext>
                </a:extLst>
              </a:tr>
              <a:tr h="235330">
                <a:tc>
                  <a:txBody>
                    <a:bodyPr/>
                    <a:lstStyle/>
                    <a:p>
                      <a:pPr algn="l" rtl="0" fontAlgn="base"/>
                      <a:r>
                        <a:rPr lang="en-US" sz="1500" dirty="0">
                          <a:effectLst/>
                        </a:rPr>
                        <a:t>HADM 1350 – Introduction to Hotel Operations </a:t>
                      </a:r>
                      <a:endParaRPr lang="en-US" sz="1500" b="0" i="0" dirty="0">
                        <a:effectLst/>
                      </a:endParaRPr>
                    </a:p>
                  </a:txBody>
                  <a:tcPr/>
                </a:tc>
                <a:tc>
                  <a:txBody>
                    <a:bodyPr/>
                    <a:lstStyle/>
                    <a:p>
                      <a:pPr algn="l" rtl="0" fontAlgn="base"/>
                      <a:r>
                        <a:rPr lang="en-US" sz="1500" dirty="0">
                          <a:effectLst/>
                        </a:rPr>
                        <a:t>HADM 1360 – Introduction to Foodservice Management  </a:t>
                      </a:r>
                      <a:endParaRPr lang="en-US" sz="1500" b="0" i="0" dirty="0">
                        <a:effectLst/>
                      </a:endParaRPr>
                    </a:p>
                  </a:txBody>
                  <a:tcPr/>
                </a:tc>
                <a:extLst>
                  <a:ext uri="{0D108BD9-81ED-4DB2-BD59-A6C34878D82A}">
                    <a16:rowId xmlns:a16="http://schemas.microsoft.com/office/drawing/2014/main" val="920117953"/>
                  </a:ext>
                </a:extLst>
              </a:tr>
              <a:tr h="404286">
                <a:tc>
                  <a:txBody>
                    <a:bodyPr/>
                    <a:lstStyle/>
                    <a:p>
                      <a:pPr algn="l" rtl="0" fontAlgn="base"/>
                      <a:r>
                        <a:rPr lang="en-US" sz="1500" dirty="0">
                          <a:effectLst/>
                        </a:rPr>
                        <a:t>First Year Writing Seminar (Students must enroll themselves into a First Year Writing Seminar of their choice)  </a:t>
                      </a:r>
                      <a:endParaRPr lang="en-US" sz="1500" b="0" i="0" dirty="0">
                        <a:effectLst/>
                      </a:endParaRPr>
                    </a:p>
                  </a:txBody>
                  <a:tcPr/>
                </a:tc>
                <a:tc>
                  <a:txBody>
                    <a:bodyPr/>
                    <a:lstStyle/>
                    <a:p>
                      <a:pPr algn="l" rtl="0" fontAlgn="base"/>
                      <a:r>
                        <a:rPr lang="en-US" sz="1500" dirty="0">
                          <a:effectLst/>
                        </a:rPr>
                        <a:t>HADM 1150 – Organizational Behavior &amp; Leadership Skills  </a:t>
                      </a:r>
                      <a:endParaRPr lang="en-US" sz="1500" b="0" i="0" dirty="0">
                        <a:effectLst/>
                      </a:endParaRPr>
                    </a:p>
                  </a:txBody>
                  <a:tcPr/>
                </a:tc>
                <a:extLst>
                  <a:ext uri="{0D108BD9-81ED-4DB2-BD59-A6C34878D82A}">
                    <a16:rowId xmlns:a16="http://schemas.microsoft.com/office/drawing/2014/main" val="1752704944"/>
                  </a:ext>
                </a:extLst>
              </a:tr>
              <a:tr h="235330">
                <a:tc>
                  <a:txBody>
                    <a:bodyPr/>
                    <a:lstStyle/>
                    <a:p>
                      <a:pPr algn="ctr" rtl="0" fontAlgn="base"/>
                      <a:r>
                        <a:rPr lang="en-US" sz="1500" cap="small" dirty="0">
                          <a:effectLst/>
                        </a:rPr>
                        <a:t>Block 2 Students</a:t>
                      </a:r>
                      <a:r>
                        <a:rPr lang="en-US" sz="1500" dirty="0">
                          <a:effectLst/>
                        </a:rPr>
                        <a:t> </a:t>
                      </a:r>
                      <a:endParaRPr lang="en-US" sz="1500" b="0" i="0" dirty="0">
                        <a:effectLst/>
                      </a:endParaRPr>
                    </a:p>
                  </a:txBody>
                  <a:tcPr>
                    <a:solidFill>
                      <a:srgbClr val="F7CBCC"/>
                    </a:solidFill>
                  </a:tcPr>
                </a:tc>
                <a:tc>
                  <a:txBody>
                    <a:bodyPr/>
                    <a:lstStyle/>
                    <a:p>
                      <a:pPr algn="ctr" rtl="0" fontAlgn="base"/>
                      <a:r>
                        <a:rPr lang="en-US" sz="1500" cap="small" dirty="0">
                          <a:effectLst/>
                        </a:rPr>
                        <a:t>Block 2 Students</a:t>
                      </a:r>
                      <a:r>
                        <a:rPr lang="en-US" sz="1500" dirty="0">
                          <a:effectLst/>
                        </a:rPr>
                        <a:t> </a:t>
                      </a:r>
                      <a:endParaRPr lang="en-US" sz="1500" b="0" i="0" dirty="0">
                        <a:effectLst/>
                      </a:endParaRPr>
                    </a:p>
                  </a:txBody>
                  <a:tcPr>
                    <a:solidFill>
                      <a:srgbClr val="F7CBCC"/>
                    </a:solidFill>
                  </a:tcPr>
                </a:tc>
                <a:extLst>
                  <a:ext uri="{0D108BD9-81ED-4DB2-BD59-A6C34878D82A}">
                    <a16:rowId xmlns:a16="http://schemas.microsoft.com/office/drawing/2014/main" val="2754709666"/>
                  </a:ext>
                </a:extLst>
              </a:tr>
              <a:tr h="235330">
                <a:tc>
                  <a:txBody>
                    <a:bodyPr/>
                    <a:lstStyle/>
                    <a:p>
                      <a:pPr algn="l" rtl="0" fontAlgn="base"/>
                      <a:r>
                        <a:rPr lang="en-US" sz="1500" dirty="0">
                          <a:effectLst/>
                        </a:rPr>
                        <a:t>HADM 1650 – Business Writing for Hospitality Professionals  </a:t>
                      </a:r>
                      <a:endParaRPr lang="en-US" sz="1500" b="0" i="0" dirty="0">
                        <a:effectLst/>
                      </a:endParaRPr>
                    </a:p>
                  </a:txBody>
                  <a:tcPr/>
                </a:tc>
                <a:tc>
                  <a:txBody>
                    <a:bodyPr/>
                    <a:lstStyle/>
                    <a:p>
                      <a:pPr algn="l" rtl="0" fontAlgn="base"/>
                      <a:r>
                        <a:rPr lang="en-US" sz="1500" dirty="0">
                          <a:effectLst/>
                        </a:rPr>
                        <a:t>HADM 1210 – Financial Accounting  </a:t>
                      </a:r>
                      <a:endParaRPr lang="en-US" sz="1500" b="0" i="0" dirty="0">
                        <a:effectLst/>
                      </a:endParaRPr>
                    </a:p>
                  </a:txBody>
                  <a:tcPr/>
                </a:tc>
                <a:extLst>
                  <a:ext uri="{0D108BD9-81ED-4DB2-BD59-A6C34878D82A}">
                    <a16:rowId xmlns:a16="http://schemas.microsoft.com/office/drawing/2014/main" val="4017226796"/>
                  </a:ext>
                </a:extLst>
              </a:tr>
              <a:tr h="235330">
                <a:tc>
                  <a:txBody>
                    <a:bodyPr/>
                    <a:lstStyle/>
                    <a:p>
                      <a:pPr algn="l" rtl="0" fontAlgn="base"/>
                      <a:r>
                        <a:rPr lang="en-US" sz="1500" dirty="0">
                          <a:effectLst/>
                        </a:rPr>
                        <a:t>HDM 1360 – Introduction to Foodservice Management </a:t>
                      </a:r>
                      <a:endParaRPr lang="en-US" sz="1500" b="0" i="0" dirty="0">
                        <a:effectLst/>
                      </a:endParaRPr>
                    </a:p>
                  </a:txBody>
                  <a:tcPr/>
                </a:tc>
                <a:tc>
                  <a:txBody>
                    <a:bodyPr/>
                    <a:lstStyle/>
                    <a:p>
                      <a:pPr algn="l" rtl="0" fontAlgn="base"/>
                      <a:r>
                        <a:rPr lang="en-US" sz="1500" dirty="0">
                          <a:effectLst/>
                        </a:rPr>
                        <a:t>HADM 1350 – Introduction to Hotel Operations </a:t>
                      </a:r>
                      <a:endParaRPr lang="en-US" sz="1500" b="0" i="0" dirty="0">
                        <a:effectLst/>
                      </a:endParaRPr>
                    </a:p>
                  </a:txBody>
                  <a:tcPr/>
                </a:tc>
                <a:extLst>
                  <a:ext uri="{0D108BD9-81ED-4DB2-BD59-A6C34878D82A}">
                    <a16:rowId xmlns:a16="http://schemas.microsoft.com/office/drawing/2014/main" val="4244243287"/>
                  </a:ext>
                </a:extLst>
              </a:tr>
              <a:tr h="404286">
                <a:tc>
                  <a:txBody>
                    <a:bodyPr/>
                    <a:lstStyle/>
                    <a:p>
                      <a:pPr algn="l" rtl="0" fontAlgn="base"/>
                      <a:r>
                        <a:rPr lang="en-US" sz="1500" dirty="0">
                          <a:effectLst/>
                        </a:rPr>
                        <a:t>HADM 1150 – Organizational Behavior &amp; Leadership Skills  </a:t>
                      </a:r>
                      <a:endParaRPr lang="en-US" sz="1500" b="0" i="0">
                        <a:effectLst/>
                      </a:endParaRPr>
                    </a:p>
                  </a:txBody>
                  <a:tcPr/>
                </a:tc>
                <a:tc>
                  <a:txBody>
                    <a:bodyPr/>
                    <a:lstStyle/>
                    <a:p>
                      <a:pPr algn="l" rtl="0" fontAlgn="base"/>
                      <a:r>
                        <a:rPr lang="en-US" sz="1500" dirty="0">
                          <a:effectLst/>
                        </a:rPr>
                        <a:t>First Year Writing Seminar (Students must enroll themselves into a First Year Writing Seminar of their choice) </a:t>
                      </a:r>
                      <a:endParaRPr lang="en-US" sz="1500" b="0" i="0" dirty="0">
                        <a:effectLst/>
                      </a:endParaRPr>
                    </a:p>
                  </a:txBody>
                  <a:tcPr/>
                </a:tc>
                <a:extLst>
                  <a:ext uri="{0D108BD9-81ED-4DB2-BD59-A6C34878D82A}">
                    <a16:rowId xmlns:a16="http://schemas.microsoft.com/office/drawing/2014/main" val="929186123"/>
                  </a:ext>
                </a:extLst>
              </a:tr>
            </a:tbl>
          </a:graphicData>
        </a:graphic>
      </p:graphicFrame>
    </p:spTree>
    <p:extLst>
      <p:ext uri="{BB962C8B-B14F-4D97-AF65-F5344CB8AC3E}">
        <p14:creationId xmlns:p14="http://schemas.microsoft.com/office/powerpoint/2010/main" val="207245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95000"/>
                    <a:lumOff val="5000"/>
                  </a:schemeClr>
                </a:solidFill>
                <a:latin typeface="Arial Black"/>
                <a:cs typeface="Arial"/>
              </a:rPr>
              <a:t>2000-Level HADM Core</a:t>
            </a:r>
            <a:endParaRPr lang="en-US" dirty="0">
              <a:solidFill>
                <a:schemeClr val="tx1">
                  <a:lumMod val="95000"/>
                  <a:lumOff val="5000"/>
                </a:schemeClr>
              </a:solidFill>
              <a:highlight>
                <a:srgbClr val="FFFF00"/>
              </a:highlight>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156434" y="6395628"/>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6</a:t>
            </a:fld>
            <a:endParaRPr lang="en-US"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940C812D-EBF6-9B53-1628-DEF5C4636A73}"/>
              </a:ext>
            </a:extLst>
          </p:cNvPr>
          <p:cNvGraphicFramePr>
            <a:graphicFrameLocks noGrp="1"/>
          </p:cNvGraphicFramePr>
          <p:nvPr>
            <p:extLst>
              <p:ext uri="{D42A27DB-BD31-4B8C-83A1-F6EECF244321}">
                <p14:modId xmlns:p14="http://schemas.microsoft.com/office/powerpoint/2010/main" val="2963826200"/>
              </p:ext>
            </p:extLst>
          </p:nvPr>
        </p:nvGraphicFramePr>
        <p:xfrm>
          <a:off x="400639" y="1296185"/>
          <a:ext cx="10282335" cy="2319072"/>
        </p:xfrm>
        <a:graphic>
          <a:graphicData uri="http://schemas.openxmlformats.org/drawingml/2006/table">
            <a:tbl>
              <a:tblPr firstRow="1" bandRow="1">
                <a:tableStyleId>{F5AB1C69-6EDB-4FF4-983F-18BD219EF322}</a:tableStyleId>
              </a:tblPr>
              <a:tblGrid>
                <a:gridCol w="4970013">
                  <a:extLst>
                    <a:ext uri="{9D8B030D-6E8A-4147-A177-3AD203B41FA5}">
                      <a16:colId xmlns:a16="http://schemas.microsoft.com/office/drawing/2014/main" val="1370700151"/>
                    </a:ext>
                  </a:extLst>
                </a:gridCol>
                <a:gridCol w="5312322">
                  <a:extLst>
                    <a:ext uri="{9D8B030D-6E8A-4147-A177-3AD203B41FA5}">
                      <a16:colId xmlns:a16="http://schemas.microsoft.com/office/drawing/2014/main" val="3569000346"/>
                    </a:ext>
                  </a:extLst>
                </a:gridCol>
              </a:tblGrid>
              <a:tr h="276678">
                <a:tc>
                  <a:txBody>
                    <a:bodyPr/>
                    <a:lstStyle/>
                    <a:p>
                      <a:pPr algn="ctr" rtl="0" fontAlgn="base"/>
                      <a:r>
                        <a:rPr lang="en-US" sz="1600" cap="small" dirty="0">
                          <a:effectLst/>
                        </a:rPr>
                        <a:t>Fall</a:t>
                      </a:r>
                      <a:r>
                        <a:rPr lang="en-US" sz="1600" dirty="0">
                          <a:effectLst/>
                        </a:rPr>
                        <a:t> </a:t>
                      </a:r>
                      <a:endParaRPr lang="en-US" sz="1600" b="0" i="0" dirty="0">
                        <a:effectLst/>
                      </a:endParaRPr>
                    </a:p>
                  </a:txBody>
                  <a:tcPr>
                    <a:solidFill>
                      <a:srgbClr val="B31B1B"/>
                    </a:solidFill>
                  </a:tcPr>
                </a:tc>
                <a:tc>
                  <a:txBody>
                    <a:bodyPr/>
                    <a:lstStyle/>
                    <a:p>
                      <a:pPr algn="ctr" rtl="0" fontAlgn="base"/>
                      <a:r>
                        <a:rPr lang="en-US" sz="1600" cap="small" dirty="0">
                          <a:effectLst/>
                        </a:rPr>
                        <a:t>Spring</a:t>
                      </a:r>
                      <a:r>
                        <a:rPr lang="en-US" sz="1600" dirty="0">
                          <a:effectLst/>
                        </a:rPr>
                        <a:t> </a:t>
                      </a:r>
                      <a:endParaRPr lang="en-US" sz="1600" b="0" i="0" dirty="0">
                        <a:effectLst/>
                      </a:endParaRPr>
                    </a:p>
                  </a:txBody>
                  <a:tcPr>
                    <a:solidFill>
                      <a:srgbClr val="B31B1B"/>
                    </a:solidFill>
                  </a:tcPr>
                </a:tc>
                <a:extLst>
                  <a:ext uri="{0D108BD9-81ED-4DB2-BD59-A6C34878D82A}">
                    <a16:rowId xmlns:a16="http://schemas.microsoft.com/office/drawing/2014/main" val="4199457344"/>
                  </a:ext>
                </a:extLst>
              </a:tr>
              <a:tr h="276678">
                <a:tc>
                  <a:txBody>
                    <a:bodyPr/>
                    <a:lstStyle/>
                    <a:p>
                      <a:pPr algn="ctr" rtl="0" fontAlgn="base"/>
                      <a:r>
                        <a:rPr lang="en-US" sz="1600" cap="small" dirty="0">
                          <a:effectLst/>
                        </a:rPr>
                        <a:t>Block 1 Students</a:t>
                      </a:r>
                      <a:r>
                        <a:rPr lang="en-US" sz="1600" dirty="0">
                          <a:effectLst/>
                        </a:rPr>
                        <a:t> (Fall or Spring)</a:t>
                      </a:r>
                      <a:endParaRPr lang="en-US" sz="1600" b="0" i="0" dirty="0">
                        <a:effectLst/>
                      </a:endParaRPr>
                    </a:p>
                  </a:txBody>
                  <a:tcPr>
                    <a:solidFill>
                      <a:srgbClr val="F7CBCC"/>
                    </a:solidFill>
                  </a:tcPr>
                </a:tc>
                <a:tc>
                  <a:txBody>
                    <a:bodyPr/>
                    <a:lstStyle/>
                    <a:p>
                      <a:pPr algn="ctr" rtl="0" fontAlgn="base"/>
                      <a:r>
                        <a:rPr lang="en-US" sz="1600" cap="small" dirty="0">
                          <a:effectLst/>
                        </a:rPr>
                        <a:t>Block 2 Students</a:t>
                      </a:r>
                      <a:r>
                        <a:rPr lang="en-US" sz="1600" dirty="0">
                          <a:effectLst/>
                        </a:rPr>
                        <a:t> (Fall or Spring)</a:t>
                      </a:r>
                      <a:endParaRPr lang="en-US" sz="1600" b="0" i="0" dirty="0">
                        <a:effectLst/>
                      </a:endParaRPr>
                    </a:p>
                  </a:txBody>
                  <a:tcPr>
                    <a:solidFill>
                      <a:srgbClr val="F7CBCC"/>
                    </a:solidFill>
                  </a:tcPr>
                </a:tc>
                <a:extLst>
                  <a:ext uri="{0D108BD9-81ED-4DB2-BD59-A6C34878D82A}">
                    <a16:rowId xmlns:a16="http://schemas.microsoft.com/office/drawing/2014/main" val="2736697093"/>
                  </a:ext>
                </a:extLst>
              </a:tr>
              <a:tr h="276678">
                <a:tc>
                  <a:txBody>
                    <a:bodyPr/>
                    <a:lstStyle/>
                    <a:p>
                      <a:pPr algn="l" rtl="0" fontAlgn="base"/>
                      <a:r>
                        <a:rPr lang="en-US" sz="1600" dirty="0">
                          <a:effectLst/>
                        </a:rPr>
                        <a:t>HADM 2550- Hospitality, Development and Planning</a:t>
                      </a:r>
                      <a:endParaRPr lang="en-US" sz="1600" b="0" i="0">
                        <a:effectLst/>
                      </a:endParaRPr>
                    </a:p>
                  </a:txBody>
                  <a:tcPr/>
                </a:tc>
                <a:tc>
                  <a:txBody>
                    <a:bodyPr/>
                    <a:lstStyle/>
                    <a:p>
                      <a:pPr lvl="0" algn="l">
                        <a:buNone/>
                      </a:pPr>
                      <a:r>
                        <a:rPr lang="en-US" sz="1600" dirty="0">
                          <a:effectLst/>
                        </a:rPr>
                        <a:t>HADM 2010- Hospitality Quantitative Analysis </a:t>
                      </a:r>
                      <a:endParaRPr lang="en-US" sz="1600"/>
                    </a:p>
                  </a:txBody>
                  <a:tcPr/>
                </a:tc>
                <a:extLst>
                  <a:ext uri="{0D108BD9-81ED-4DB2-BD59-A6C34878D82A}">
                    <a16:rowId xmlns:a16="http://schemas.microsoft.com/office/drawing/2014/main" val="1065170445"/>
                  </a:ext>
                </a:extLst>
              </a:tr>
              <a:tr h="276678">
                <a:tc>
                  <a:txBody>
                    <a:bodyPr/>
                    <a:lstStyle/>
                    <a:p>
                      <a:pPr algn="l" rtl="0" fontAlgn="base"/>
                      <a:r>
                        <a:rPr lang="en-US" sz="1600" dirty="0">
                          <a:effectLst/>
                        </a:rPr>
                        <a:t>HADM 2360- Food Service, Management, Theory &amp; Practice (Culinary)</a:t>
                      </a:r>
                      <a:endParaRPr lang="en-US" sz="1600" b="0" i="0">
                        <a:effectLst/>
                      </a:endParaRPr>
                    </a:p>
                  </a:txBody>
                  <a:tcPr/>
                </a:tc>
                <a:tc>
                  <a:txBody>
                    <a:bodyPr/>
                    <a:lstStyle/>
                    <a:p>
                      <a:pPr algn="l" rtl="0" fontAlgn="base"/>
                      <a:r>
                        <a:rPr lang="en-US" sz="1600" dirty="0">
                          <a:effectLst/>
                        </a:rPr>
                        <a:t>HADM 2220- Finance</a:t>
                      </a:r>
                      <a:endParaRPr lang="en-US" sz="1600" b="0" i="0">
                        <a:effectLst/>
                      </a:endParaRPr>
                    </a:p>
                  </a:txBody>
                  <a:tcPr/>
                </a:tc>
                <a:extLst>
                  <a:ext uri="{0D108BD9-81ED-4DB2-BD59-A6C34878D82A}">
                    <a16:rowId xmlns:a16="http://schemas.microsoft.com/office/drawing/2014/main" val="920117953"/>
                  </a:ext>
                </a:extLst>
              </a:tr>
              <a:tr h="346435">
                <a:tc>
                  <a:txBody>
                    <a:bodyPr/>
                    <a:lstStyle/>
                    <a:p>
                      <a:pPr algn="l" rtl="0" fontAlgn="base"/>
                      <a:r>
                        <a:rPr lang="en-US" sz="1600" dirty="0">
                          <a:effectLst/>
                        </a:rPr>
                        <a:t>HADM 2810- Human Resources Management</a:t>
                      </a:r>
                    </a:p>
                  </a:txBody>
                  <a:tcPr/>
                </a:tc>
                <a:tc>
                  <a:txBody>
                    <a:bodyPr/>
                    <a:lstStyle/>
                    <a:p>
                      <a:pPr algn="l" rtl="0" fontAlgn="base"/>
                      <a:r>
                        <a:rPr lang="en-US" sz="1600" dirty="0">
                          <a:effectLst/>
                        </a:rPr>
                        <a:t>HADM 2430- Marketing Management for Services</a:t>
                      </a:r>
                      <a:endParaRPr lang="en-US" sz="1600" b="0" i="0">
                        <a:effectLst/>
                      </a:endParaRPr>
                    </a:p>
                  </a:txBody>
                  <a:tcPr/>
                </a:tc>
                <a:extLst>
                  <a:ext uri="{0D108BD9-81ED-4DB2-BD59-A6C34878D82A}">
                    <a16:rowId xmlns:a16="http://schemas.microsoft.com/office/drawing/2014/main" val="1752704944"/>
                  </a:ext>
                </a:extLst>
              </a:tr>
              <a:tr h="387677">
                <a:tc>
                  <a:txBody>
                    <a:bodyPr/>
                    <a:lstStyle/>
                    <a:p>
                      <a:pPr lvl="0" algn="l">
                        <a:buNone/>
                      </a:pPr>
                      <a:r>
                        <a:rPr lang="en-US" sz="1600" dirty="0">
                          <a:effectLst/>
                        </a:rPr>
                        <a:t>HADM 2210- Managerial Accounting</a:t>
                      </a:r>
                    </a:p>
                  </a:txBody>
                  <a:tcPr/>
                </a:tc>
                <a:tc>
                  <a:txBody>
                    <a:bodyPr/>
                    <a:lstStyle/>
                    <a:p>
                      <a:pPr lvl="0" algn="l">
                        <a:buNone/>
                      </a:pPr>
                      <a:endParaRPr lang="en-US" sz="1600" dirty="0">
                        <a:effectLst/>
                      </a:endParaRPr>
                    </a:p>
                  </a:txBody>
                  <a:tcPr/>
                </a:tc>
                <a:extLst>
                  <a:ext uri="{0D108BD9-81ED-4DB2-BD59-A6C34878D82A}">
                    <a16:rowId xmlns:a16="http://schemas.microsoft.com/office/drawing/2014/main" val="4223414351"/>
                  </a:ext>
                </a:extLst>
              </a:tr>
            </a:tbl>
          </a:graphicData>
        </a:graphic>
      </p:graphicFrame>
      <p:sp>
        <p:nvSpPr>
          <p:cNvPr id="9" name="TextBox 8">
            <a:extLst>
              <a:ext uri="{FF2B5EF4-FFF2-40B4-BE49-F238E27FC236}">
                <a16:creationId xmlns:a16="http://schemas.microsoft.com/office/drawing/2014/main" id="{7E643083-C346-3139-12DE-25F849AF1FFC}"/>
              </a:ext>
            </a:extLst>
          </p:cNvPr>
          <p:cNvSpPr txBox="1"/>
          <p:nvPr/>
        </p:nvSpPr>
        <p:spPr>
          <a:xfrm>
            <a:off x="307042" y="3915942"/>
            <a:ext cx="102610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rPr>
              <a:t>Transfer students aren't always enrolled into perfect 'blocks' due to transfer credit</a:t>
            </a:r>
          </a:p>
          <a:p>
            <a:endParaRPr lang="en-US" dirty="0">
              <a:latin typeface="Arial"/>
            </a:endParaRPr>
          </a:p>
          <a:p>
            <a:r>
              <a:rPr lang="en-US" dirty="0">
                <a:latin typeface="Arial"/>
              </a:rPr>
              <a:t>Transfer students typically get enrolled into 4 core classes per semester until their lower-level core are complete </a:t>
            </a:r>
            <a:endParaRPr lang="en-US" dirty="0"/>
          </a:p>
        </p:txBody>
      </p:sp>
    </p:spTree>
    <p:extLst>
      <p:ext uri="{BB962C8B-B14F-4D97-AF65-F5344CB8AC3E}">
        <p14:creationId xmlns:p14="http://schemas.microsoft.com/office/powerpoint/2010/main" val="101595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0058399" cy="584775"/>
          </a:xfrm>
          <a:prstGeom prst="rect">
            <a:avLst/>
          </a:prstGeom>
          <a:noFill/>
        </p:spPr>
        <p:txBody>
          <a:bodyPr wrap="square" lIns="91440" tIns="45720" rIns="91440" bIns="45720" rtlCol="0" anchor="t">
            <a:spAutoFit/>
          </a:bodyPr>
          <a:lstStyle/>
          <a:p>
            <a:r>
              <a:rPr lang="en-US" sz="3200" b="1" dirty="0">
                <a:solidFill>
                  <a:schemeClr val="tx1">
                    <a:lumMod val="75000"/>
                  </a:schemeClr>
                </a:solidFill>
                <a:latin typeface="Arial Black"/>
                <a:cs typeface="Arial"/>
              </a:rPr>
              <a:t>Details About Lower-Level Core Classes</a:t>
            </a:r>
            <a:endParaRPr lang="en-US" sz="3200" dirty="0">
              <a:solidFill>
                <a:schemeClr val="tx1">
                  <a:lumMod val="75000"/>
                </a:schemeClr>
              </a:solidFill>
              <a:latin typeface="Arial"/>
              <a:cs typeface="Aria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5378395"/>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r>
              <a:rPr lang="en-US" sz="2400" b="1" dirty="0">
                <a:solidFill>
                  <a:srgbClr val="050000"/>
                </a:solidFill>
                <a:ea typeface="+mn-lt"/>
                <a:cs typeface="+mn-lt"/>
              </a:rPr>
              <a:t>Core Section Swap Requests</a:t>
            </a:r>
            <a:r>
              <a:rPr lang="en-US" sz="2400" dirty="0">
                <a:solidFill>
                  <a:srgbClr val="050000"/>
                </a:solidFill>
                <a:ea typeface="+mn-lt"/>
                <a:cs typeface="+mn-lt"/>
              </a:rPr>
              <a:t>: </a:t>
            </a:r>
          </a:p>
          <a:p>
            <a:pPr marL="742950" lvl="1" indent="-285750">
              <a:spcBef>
                <a:spcPts val="300"/>
              </a:spcBef>
              <a:spcAft>
                <a:spcPts val="500"/>
              </a:spcAft>
              <a:buFont typeface="Arial,Sans-Serif"/>
              <a:buChar char="•"/>
            </a:pPr>
            <a:r>
              <a:rPr lang="en-US" sz="2400" dirty="0">
                <a:solidFill>
                  <a:srgbClr val="050000"/>
                </a:solidFill>
                <a:latin typeface="Calibri"/>
                <a:ea typeface="+mn-lt"/>
                <a:cs typeface="Arial"/>
              </a:rPr>
              <a:t>The </a:t>
            </a:r>
            <a:r>
              <a:rPr lang="en-US" sz="2400" dirty="0">
                <a:solidFill>
                  <a:srgbClr val="050000"/>
                </a:solidFill>
                <a:latin typeface="Calibri"/>
                <a:ea typeface="+mn-lt"/>
                <a:cs typeface="Arial"/>
                <a:hlinkClick r:id="rId3"/>
              </a:rPr>
              <a:t>electronic core section swap </a:t>
            </a:r>
            <a:r>
              <a:rPr lang="en-US" sz="2400" dirty="0">
                <a:solidFill>
                  <a:srgbClr val="050000"/>
                </a:solidFill>
                <a:latin typeface="Calibri"/>
                <a:ea typeface="+mn-lt"/>
                <a:cs typeface="Arial"/>
              </a:rPr>
              <a:t>process allows students enrolled in 1000-level and 2000-level HADM core courses to request to swap from one course section into another section of the </a:t>
            </a:r>
            <a:r>
              <a:rPr lang="en-US" sz="2400" b="1" i="1" dirty="0">
                <a:solidFill>
                  <a:srgbClr val="050000"/>
                </a:solidFill>
                <a:latin typeface="Calibri"/>
                <a:ea typeface="+mn-lt"/>
                <a:cs typeface="Arial"/>
              </a:rPr>
              <a:t>same course</a:t>
            </a:r>
            <a:r>
              <a:rPr lang="en-US" sz="2400" dirty="0">
                <a:solidFill>
                  <a:srgbClr val="050000"/>
                </a:solidFill>
                <a:latin typeface="Calibri"/>
                <a:ea typeface="+mn-lt"/>
                <a:cs typeface="Arial"/>
              </a:rPr>
              <a:t> (example: request to swap from HADM 1210 Lecture 001 to HADM 1210 Lecture 002)</a:t>
            </a:r>
            <a:endParaRPr lang="en-US" sz="2400" dirty="0">
              <a:solidFill>
                <a:srgbClr val="050000"/>
              </a:solidFill>
              <a:latin typeface="Calibri"/>
              <a:ea typeface="+mn-lt"/>
              <a:cs typeface="+mn-lt"/>
            </a:endParaRPr>
          </a:p>
          <a:p>
            <a:pPr marL="742950" lvl="1" indent="-285750">
              <a:spcBef>
                <a:spcPts val="300"/>
              </a:spcBef>
              <a:spcAft>
                <a:spcPts val="500"/>
              </a:spcAft>
              <a:buFont typeface="Arial,Sans-Serif"/>
              <a:buChar char="•"/>
            </a:pPr>
            <a:r>
              <a:rPr lang="en-US" sz="2400" b="1" dirty="0">
                <a:solidFill>
                  <a:srgbClr val="050000"/>
                </a:solidFill>
                <a:latin typeface="Calibri"/>
                <a:cs typeface="Arial"/>
              </a:rPr>
              <a:t>Swap Requests are not guaranteed</a:t>
            </a:r>
            <a:r>
              <a:rPr lang="en-US" sz="2400" dirty="0">
                <a:solidFill>
                  <a:srgbClr val="050000"/>
                </a:solidFill>
                <a:latin typeface="Calibri"/>
                <a:cs typeface="Arial"/>
              </a:rPr>
              <a:t>, but the registrar team will try to accommodate as many swaps as possible </a:t>
            </a:r>
            <a:endParaRPr lang="en-US" sz="2400" dirty="0">
              <a:solidFill>
                <a:srgbClr val="050000"/>
              </a:solidFill>
              <a:latin typeface="Calibri"/>
              <a:ea typeface="+mn-lt"/>
              <a:cs typeface="+mn-lt"/>
            </a:endParaRPr>
          </a:p>
          <a:p>
            <a:pPr marL="742950" lvl="1" indent="-285750">
              <a:spcBef>
                <a:spcPts val="300"/>
              </a:spcBef>
              <a:spcAft>
                <a:spcPts val="500"/>
              </a:spcAft>
              <a:buFont typeface="Arial,Sans-Serif"/>
              <a:buChar char="•"/>
            </a:pPr>
            <a:r>
              <a:rPr lang="en-US" sz="2400" dirty="0">
                <a:solidFill>
                  <a:srgbClr val="050000"/>
                </a:solidFill>
                <a:latin typeface="Calibri"/>
                <a:cs typeface="Arial"/>
              </a:rPr>
              <a:t>Swap requests will be accepted until </a:t>
            </a:r>
            <a:r>
              <a:rPr lang="en-US" sz="2400" b="1" dirty="0">
                <a:solidFill>
                  <a:srgbClr val="050000"/>
                </a:solidFill>
                <a:latin typeface="Calibri"/>
                <a:cs typeface="Arial"/>
              </a:rPr>
              <a:t>August 24, 2023 </a:t>
            </a:r>
            <a:r>
              <a:rPr lang="en-US" sz="2400" dirty="0">
                <a:solidFill>
                  <a:srgbClr val="050000"/>
                </a:solidFill>
                <a:latin typeface="Calibri"/>
                <a:cs typeface="Arial"/>
              </a:rPr>
              <a:t>using the </a:t>
            </a:r>
            <a:r>
              <a:rPr lang="en-US" sz="2400" dirty="0">
                <a:solidFill>
                  <a:srgbClr val="050000"/>
                </a:solidFill>
                <a:latin typeface="Calibri"/>
                <a:cs typeface="Arial"/>
                <a:hlinkClick r:id="rId3">
                  <a:extLst>
                    <a:ext uri="{A12FA001-AC4F-418D-AE19-62706E023703}">
                      <ahyp:hlinkClr xmlns:ahyp="http://schemas.microsoft.com/office/drawing/2018/hyperlinkcolor" val="tx"/>
                    </a:ext>
                  </a:extLst>
                </a:hlinkClick>
              </a:rPr>
              <a:t>Swap Request Form</a:t>
            </a:r>
            <a:r>
              <a:rPr lang="en-US" sz="2400" dirty="0">
                <a:solidFill>
                  <a:srgbClr val="050000"/>
                </a:solidFill>
                <a:latin typeface="Calibri"/>
                <a:cs typeface="Arial"/>
              </a:rPr>
              <a:t> </a:t>
            </a:r>
          </a:p>
          <a:p>
            <a:pPr marL="742950" lvl="1" indent="-285750">
              <a:spcBef>
                <a:spcPts val="300"/>
              </a:spcBef>
              <a:spcAft>
                <a:spcPts val="500"/>
              </a:spcAft>
              <a:buFont typeface="Arial,Sans-Serif"/>
              <a:buChar char="•"/>
            </a:pPr>
            <a:r>
              <a:rPr lang="en-US" sz="2400" b="1" dirty="0">
                <a:solidFill>
                  <a:srgbClr val="050000"/>
                </a:solidFill>
                <a:latin typeface="Calibri"/>
                <a:ea typeface="+mn-lt"/>
                <a:cs typeface="Arial"/>
              </a:rPr>
              <a:t>Please do not submit duplicate requests</a:t>
            </a:r>
            <a:r>
              <a:rPr lang="en-US" sz="2400" dirty="0">
                <a:solidFill>
                  <a:srgbClr val="050000"/>
                </a:solidFill>
                <a:latin typeface="Calibri"/>
                <a:ea typeface="+mn-lt"/>
                <a:cs typeface="Arial"/>
              </a:rPr>
              <a:t>. </a:t>
            </a:r>
          </a:p>
          <a:p>
            <a:pPr marL="742950" lvl="1" indent="-285750">
              <a:spcBef>
                <a:spcPts val="300"/>
              </a:spcBef>
              <a:spcAft>
                <a:spcPts val="500"/>
              </a:spcAft>
              <a:buFont typeface="Arial,Sans-Serif"/>
              <a:buChar char="•"/>
            </a:pPr>
            <a:r>
              <a:rPr lang="en-US" sz="2400" dirty="0">
                <a:solidFill>
                  <a:srgbClr val="050000"/>
                </a:solidFill>
                <a:latin typeface="Calibri"/>
                <a:ea typeface="+mn-lt"/>
                <a:cs typeface="Arial"/>
              </a:rPr>
              <a:t>Connect with our registrar team at </a:t>
            </a:r>
            <a:r>
              <a:rPr lang="en-US" sz="2400" dirty="0">
                <a:solidFill>
                  <a:srgbClr val="050000"/>
                </a:solidFill>
                <a:latin typeface="Calibri"/>
                <a:ea typeface="+mn-lt"/>
                <a:cs typeface="Arial"/>
                <a:hlinkClick r:id="rId4"/>
              </a:rPr>
              <a:t>ha-registrar@cornell.edu</a:t>
            </a:r>
            <a:r>
              <a:rPr lang="en-US" sz="2400" dirty="0">
                <a:solidFill>
                  <a:srgbClr val="050000"/>
                </a:solidFill>
                <a:latin typeface="Calibri"/>
                <a:ea typeface="+mn-lt"/>
                <a:cs typeface="Arial"/>
              </a:rPr>
              <a:t> for any clarifying questions related to swap requests or to cancel requests </a:t>
            </a:r>
            <a:endParaRPr lang="en-US" dirty="0">
              <a:ea typeface="+mn-lt"/>
              <a:cs typeface="+mn-lt"/>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Cornell Nolan School of Hotel Administration </a:t>
            </a:r>
            <a:fld id="{6BC6B64C-2C78-0546-8075-679D924F1D06}"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2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252460" cy="553998"/>
          </a:xfrm>
          <a:prstGeom prst="rect">
            <a:avLst/>
          </a:prstGeom>
          <a:noFill/>
        </p:spPr>
        <p:txBody>
          <a:bodyPr wrap="square" lIns="91440" tIns="45720" rIns="91440" bIns="45720" rtlCol="0" anchor="t">
            <a:spAutoFit/>
          </a:bodyPr>
          <a:lstStyle/>
          <a:p>
            <a:r>
              <a:rPr lang="en-US" sz="3000" b="1" i="1" dirty="0">
                <a:solidFill>
                  <a:srgbClr val="050000"/>
                </a:solidFill>
                <a:latin typeface="Arial Black"/>
                <a:ea typeface="+mn-lt"/>
                <a:cs typeface="+mn-lt"/>
              </a:rPr>
              <a:t>3000-Level and 4000-Level Core: </a:t>
            </a:r>
            <a:r>
              <a:rPr lang="en-US" sz="3000" dirty="0">
                <a:solidFill>
                  <a:srgbClr val="050000"/>
                </a:solidFill>
                <a:latin typeface="Arial Black"/>
                <a:ea typeface="+mn-lt"/>
                <a:cs typeface="+mn-lt"/>
              </a:rPr>
              <a:t>Students Self-Enroll</a:t>
            </a:r>
            <a:endParaRPr lang="en-US" sz="3000" dirty="0">
              <a:solidFill>
                <a:schemeClr val="tx1">
                  <a:lumMod val="75000"/>
                </a:schemeClr>
              </a:solidFill>
            </a:endParaRPr>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1120820"/>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endParaRPr lang="en-US" sz="2000" dirty="0">
              <a:solidFill>
                <a:srgbClr val="050000"/>
              </a:solidFill>
              <a:latin typeface="Calibri"/>
              <a:cs typeface="Calibri"/>
            </a:endParaRPr>
          </a:p>
          <a:p>
            <a:pPr marL="742950" lvl="1" indent="-285750">
              <a:spcBef>
                <a:spcPts val="300"/>
              </a:spcBef>
              <a:spcAft>
                <a:spcPts val="500"/>
              </a:spcAft>
              <a:buFont typeface="Arial,Sans-Serif"/>
              <a:buChar char="•"/>
            </a:pPr>
            <a:endParaRPr lang="en-US" dirty="0">
              <a:solidFill>
                <a:srgbClr val="000000"/>
              </a:solidFill>
              <a:ea typeface="+mn-lt"/>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8</a:t>
            </a:fld>
            <a:endParaRPr lang="en-US" dirty="0">
              <a:latin typeface="Arial"/>
              <a:cs typeface="Arial"/>
            </a:endParaRPr>
          </a:p>
        </p:txBody>
      </p:sp>
      <p:sp>
        <p:nvSpPr>
          <p:cNvPr id="5" name="TextBox 4">
            <a:extLst>
              <a:ext uri="{FF2B5EF4-FFF2-40B4-BE49-F238E27FC236}">
                <a16:creationId xmlns:a16="http://schemas.microsoft.com/office/drawing/2014/main" id="{4D9D2F29-205A-A71C-AC93-AC143FB95ED5}"/>
              </a:ext>
            </a:extLst>
          </p:cNvPr>
          <p:cNvSpPr txBox="1"/>
          <p:nvPr/>
        </p:nvSpPr>
        <p:spPr>
          <a:xfrm>
            <a:off x="160256" y="1503575"/>
            <a:ext cx="11910767"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800" b="1" dirty="0">
                <a:solidFill>
                  <a:srgbClr val="050000"/>
                </a:solidFill>
                <a:latin typeface="Calibri"/>
                <a:cs typeface="Arial"/>
              </a:rPr>
              <a:t>HADM 3010 (3 cr.) Service Operation Management</a:t>
            </a:r>
            <a:r>
              <a:rPr lang="en-US" sz="2800" b="1" i="1" dirty="0">
                <a:solidFill>
                  <a:srgbClr val="050000"/>
                </a:solidFill>
                <a:latin typeface="Calibri"/>
                <a:cs typeface="Arial"/>
              </a:rPr>
              <a:t> </a:t>
            </a:r>
            <a:r>
              <a:rPr lang="en-US" sz="2800" i="1" dirty="0">
                <a:solidFill>
                  <a:srgbClr val="050000"/>
                </a:solidFill>
                <a:latin typeface="Calibri"/>
                <a:cs typeface="Arial"/>
              </a:rPr>
              <a:t>(</a:t>
            </a:r>
            <a:r>
              <a:rPr lang="en-US" sz="2800" i="1" dirty="0">
                <a:solidFill>
                  <a:srgbClr val="FF0000"/>
                </a:solidFill>
                <a:latin typeface="Calibri"/>
                <a:cs typeface="Arial"/>
              </a:rPr>
              <a:t>Pre-req:2010</a:t>
            </a:r>
            <a:r>
              <a:rPr lang="en-US" sz="2800" i="1" dirty="0">
                <a:solidFill>
                  <a:srgbClr val="050000"/>
                </a:solidFill>
                <a:latin typeface="Calibri"/>
                <a:cs typeface="Arial"/>
              </a:rPr>
              <a:t>)</a:t>
            </a:r>
            <a:r>
              <a:rPr lang="en-US" sz="2800" dirty="0">
                <a:solidFill>
                  <a:srgbClr val="050000"/>
                </a:solidFill>
                <a:latin typeface="Calibri"/>
                <a:cs typeface="Arial"/>
              </a:rPr>
              <a:t>​</a:t>
            </a:r>
          </a:p>
          <a:p>
            <a:pPr>
              <a:buChar char="•"/>
            </a:pPr>
            <a:r>
              <a:rPr lang="en-US" sz="2800" b="1" dirty="0">
                <a:solidFill>
                  <a:srgbClr val="050000"/>
                </a:solidFill>
                <a:latin typeface="Calibri"/>
                <a:cs typeface="Arial"/>
              </a:rPr>
              <a:t>HADM 3210 (3 cr.) Principles of Hosp. &amp; Real Estate </a:t>
            </a:r>
            <a:r>
              <a:rPr lang="en-US" sz="2800" i="1" dirty="0">
                <a:solidFill>
                  <a:srgbClr val="050000"/>
                </a:solidFill>
                <a:latin typeface="Calibri"/>
                <a:cs typeface="Arial"/>
              </a:rPr>
              <a:t>(</a:t>
            </a:r>
            <a:r>
              <a:rPr lang="en-US" sz="2800" i="1" dirty="0">
                <a:solidFill>
                  <a:srgbClr val="FF0000"/>
                </a:solidFill>
                <a:latin typeface="Calibri"/>
                <a:cs typeface="Arial"/>
              </a:rPr>
              <a:t>Pre-req:1210, 2220</a:t>
            </a:r>
            <a:r>
              <a:rPr lang="en-US" sz="2800" i="1" dirty="0">
                <a:solidFill>
                  <a:srgbClr val="050000"/>
                </a:solidFill>
                <a:latin typeface="Calibri"/>
                <a:cs typeface="Arial"/>
              </a:rPr>
              <a:t>)</a:t>
            </a:r>
            <a:r>
              <a:rPr lang="en-US" sz="2800" dirty="0">
                <a:solidFill>
                  <a:srgbClr val="050000"/>
                </a:solidFill>
                <a:latin typeface="Calibri"/>
                <a:cs typeface="Arial"/>
              </a:rPr>
              <a:t>​</a:t>
            </a:r>
          </a:p>
          <a:p>
            <a:pPr>
              <a:buChar char="•"/>
            </a:pPr>
            <a:r>
              <a:rPr lang="en-US" sz="2800" b="1" dirty="0">
                <a:solidFill>
                  <a:srgbClr val="050000"/>
                </a:solidFill>
                <a:latin typeface="Calibri"/>
                <a:cs typeface="Arial"/>
              </a:rPr>
              <a:t>HADM 3350 (3 cr.) Restaurant Management </a:t>
            </a:r>
            <a:r>
              <a:rPr lang="en-US" sz="2800" i="1" dirty="0">
                <a:solidFill>
                  <a:srgbClr val="050000"/>
                </a:solidFill>
                <a:latin typeface="Calibri"/>
                <a:cs typeface="Arial"/>
              </a:rPr>
              <a:t>(</a:t>
            </a:r>
            <a:r>
              <a:rPr lang="en-US" sz="2800" i="1" dirty="0">
                <a:solidFill>
                  <a:srgbClr val="FF0000"/>
                </a:solidFill>
                <a:latin typeface="Calibri"/>
                <a:cs typeface="Arial"/>
              </a:rPr>
              <a:t>Pre-req:2360</a:t>
            </a:r>
            <a:r>
              <a:rPr lang="en-US" sz="2800" i="1" dirty="0">
                <a:solidFill>
                  <a:srgbClr val="050000"/>
                </a:solidFill>
                <a:latin typeface="Calibri"/>
                <a:cs typeface="Arial"/>
              </a:rPr>
              <a:t>) </a:t>
            </a:r>
            <a:r>
              <a:rPr lang="en-US" sz="2800" dirty="0">
                <a:solidFill>
                  <a:srgbClr val="050000"/>
                </a:solidFill>
                <a:latin typeface="Calibri"/>
                <a:cs typeface="Arial"/>
              </a:rPr>
              <a:t>​</a:t>
            </a:r>
          </a:p>
          <a:p>
            <a:pPr lvl="1">
              <a:buChar char="•"/>
            </a:pPr>
            <a:r>
              <a:rPr lang="en-US" sz="2800" i="1" dirty="0">
                <a:solidFill>
                  <a:srgbClr val="050000"/>
                </a:solidFill>
                <a:latin typeface="Calibri"/>
                <a:cs typeface="Arial"/>
              </a:rPr>
              <a:t>TIPS and </a:t>
            </a:r>
            <a:r>
              <a:rPr lang="en-US" sz="2800" i="1" dirty="0" err="1">
                <a:solidFill>
                  <a:srgbClr val="050000"/>
                </a:solidFill>
                <a:latin typeface="Calibri"/>
                <a:cs typeface="Arial"/>
              </a:rPr>
              <a:t>ServSafe</a:t>
            </a:r>
            <a:r>
              <a:rPr lang="en-US" sz="2800" i="1" dirty="0">
                <a:solidFill>
                  <a:srgbClr val="050000"/>
                </a:solidFill>
                <a:latin typeface="Calibri"/>
                <a:cs typeface="Arial"/>
              </a:rPr>
              <a:t> are taken during HADM 3350, and are needed to earn a final grade in HADM 3350.</a:t>
            </a:r>
            <a:r>
              <a:rPr lang="en-US" sz="2800" dirty="0">
                <a:solidFill>
                  <a:srgbClr val="050000"/>
                </a:solidFill>
                <a:latin typeface="Calibri"/>
                <a:cs typeface="Arial"/>
              </a:rPr>
              <a:t>​</a:t>
            </a:r>
          </a:p>
          <a:p>
            <a:pPr>
              <a:buChar char="•"/>
            </a:pPr>
            <a:r>
              <a:rPr lang="en-US" sz="2800" b="1" dirty="0">
                <a:solidFill>
                  <a:srgbClr val="050000"/>
                </a:solidFill>
                <a:latin typeface="Calibri"/>
                <a:cs typeface="Arial"/>
              </a:rPr>
              <a:t>HADM 3550 (3 cr.) Hospitality Facilities Management </a:t>
            </a:r>
            <a:r>
              <a:rPr lang="en-US" sz="2800" i="1" dirty="0">
                <a:solidFill>
                  <a:srgbClr val="050000"/>
                </a:solidFill>
                <a:latin typeface="Calibri"/>
                <a:cs typeface="Arial"/>
              </a:rPr>
              <a:t>(</a:t>
            </a:r>
            <a:r>
              <a:rPr lang="en-US" sz="2800" i="1" dirty="0">
                <a:solidFill>
                  <a:srgbClr val="FF0000"/>
                </a:solidFill>
                <a:latin typeface="Calibri"/>
                <a:cs typeface="Arial"/>
              </a:rPr>
              <a:t>Pre-req:2550</a:t>
            </a:r>
            <a:r>
              <a:rPr lang="en-US" sz="2800" i="1" dirty="0">
                <a:solidFill>
                  <a:srgbClr val="050000"/>
                </a:solidFill>
                <a:latin typeface="Calibri"/>
                <a:cs typeface="Arial"/>
              </a:rPr>
              <a:t>)</a:t>
            </a:r>
            <a:r>
              <a:rPr lang="en-US" sz="2800" dirty="0">
                <a:solidFill>
                  <a:srgbClr val="050000"/>
                </a:solidFill>
                <a:latin typeface="Calibri"/>
                <a:cs typeface="Arial"/>
              </a:rPr>
              <a:t>​</a:t>
            </a:r>
          </a:p>
          <a:p>
            <a:pPr>
              <a:buChar char="•"/>
            </a:pPr>
            <a:r>
              <a:rPr lang="en-US" sz="2800" b="1" dirty="0">
                <a:solidFill>
                  <a:srgbClr val="050000"/>
                </a:solidFill>
                <a:latin typeface="Calibri"/>
                <a:cs typeface="Arial"/>
              </a:rPr>
              <a:t>HADM 3650 (3 cr.) Persuasive Business Comm. for Hospitality Leaders </a:t>
            </a:r>
            <a:r>
              <a:rPr lang="en-US" sz="2800" i="1" dirty="0">
                <a:solidFill>
                  <a:srgbClr val="050000"/>
                </a:solidFill>
                <a:latin typeface="Calibri"/>
                <a:cs typeface="Arial"/>
              </a:rPr>
              <a:t>(</a:t>
            </a:r>
            <a:r>
              <a:rPr lang="en-US" sz="2800" i="1" dirty="0">
                <a:solidFill>
                  <a:srgbClr val="FF0000"/>
                </a:solidFill>
                <a:latin typeface="Calibri"/>
                <a:cs typeface="Arial"/>
              </a:rPr>
              <a:t>Pre-req:1650, 1150</a:t>
            </a:r>
            <a:r>
              <a:rPr lang="en-US" sz="2800" i="1" dirty="0">
                <a:solidFill>
                  <a:srgbClr val="050000"/>
                </a:solidFill>
                <a:latin typeface="Calibri"/>
                <a:cs typeface="Arial"/>
              </a:rPr>
              <a:t>)</a:t>
            </a:r>
            <a:r>
              <a:rPr lang="en-US" sz="2800" dirty="0">
                <a:solidFill>
                  <a:srgbClr val="050000"/>
                </a:solidFill>
                <a:latin typeface="Calibri"/>
                <a:cs typeface="Arial"/>
              </a:rPr>
              <a:t>​</a:t>
            </a:r>
          </a:p>
          <a:p>
            <a:pPr>
              <a:buChar char="•"/>
            </a:pPr>
            <a:r>
              <a:rPr lang="en-US" sz="2800" b="1" dirty="0">
                <a:solidFill>
                  <a:srgbClr val="050000"/>
                </a:solidFill>
                <a:latin typeface="Calibri"/>
                <a:cs typeface="Arial"/>
              </a:rPr>
              <a:t>HADM 3870 (3 cr.) Business &amp; Hospitality Law </a:t>
            </a:r>
            <a:r>
              <a:rPr lang="en-US" sz="2800" dirty="0">
                <a:solidFill>
                  <a:srgbClr val="050000"/>
                </a:solidFill>
                <a:latin typeface="Calibri"/>
                <a:cs typeface="Arial"/>
              </a:rPr>
              <a:t>​</a:t>
            </a:r>
          </a:p>
          <a:p>
            <a:pPr>
              <a:buChar char="•"/>
            </a:pPr>
            <a:r>
              <a:rPr lang="en-US" sz="2800" b="1" dirty="0">
                <a:solidFill>
                  <a:srgbClr val="050000"/>
                </a:solidFill>
                <a:latin typeface="Calibri"/>
                <a:cs typeface="Arial"/>
              </a:rPr>
              <a:t>HADM 4410 (3 cr.) Strategic Management</a:t>
            </a:r>
            <a:r>
              <a:rPr lang="en-US" sz="2800" b="1" i="1" dirty="0">
                <a:solidFill>
                  <a:srgbClr val="050000"/>
                </a:solidFill>
                <a:latin typeface="Calibri"/>
                <a:cs typeface="Arial"/>
              </a:rPr>
              <a:t> </a:t>
            </a:r>
            <a:r>
              <a:rPr lang="en-US" sz="2800" i="1" dirty="0">
                <a:solidFill>
                  <a:srgbClr val="050000"/>
                </a:solidFill>
                <a:latin typeface="Calibri"/>
                <a:cs typeface="Arial"/>
              </a:rPr>
              <a:t>(</a:t>
            </a:r>
            <a:r>
              <a:rPr lang="en-US" sz="2800" i="1" dirty="0">
                <a:solidFill>
                  <a:srgbClr val="FF0000"/>
                </a:solidFill>
                <a:latin typeface="Calibri"/>
                <a:cs typeface="Arial"/>
              </a:rPr>
              <a:t>Pre-req: 1210, 2220, 2430, 1350, 1410, 1740, </a:t>
            </a:r>
            <a:r>
              <a:rPr lang="en-US" sz="2800" b="1" i="1" dirty="0">
                <a:solidFill>
                  <a:srgbClr val="FF0000"/>
                </a:solidFill>
                <a:latin typeface="Calibri"/>
                <a:cs typeface="Arial"/>
              </a:rPr>
              <a:t>3350 &amp; 3650</a:t>
            </a:r>
            <a:r>
              <a:rPr lang="en-US" sz="2800" i="1" dirty="0">
                <a:solidFill>
                  <a:srgbClr val="050000"/>
                </a:solidFill>
                <a:latin typeface="Calibri"/>
                <a:cs typeface="Arial"/>
              </a:rPr>
              <a:t>)</a:t>
            </a:r>
            <a:endParaRPr lang="en-US" sz="2800" dirty="0">
              <a:solidFill>
                <a:srgbClr val="050000"/>
              </a:solidFill>
              <a:latin typeface="Calibri"/>
              <a:cs typeface="Arial"/>
            </a:endParaRPr>
          </a:p>
        </p:txBody>
      </p:sp>
    </p:spTree>
    <p:extLst>
      <p:ext uri="{BB962C8B-B14F-4D97-AF65-F5344CB8AC3E}">
        <p14:creationId xmlns:p14="http://schemas.microsoft.com/office/powerpoint/2010/main" val="333872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03A47-E472-B548-A570-FACDCA0260E5}"/>
              </a:ext>
            </a:extLst>
          </p:cNvPr>
          <p:cNvSpPr txBox="1"/>
          <p:nvPr/>
        </p:nvSpPr>
        <p:spPr>
          <a:xfrm>
            <a:off x="307042" y="423755"/>
            <a:ext cx="11252460" cy="584775"/>
          </a:xfrm>
          <a:prstGeom prst="rect">
            <a:avLst/>
          </a:prstGeom>
          <a:noFill/>
        </p:spPr>
        <p:txBody>
          <a:bodyPr wrap="square" lIns="91440" tIns="45720" rIns="91440" bIns="45720" rtlCol="0" anchor="t">
            <a:spAutoFit/>
          </a:bodyPr>
          <a:lstStyle/>
          <a:p>
            <a:r>
              <a:rPr lang="en-US" sz="3200" b="1" i="1" dirty="0">
                <a:solidFill>
                  <a:schemeClr val="tx1">
                    <a:lumMod val="75000"/>
                  </a:schemeClr>
                </a:solidFill>
                <a:latin typeface="Arial"/>
                <a:ea typeface="+mn-lt"/>
                <a:cs typeface="Arial"/>
              </a:rPr>
              <a:t>HADM 3350 &amp; 3650: HADM 4410 Prerequisites</a:t>
            </a:r>
            <a:endParaRPr lang="en-US" dirty="0"/>
          </a:p>
        </p:txBody>
      </p:sp>
      <p:cxnSp>
        <p:nvCxnSpPr>
          <p:cNvPr id="3" name="Straight Connector 2">
            <a:extLst>
              <a:ext uri="{FF2B5EF4-FFF2-40B4-BE49-F238E27FC236}">
                <a16:creationId xmlns:a16="http://schemas.microsoft.com/office/drawing/2014/main" id="{4C96ED52-E39F-E840-8CCB-127025E5785C}"/>
              </a:ext>
            </a:extLst>
          </p:cNvPr>
          <p:cNvCxnSpPr>
            <a:cxnSpLocks/>
          </p:cNvCxnSpPr>
          <p:nvPr/>
        </p:nvCxnSpPr>
        <p:spPr>
          <a:xfrm>
            <a:off x="401171" y="1008530"/>
            <a:ext cx="10759888"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2C46F7-1623-3A44-9EC0-E0A59FF760A3}"/>
              </a:ext>
            </a:extLst>
          </p:cNvPr>
          <p:cNvSpPr txBox="1"/>
          <p:nvPr/>
        </p:nvSpPr>
        <p:spPr>
          <a:xfrm>
            <a:off x="307041" y="1240777"/>
            <a:ext cx="10854018" cy="1120820"/>
          </a:xfrm>
          <a:prstGeom prst="rect">
            <a:avLst/>
          </a:prstGeom>
          <a:noFill/>
        </p:spPr>
        <p:txBody>
          <a:bodyPr wrap="square" lIns="91440" tIns="45720" rIns="91440" bIns="45720" rtlCol="0" anchor="t">
            <a:spAutoFit/>
          </a:bodyPr>
          <a:lstStyle/>
          <a:p>
            <a:pPr marL="342900" indent="-342900">
              <a:spcBef>
                <a:spcPts val="700"/>
              </a:spcBef>
              <a:spcAft>
                <a:spcPts val="500"/>
              </a:spcAft>
              <a:buFont typeface="Arial,Sans-Serif"/>
              <a:buChar char="•"/>
            </a:pPr>
            <a:endParaRPr lang="en-US" sz="2000" dirty="0">
              <a:solidFill>
                <a:srgbClr val="050000"/>
              </a:solidFill>
              <a:latin typeface="Calibri"/>
              <a:cs typeface="Calibri"/>
            </a:endParaRPr>
          </a:p>
          <a:p>
            <a:pPr marL="742950" lvl="1" indent="-285750">
              <a:spcBef>
                <a:spcPts val="300"/>
              </a:spcBef>
              <a:spcAft>
                <a:spcPts val="500"/>
              </a:spcAft>
              <a:buFont typeface="Arial,Sans-Serif"/>
              <a:buChar char="•"/>
            </a:pPr>
            <a:endParaRPr lang="en-US" dirty="0">
              <a:solidFill>
                <a:srgbClr val="000000"/>
              </a:solidFill>
              <a:ea typeface="+mn-lt"/>
              <a:cs typeface="Calibri" panose="020F0502020204030204"/>
            </a:endParaRPr>
          </a:p>
          <a:p>
            <a:pPr marL="285750" indent="-285750">
              <a:buFont typeface="Arial,Sans-Serif"/>
              <a:buChar char="•"/>
            </a:pPr>
            <a:endParaRPr lang="en-US" dirty="0">
              <a:solidFill>
                <a:schemeClr val="tx1">
                  <a:lumMod val="75000"/>
                </a:schemeClr>
              </a:solidFill>
              <a:latin typeface="Arial"/>
              <a:cs typeface="Arial"/>
            </a:endParaRPr>
          </a:p>
        </p:txBody>
      </p:sp>
      <p:sp>
        <p:nvSpPr>
          <p:cNvPr id="7" name="Footer Placeholder 4">
            <a:extLst>
              <a:ext uri="{FF2B5EF4-FFF2-40B4-BE49-F238E27FC236}">
                <a16:creationId xmlns:a16="http://schemas.microsoft.com/office/drawing/2014/main" id="{08FF8F69-9565-1E25-7416-AFD74F2AA91A}"/>
              </a:ext>
            </a:extLst>
          </p:cNvPr>
          <p:cNvSpPr txBox="1">
            <a:spLocks/>
          </p:cNvSpPr>
          <p:nvPr/>
        </p:nvSpPr>
        <p:spPr>
          <a:xfrm>
            <a:off x="4038599" y="6356350"/>
            <a:ext cx="7788639" cy="365125"/>
          </a:xfrm>
          <a:prstGeom prst="rect">
            <a:avLst/>
          </a:prstGeom>
        </p:spPr>
        <p:txBody>
          <a:bodyPr lIns="91440" tIns="45720" rIns="91440" bIns="45720" anchor="t"/>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cs typeface="Arial"/>
              </a:rPr>
              <a:t>Cornell Nolan School of Hotel Administration </a:t>
            </a:r>
            <a:fld id="{6BC6B64C-2C78-0546-8075-679D924F1D06}" type="slidenum">
              <a:rPr lang="en-US" dirty="0" smtClean="0">
                <a:latin typeface="Arial"/>
                <a:cs typeface="Arial"/>
              </a:rPr>
              <a:pPr/>
              <a:t>9</a:t>
            </a:fld>
            <a:endParaRPr lang="en-US" dirty="0">
              <a:latin typeface="Arial"/>
              <a:cs typeface="Arial"/>
            </a:endParaRPr>
          </a:p>
        </p:txBody>
      </p:sp>
      <p:sp>
        <p:nvSpPr>
          <p:cNvPr id="5" name="TextBox 4">
            <a:extLst>
              <a:ext uri="{FF2B5EF4-FFF2-40B4-BE49-F238E27FC236}">
                <a16:creationId xmlns:a16="http://schemas.microsoft.com/office/drawing/2014/main" id="{4D9D2F29-205A-A71C-AC93-AC143FB95ED5}"/>
              </a:ext>
            </a:extLst>
          </p:cNvPr>
          <p:cNvSpPr txBox="1"/>
          <p:nvPr/>
        </p:nvSpPr>
        <p:spPr>
          <a:xfrm>
            <a:off x="223101" y="1244338"/>
            <a:ext cx="1191076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400" dirty="0">
                <a:latin typeface="Arial"/>
                <a:cs typeface="Arial"/>
              </a:rPr>
              <a:t>Both HADM 3350 – Restaurant Management, and HADM 3650 – Persuasive Communication are pre-requisites for your only 4000-level core class, HADM 4410 – Strategic Management. </a:t>
            </a:r>
          </a:p>
          <a:p>
            <a:pPr marL="800100" lvl="1" indent="-342900">
              <a:buFont typeface="Arial,Sans-Serif"/>
              <a:buChar char="•"/>
            </a:pPr>
            <a:r>
              <a:rPr lang="en-US" sz="2400" dirty="0">
                <a:latin typeface="Arial"/>
                <a:ea typeface="+mn-lt"/>
                <a:cs typeface="Arial"/>
              </a:rPr>
              <a:t>Students must take both classes before they will be enroll themselves in HADM 4410</a:t>
            </a:r>
            <a:endParaRPr lang="en-US" sz="2400" dirty="0">
              <a:ea typeface="+mn-lt"/>
              <a:cs typeface="+mn-lt"/>
            </a:endParaRPr>
          </a:p>
          <a:p>
            <a:pPr marL="285750" indent="-285750">
              <a:buFont typeface="Arial"/>
              <a:buChar char="•"/>
            </a:pPr>
            <a:endParaRPr lang="en-US" sz="2400" dirty="0">
              <a:ea typeface="+mn-lt"/>
              <a:cs typeface="+mn-lt"/>
            </a:endParaRPr>
          </a:p>
          <a:p>
            <a:pPr marL="342900" indent="-342900">
              <a:buFont typeface="Arial,Sans-Serif"/>
              <a:buChar char="•"/>
            </a:pPr>
            <a:r>
              <a:rPr lang="en-US" sz="2400" dirty="0">
                <a:ea typeface="+mn-lt"/>
                <a:cs typeface="+mn-lt"/>
              </a:rPr>
              <a:t>Both classes have early drop deadlines. Please be sure to read the course descriptions in the class roster for more information </a:t>
            </a:r>
          </a:p>
          <a:p>
            <a:pPr marL="342900" indent="-342900">
              <a:buFont typeface="Arial,Sans-Serif"/>
              <a:buChar char="•"/>
            </a:pPr>
            <a:endParaRPr lang="en-US" sz="2400" dirty="0">
              <a:ea typeface="+mn-lt"/>
              <a:cs typeface="+mn-lt"/>
            </a:endParaRPr>
          </a:p>
          <a:p>
            <a:pPr marL="342900" indent="-342900">
              <a:buFont typeface="Arial,Sans-Serif"/>
              <a:buChar char="•"/>
            </a:pPr>
            <a:r>
              <a:rPr lang="en-US" sz="2400" dirty="0">
                <a:ea typeface="+mn-lt"/>
                <a:cs typeface="+mn-lt"/>
              </a:rPr>
              <a:t>Athletes should prioritize taking HADM 3350 in the semester that requires less travel time for their competition season </a:t>
            </a:r>
            <a:endParaRPr lang="en-US" dirty="0"/>
          </a:p>
        </p:txBody>
      </p:sp>
    </p:spTree>
    <p:extLst>
      <p:ext uri="{BB962C8B-B14F-4D97-AF65-F5344CB8AC3E}">
        <p14:creationId xmlns:p14="http://schemas.microsoft.com/office/powerpoint/2010/main" val="4174314679"/>
      </p:ext>
    </p:extLst>
  </p:cSld>
  <p:clrMapOvr>
    <a:masterClrMapping/>
  </p:clrMapOvr>
</p:sld>
</file>

<file path=ppt/theme/theme1.xml><?xml version="1.0" encoding="utf-8"?>
<a:theme xmlns:a="http://schemas.openxmlformats.org/drawingml/2006/main" name="Color Backgrounds">
  <a:themeElements>
    <a:clrScheme name="Custom 8">
      <a:dk1>
        <a:srgbClr val="B31B1B"/>
      </a:dk1>
      <a:lt1>
        <a:srgbClr val="FFFFFF"/>
      </a:lt1>
      <a:dk2>
        <a:srgbClr val="83003F"/>
      </a:dk2>
      <a:lt2>
        <a:srgbClr val="FFFFFF"/>
      </a:lt2>
      <a:accent1>
        <a:srgbClr val="B31B1B"/>
      </a:accent1>
      <a:accent2>
        <a:srgbClr val="6D0020"/>
      </a:accent2>
      <a:accent3>
        <a:srgbClr val="EF373E"/>
      </a:accent3>
      <a:accent4>
        <a:srgbClr val="8BC0C6"/>
      </a:accent4>
      <a:accent5>
        <a:srgbClr val="B3025B"/>
      </a:accent5>
      <a:accent6>
        <a:srgbClr val="F57F2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D1B2C"/>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Background">
  <a:themeElements>
    <a:clrScheme name="Custom 9">
      <a:dk1>
        <a:srgbClr val="B31B1B"/>
      </a:dk1>
      <a:lt1>
        <a:srgbClr val="FFFFFF"/>
      </a:lt1>
      <a:dk2>
        <a:srgbClr val="83003F"/>
      </a:dk2>
      <a:lt2>
        <a:srgbClr val="FFFFFF"/>
      </a:lt2>
      <a:accent1>
        <a:srgbClr val="B31B1B"/>
      </a:accent1>
      <a:accent2>
        <a:srgbClr val="6D0020"/>
      </a:accent2>
      <a:accent3>
        <a:srgbClr val="EF373E"/>
      </a:accent3>
      <a:accent4>
        <a:srgbClr val="8BC0C6"/>
      </a:accent4>
      <a:accent5>
        <a:srgbClr val="B3025B"/>
      </a:accent5>
      <a:accent6>
        <a:srgbClr val="F57F2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31B1B"/>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CCB Template</Template>
  <TotalTime>18328</TotalTime>
  <Words>2564</Words>
  <Application>Microsoft Office PowerPoint</Application>
  <PresentationFormat>Widescreen</PresentationFormat>
  <Paragraphs>291</Paragraphs>
  <Slides>21</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Arial Black</vt:lpstr>
      <vt:lpstr>Arial,Sans-Serif</vt:lpstr>
      <vt:lpstr>Calibri</vt:lpstr>
      <vt:lpstr>Calibri Light</vt:lpstr>
      <vt:lpstr>Courier New</vt:lpstr>
      <vt:lpstr>Symbol</vt:lpstr>
      <vt:lpstr>Color Backgrounds</vt:lpstr>
      <vt:lpstr>White Background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Phasellus congue lorem ipsum dolor amet dictum</dc:title>
  <dc:creator>Leïla Welton</dc:creator>
  <cp:lastModifiedBy>Taylor Rae Sweazey</cp:lastModifiedBy>
  <cp:revision>3633</cp:revision>
  <cp:lastPrinted>2016-12-13T20:45:41Z</cp:lastPrinted>
  <dcterms:created xsi:type="dcterms:W3CDTF">2016-12-23T17:14:16Z</dcterms:created>
  <dcterms:modified xsi:type="dcterms:W3CDTF">2023-04-18T23:55:01Z</dcterms:modified>
</cp:coreProperties>
</file>