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676" r:id="rId2"/>
    <p:sldMasterId id="2147483648" r:id="rId3"/>
  </p:sldMasterIdLst>
  <p:notesMasterIdLst>
    <p:notesMasterId r:id="rId30"/>
  </p:notesMasterIdLst>
  <p:handoutMasterIdLst>
    <p:handoutMasterId r:id="rId31"/>
  </p:handoutMasterIdLst>
  <p:sldIdLst>
    <p:sldId id="355" r:id="rId4"/>
    <p:sldId id="405" r:id="rId5"/>
    <p:sldId id="372" r:id="rId6"/>
    <p:sldId id="375" r:id="rId7"/>
    <p:sldId id="376" r:id="rId8"/>
    <p:sldId id="377" r:id="rId9"/>
    <p:sldId id="400" r:id="rId10"/>
    <p:sldId id="408" r:id="rId11"/>
    <p:sldId id="380" r:id="rId12"/>
    <p:sldId id="378" r:id="rId13"/>
    <p:sldId id="382" r:id="rId14"/>
    <p:sldId id="386" r:id="rId15"/>
    <p:sldId id="381" r:id="rId16"/>
    <p:sldId id="383" r:id="rId17"/>
    <p:sldId id="384" r:id="rId18"/>
    <p:sldId id="385" r:id="rId19"/>
    <p:sldId id="387" r:id="rId20"/>
    <p:sldId id="389" r:id="rId21"/>
    <p:sldId id="391" r:id="rId22"/>
    <p:sldId id="395" r:id="rId23"/>
    <p:sldId id="388" r:id="rId24"/>
    <p:sldId id="396" r:id="rId25"/>
    <p:sldId id="399" r:id="rId26"/>
    <p:sldId id="429" r:id="rId27"/>
    <p:sldId id="397" r:id="rId28"/>
    <p:sldId id="39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userDrawn="1">
          <p15:clr>
            <a:srgbClr val="A4A3A4"/>
          </p15:clr>
        </p15:guide>
        <p15:guide id="2" pos="768" userDrawn="1">
          <p15:clr>
            <a:srgbClr val="A4A3A4"/>
          </p15:clr>
        </p15:guide>
        <p15:guide id="3" pos="567" userDrawn="1">
          <p15:clr>
            <a:srgbClr val="A4A3A4"/>
          </p15:clr>
        </p15:guide>
        <p15:guide id="4" pos="7105" userDrawn="1">
          <p15:clr>
            <a:srgbClr val="A4A3A4"/>
          </p15:clr>
        </p15:guide>
        <p15:guide id="5" pos="3840" userDrawn="1">
          <p15:clr>
            <a:srgbClr val="A4A3A4"/>
          </p15:clr>
        </p15:guide>
        <p15:guide id="6" pos="1064" userDrawn="1">
          <p15:clr>
            <a:srgbClr val="A4A3A4"/>
          </p15:clr>
        </p15:guide>
        <p15:guide id="7" pos="7009" userDrawn="1">
          <p15:clr>
            <a:srgbClr val="A4A3A4"/>
          </p15:clr>
        </p15:guide>
        <p15:guide id="8" pos="6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00"/>
    <a:srgbClr val="AD1B2C"/>
    <a:srgbClr val="B31B1B"/>
    <a:srgbClr val="809699"/>
    <a:srgbClr val="EF373E"/>
    <a:srgbClr val="E4002B"/>
    <a:srgbClr val="353635"/>
    <a:srgbClr val="C6007E"/>
    <a:srgbClr val="B31B2B"/>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9744" autoAdjust="0"/>
  </p:normalViewPr>
  <p:slideViewPr>
    <p:cSldViewPr snapToGrid="0" snapToObjects="1">
      <p:cViewPr varScale="1">
        <p:scale>
          <a:sx n="114" d="100"/>
          <a:sy n="114" d="100"/>
        </p:scale>
        <p:origin x="300" y="102"/>
      </p:cViewPr>
      <p:guideLst>
        <p:guide orient="horz" pos="431"/>
        <p:guide pos="768"/>
        <p:guide pos="567"/>
        <p:guide pos="7105"/>
        <p:guide pos="3840"/>
        <p:guide pos="1064"/>
        <p:guide pos="7009"/>
        <p:guide pos="66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317B1-ACC3-4DAC-A1E0-BA78D08DC24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C352971-3979-4A85-B85B-B5DD13449066}">
      <dgm:prSet phldrT="[Text]"/>
      <dgm:spPr/>
      <dgm:t>
        <a:bodyPr/>
        <a:lstStyle/>
        <a:p>
          <a:pPr rtl="0"/>
          <a:r>
            <a:rPr lang="en-US" dirty="0">
              <a:solidFill>
                <a:schemeClr val="bg2">
                  <a:lumMod val="65000"/>
                </a:schemeClr>
              </a:solidFill>
              <a:latin typeface="Arial"/>
            </a:rPr>
            <a:t>STEP 1</a:t>
          </a:r>
          <a:endParaRPr lang="en-US" dirty="0">
            <a:solidFill>
              <a:schemeClr val="bg2">
                <a:lumMod val="65000"/>
              </a:schemeClr>
            </a:solidFill>
          </a:endParaRPr>
        </a:p>
      </dgm:t>
    </dgm:pt>
    <dgm:pt modelId="{43684F8F-8820-453C-AA7F-3D1D71AB3164}" type="parTrans" cxnId="{9839B550-2789-4EBB-A547-B902863C9A8A}">
      <dgm:prSet/>
      <dgm:spPr/>
      <dgm:t>
        <a:bodyPr/>
        <a:lstStyle/>
        <a:p>
          <a:endParaRPr lang="en-US"/>
        </a:p>
      </dgm:t>
    </dgm:pt>
    <dgm:pt modelId="{0AE384B0-99A9-4AA3-9444-326F3671FF8D}" type="sibTrans" cxnId="{9839B550-2789-4EBB-A547-B902863C9A8A}">
      <dgm:prSet/>
      <dgm:spPr/>
      <dgm:t>
        <a:bodyPr/>
        <a:lstStyle/>
        <a:p>
          <a:endParaRPr lang="en-US"/>
        </a:p>
      </dgm:t>
    </dgm:pt>
    <dgm:pt modelId="{753C2FD3-3896-474E-8BB5-5AE23C184B99}">
      <dgm:prSet phldrT="[Text]" custT="1"/>
      <dgm:spPr/>
      <dgm:t>
        <a:bodyPr/>
        <a:lstStyle/>
        <a:p>
          <a:pPr rtl="0"/>
          <a:r>
            <a:rPr lang="en-US" sz="1800" b="1" dirty="0">
              <a:solidFill>
                <a:schemeClr val="bg1"/>
              </a:solidFill>
              <a:latin typeface="Arial"/>
            </a:rPr>
            <a:t>USE YOUR</a:t>
          </a:r>
          <a:r>
            <a:rPr lang="en-US" sz="1800" b="1" dirty="0">
              <a:solidFill>
                <a:schemeClr val="bg1"/>
              </a:solidFill>
            </a:rPr>
            <a:t> RESOURCES</a:t>
          </a:r>
        </a:p>
      </dgm:t>
    </dgm:pt>
    <dgm:pt modelId="{160E16F3-7701-4878-B1A4-E9D1F8342AD2}" type="parTrans" cxnId="{836FBA2A-52C0-4E73-83B1-6D0BEC9DF5E8}">
      <dgm:prSet/>
      <dgm:spPr/>
      <dgm:t>
        <a:bodyPr/>
        <a:lstStyle/>
        <a:p>
          <a:endParaRPr lang="en-US"/>
        </a:p>
      </dgm:t>
    </dgm:pt>
    <dgm:pt modelId="{7B7EE884-E1A7-4CD6-8CA6-0DE3EA09DEF5}" type="sibTrans" cxnId="{836FBA2A-52C0-4E73-83B1-6D0BEC9DF5E8}">
      <dgm:prSet/>
      <dgm:spPr/>
      <dgm:t>
        <a:bodyPr/>
        <a:lstStyle/>
        <a:p>
          <a:endParaRPr lang="en-US"/>
        </a:p>
      </dgm:t>
    </dgm:pt>
    <dgm:pt modelId="{4F7249D4-A0E2-4DD4-9D73-05281D441842}">
      <dgm:prSet phldrT="[Text]"/>
      <dgm:spPr/>
      <dgm:t>
        <a:bodyPr/>
        <a:lstStyle/>
        <a:p>
          <a:r>
            <a:rPr lang="en-US" b="0" dirty="0">
              <a:solidFill>
                <a:schemeClr val="bg2">
                  <a:lumMod val="65000"/>
                </a:schemeClr>
              </a:solidFill>
              <a:latin typeface="Arial"/>
            </a:rPr>
            <a:t>STEP</a:t>
          </a:r>
          <a:r>
            <a:rPr lang="en-US" b="0" dirty="0">
              <a:solidFill>
                <a:schemeClr val="bg2">
                  <a:lumMod val="65000"/>
                </a:schemeClr>
              </a:solidFill>
            </a:rPr>
            <a:t> 2</a:t>
          </a:r>
        </a:p>
      </dgm:t>
    </dgm:pt>
    <dgm:pt modelId="{8F8A383C-E1EE-484A-B51B-993116469AD8}" type="parTrans" cxnId="{F721125A-095C-4522-B169-A8E5BD055260}">
      <dgm:prSet/>
      <dgm:spPr/>
      <dgm:t>
        <a:bodyPr/>
        <a:lstStyle/>
        <a:p>
          <a:endParaRPr lang="en-US"/>
        </a:p>
      </dgm:t>
    </dgm:pt>
    <dgm:pt modelId="{AC8DFD0A-9A94-438A-972F-1A72F83C8383}" type="sibTrans" cxnId="{F721125A-095C-4522-B169-A8E5BD055260}">
      <dgm:prSet/>
      <dgm:spPr/>
      <dgm:t>
        <a:bodyPr/>
        <a:lstStyle/>
        <a:p>
          <a:endParaRPr lang="en-US"/>
        </a:p>
      </dgm:t>
    </dgm:pt>
    <dgm:pt modelId="{06AC9EE6-DCB0-4938-81A1-D878AD8C0B09}">
      <dgm:prSet phldrT="[Text]" custT="1"/>
      <dgm:spPr/>
      <dgm:t>
        <a:bodyPr/>
        <a:lstStyle/>
        <a:p>
          <a:pPr rtl="0"/>
          <a:r>
            <a:rPr lang="en-US" sz="1800" b="1" dirty="0">
              <a:solidFill>
                <a:schemeClr val="bg1"/>
              </a:solidFill>
            </a:rPr>
            <a:t>ATTEND VIRTUAL 1:1 ADVISING DROP-INS </a:t>
          </a:r>
        </a:p>
      </dgm:t>
    </dgm:pt>
    <dgm:pt modelId="{16B5E5AB-354E-44DB-87E5-B47C83C9A0CC}" type="parTrans" cxnId="{BAD25E7F-9A2B-4479-A93D-098CB6C66E04}">
      <dgm:prSet/>
      <dgm:spPr/>
      <dgm:t>
        <a:bodyPr/>
        <a:lstStyle/>
        <a:p>
          <a:endParaRPr lang="en-US"/>
        </a:p>
      </dgm:t>
    </dgm:pt>
    <dgm:pt modelId="{219EA124-8E2F-4100-A5AB-F9E333634628}" type="sibTrans" cxnId="{BAD25E7F-9A2B-4479-A93D-098CB6C66E04}">
      <dgm:prSet/>
      <dgm:spPr/>
      <dgm:t>
        <a:bodyPr/>
        <a:lstStyle/>
        <a:p>
          <a:endParaRPr lang="en-US"/>
        </a:p>
      </dgm:t>
    </dgm:pt>
    <dgm:pt modelId="{C0BD8B28-2765-46EB-A7FA-28C8705AACC8}">
      <dgm:prSet phldrT="[Text]"/>
      <dgm:spPr/>
      <dgm:t>
        <a:bodyPr/>
        <a:lstStyle/>
        <a:p>
          <a:r>
            <a:rPr lang="en-US" dirty="0">
              <a:solidFill>
                <a:schemeClr val="bg2">
                  <a:lumMod val="65000"/>
                </a:schemeClr>
              </a:solidFill>
              <a:latin typeface="Arial"/>
            </a:rPr>
            <a:t>STEP</a:t>
          </a:r>
          <a:r>
            <a:rPr lang="en-US" dirty="0">
              <a:solidFill>
                <a:schemeClr val="bg2">
                  <a:lumMod val="65000"/>
                </a:schemeClr>
              </a:solidFill>
            </a:rPr>
            <a:t> 3</a:t>
          </a:r>
        </a:p>
      </dgm:t>
    </dgm:pt>
    <dgm:pt modelId="{F3BB19BA-12EE-4144-BAB9-88A95D50B2F2}" type="parTrans" cxnId="{D0C734F6-18B6-4369-9354-BBF0FE3EDC13}">
      <dgm:prSet/>
      <dgm:spPr/>
      <dgm:t>
        <a:bodyPr/>
        <a:lstStyle/>
        <a:p>
          <a:endParaRPr lang="en-US"/>
        </a:p>
      </dgm:t>
    </dgm:pt>
    <dgm:pt modelId="{FCE2B85F-6B4A-47B9-BC21-7D68F0AABF65}" type="sibTrans" cxnId="{D0C734F6-18B6-4369-9354-BBF0FE3EDC13}">
      <dgm:prSet/>
      <dgm:spPr/>
      <dgm:t>
        <a:bodyPr/>
        <a:lstStyle/>
        <a:p>
          <a:endParaRPr lang="en-US"/>
        </a:p>
      </dgm:t>
    </dgm:pt>
    <dgm:pt modelId="{F43C935A-B696-4041-92C9-084A4D6D47EB}">
      <dgm:prSet phldrT="[Text]" custT="1"/>
      <dgm:spPr/>
      <dgm:t>
        <a:bodyPr/>
        <a:lstStyle/>
        <a:p>
          <a:pPr rtl="0"/>
          <a:r>
            <a:rPr lang="en-US" sz="1800" b="1" dirty="0">
              <a:solidFill>
                <a:schemeClr val="bg1"/>
              </a:solidFill>
              <a:latin typeface="Arial"/>
            </a:rPr>
            <a:t>E-MAIL THE ADVISING TEAM</a:t>
          </a:r>
          <a:endParaRPr lang="en-US" sz="1800" b="1" dirty="0">
            <a:solidFill>
              <a:schemeClr val="bg1"/>
            </a:solidFill>
          </a:endParaRPr>
        </a:p>
      </dgm:t>
    </dgm:pt>
    <dgm:pt modelId="{F0D75630-C274-4CB0-A7FC-F01E8337518F}" type="parTrans" cxnId="{022A857F-B35D-4E39-8D12-1A8B1FA2E86D}">
      <dgm:prSet/>
      <dgm:spPr/>
      <dgm:t>
        <a:bodyPr/>
        <a:lstStyle/>
        <a:p>
          <a:endParaRPr lang="en-US"/>
        </a:p>
      </dgm:t>
    </dgm:pt>
    <dgm:pt modelId="{89B315C9-39D3-4F30-B2CE-B2FF22298BD3}" type="sibTrans" cxnId="{022A857F-B35D-4E39-8D12-1A8B1FA2E86D}">
      <dgm:prSet/>
      <dgm:spPr/>
      <dgm:t>
        <a:bodyPr/>
        <a:lstStyle/>
        <a:p>
          <a:endParaRPr lang="en-US"/>
        </a:p>
      </dgm:t>
    </dgm:pt>
    <dgm:pt modelId="{9AEDED74-E916-49B5-8B5B-60964AE25C61}" type="pres">
      <dgm:prSet presAssocID="{5A8317B1-ACC3-4DAC-A1E0-BA78D08DC244}" presName="Name0" presStyleCnt="0">
        <dgm:presLayoutVars>
          <dgm:dir/>
          <dgm:animLvl val="lvl"/>
          <dgm:resizeHandles val="exact"/>
        </dgm:presLayoutVars>
      </dgm:prSet>
      <dgm:spPr/>
    </dgm:pt>
    <dgm:pt modelId="{0E114454-9D0A-4826-B06B-EBAA130588BB}" type="pres">
      <dgm:prSet presAssocID="{AC352971-3979-4A85-B85B-B5DD13449066}" presName="compositeNode" presStyleCnt="0">
        <dgm:presLayoutVars>
          <dgm:bulletEnabled val="1"/>
        </dgm:presLayoutVars>
      </dgm:prSet>
      <dgm:spPr/>
    </dgm:pt>
    <dgm:pt modelId="{704B8CBC-60BA-4F37-8C09-B6843B2AF6D8}" type="pres">
      <dgm:prSet presAssocID="{AC352971-3979-4A85-B85B-B5DD13449066}" presName="bgRect" presStyleLbl="node1" presStyleIdx="0" presStyleCnt="3"/>
      <dgm:spPr/>
    </dgm:pt>
    <dgm:pt modelId="{5EEA55E0-FEB1-49BA-ADD9-7B3A63900BDB}" type="pres">
      <dgm:prSet presAssocID="{AC352971-3979-4A85-B85B-B5DD13449066}" presName="parentNode" presStyleLbl="node1" presStyleIdx="0" presStyleCnt="3">
        <dgm:presLayoutVars>
          <dgm:chMax val="0"/>
          <dgm:bulletEnabled val="1"/>
        </dgm:presLayoutVars>
      </dgm:prSet>
      <dgm:spPr/>
    </dgm:pt>
    <dgm:pt modelId="{79C30FCA-8A13-42EC-ACA7-24FC1EFF917E}" type="pres">
      <dgm:prSet presAssocID="{AC352971-3979-4A85-B85B-B5DD13449066}" presName="childNode" presStyleLbl="node1" presStyleIdx="0" presStyleCnt="3">
        <dgm:presLayoutVars>
          <dgm:bulletEnabled val="1"/>
        </dgm:presLayoutVars>
      </dgm:prSet>
      <dgm:spPr/>
    </dgm:pt>
    <dgm:pt modelId="{3340884B-3346-4E0F-90A5-B0B7E2BC8FF7}" type="pres">
      <dgm:prSet presAssocID="{0AE384B0-99A9-4AA3-9444-326F3671FF8D}" presName="hSp" presStyleCnt="0"/>
      <dgm:spPr/>
    </dgm:pt>
    <dgm:pt modelId="{32E600BE-1B92-4CC8-AB5A-FE04ACE4E679}" type="pres">
      <dgm:prSet presAssocID="{0AE384B0-99A9-4AA3-9444-326F3671FF8D}" presName="vProcSp" presStyleCnt="0"/>
      <dgm:spPr/>
    </dgm:pt>
    <dgm:pt modelId="{8799423A-E0BB-4961-B76A-902FA5D63DB4}" type="pres">
      <dgm:prSet presAssocID="{0AE384B0-99A9-4AA3-9444-326F3671FF8D}" presName="vSp1" presStyleCnt="0"/>
      <dgm:spPr/>
    </dgm:pt>
    <dgm:pt modelId="{5FA74288-4637-4CB3-8F01-A439FE50B4CC}" type="pres">
      <dgm:prSet presAssocID="{0AE384B0-99A9-4AA3-9444-326F3671FF8D}" presName="simulatedConn" presStyleLbl="solidFgAcc1" presStyleIdx="0" presStyleCnt="2"/>
      <dgm:spPr/>
    </dgm:pt>
    <dgm:pt modelId="{0DC92CAC-6CC3-47BD-9CA4-5E85CA71918B}" type="pres">
      <dgm:prSet presAssocID="{0AE384B0-99A9-4AA3-9444-326F3671FF8D}" presName="vSp2" presStyleCnt="0"/>
      <dgm:spPr/>
    </dgm:pt>
    <dgm:pt modelId="{1026A4A2-9676-46AA-97E5-C57D113ACDCC}" type="pres">
      <dgm:prSet presAssocID="{0AE384B0-99A9-4AA3-9444-326F3671FF8D}" presName="sibTrans" presStyleCnt="0"/>
      <dgm:spPr/>
    </dgm:pt>
    <dgm:pt modelId="{7F180C51-75EF-4290-B9CD-5093ECAA06E5}" type="pres">
      <dgm:prSet presAssocID="{4F7249D4-A0E2-4DD4-9D73-05281D441842}" presName="compositeNode" presStyleCnt="0">
        <dgm:presLayoutVars>
          <dgm:bulletEnabled val="1"/>
        </dgm:presLayoutVars>
      </dgm:prSet>
      <dgm:spPr/>
    </dgm:pt>
    <dgm:pt modelId="{8DEF0B4E-AB54-4CD7-BCDA-F367F6491652}" type="pres">
      <dgm:prSet presAssocID="{4F7249D4-A0E2-4DD4-9D73-05281D441842}" presName="bgRect" presStyleLbl="node1" presStyleIdx="1" presStyleCnt="3"/>
      <dgm:spPr/>
    </dgm:pt>
    <dgm:pt modelId="{A95F5530-0955-4DB8-A6F9-F2EEEFBDE051}" type="pres">
      <dgm:prSet presAssocID="{4F7249D4-A0E2-4DD4-9D73-05281D441842}" presName="parentNode" presStyleLbl="node1" presStyleIdx="1" presStyleCnt="3">
        <dgm:presLayoutVars>
          <dgm:chMax val="0"/>
          <dgm:bulletEnabled val="1"/>
        </dgm:presLayoutVars>
      </dgm:prSet>
      <dgm:spPr/>
    </dgm:pt>
    <dgm:pt modelId="{1CA0A8CD-B5FA-46FB-ADCB-7DA6AFA5D922}" type="pres">
      <dgm:prSet presAssocID="{4F7249D4-A0E2-4DD4-9D73-05281D441842}" presName="childNode" presStyleLbl="node1" presStyleIdx="1" presStyleCnt="3">
        <dgm:presLayoutVars>
          <dgm:bulletEnabled val="1"/>
        </dgm:presLayoutVars>
      </dgm:prSet>
      <dgm:spPr/>
    </dgm:pt>
    <dgm:pt modelId="{103355D5-B5BF-4264-B751-5B88D3C3531D}" type="pres">
      <dgm:prSet presAssocID="{AC8DFD0A-9A94-438A-972F-1A72F83C8383}" presName="hSp" presStyleCnt="0"/>
      <dgm:spPr/>
    </dgm:pt>
    <dgm:pt modelId="{C2BF53D6-EF4F-4272-8A17-6B5EA209F7ED}" type="pres">
      <dgm:prSet presAssocID="{AC8DFD0A-9A94-438A-972F-1A72F83C8383}" presName="vProcSp" presStyleCnt="0"/>
      <dgm:spPr/>
    </dgm:pt>
    <dgm:pt modelId="{8D326C34-DE7B-4A49-971F-C6D336310C7F}" type="pres">
      <dgm:prSet presAssocID="{AC8DFD0A-9A94-438A-972F-1A72F83C8383}" presName="vSp1" presStyleCnt="0"/>
      <dgm:spPr/>
    </dgm:pt>
    <dgm:pt modelId="{2B74C699-7B4D-4F93-9405-3264B2FEFD1A}" type="pres">
      <dgm:prSet presAssocID="{AC8DFD0A-9A94-438A-972F-1A72F83C8383}" presName="simulatedConn" presStyleLbl="solidFgAcc1" presStyleIdx="1" presStyleCnt="2"/>
      <dgm:spPr/>
    </dgm:pt>
    <dgm:pt modelId="{422BD073-1622-4A3B-BB59-2E6FEE3C5A9C}" type="pres">
      <dgm:prSet presAssocID="{AC8DFD0A-9A94-438A-972F-1A72F83C8383}" presName="vSp2" presStyleCnt="0"/>
      <dgm:spPr/>
    </dgm:pt>
    <dgm:pt modelId="{7E402084-3100-45DD-B43B-B9615AF5C079}" type="pres">
      <dgm:prSet presAssocID="{AC8DFD0A-9A94-438A-972F-1A72F83C8383}" presName="sibTrans" presStyleCnt="0"/>
      <dgm:spPr/>
    </dgm:pt>
    <dgm:pt modelId="{8288223E-CC69-48DC-AD76-979CD4C86867}" type="pres">
      <dgm:prSet presAssocID="{C0BD8B28-2765-46EB-A7FA-28C8705AACC8}" presName="compositeNode" presStyleCnt="0">
        <dgm:presLayoutVars>
          <dgm:bulletEnabled val="1"/>
        </dgm:presLayoutVars>
      </dgm:prSet>
      <dgm:spPr/>
    </dgm:pt>
    <dgm:pt modelId="{BC3BF28F-63FF-441E-ACED-54AD422562FE}" type="pres">
      <dgm:prSet presAssocID="{C0BD8B28-2765-46EB-A7FA-28C8705AACC8}" presName="bgRect" presStyleLbl="node1" presStyleIdx="2" presStyleCnt="3"/>
      <dgm:spPr/>
    </dgm:pt>
    <dgm:pt modelId="{3E203D85-FB90-4ECA-BE5B-B5300F05C06B}" type="pres">
      <dgm:prSet presAssocID="{C0BD8B28-2765-46EB-A7FA-28C8705AACC8}" presName="parentNode" presStyleLbl="node1" presStyleIdx="2" presStyleCnt="3">
        <dgm:presLayoutVars>
          <dgm:chMax val="0"/>
          <dgm:bulletEnabled val="1"/>
        </dgm:presLayoutVars>
      </dgm:prSet>
      <dgm:spPr/>
    </dgm:pt>
    <dgm:pt modelId="{944018E1-46F8-4942-97BB-E260D11AF093}" type="pres">
      <dgm:prSet presAssocID="{C0BD8B28-2765-46EB-A7FA-28C8705AACC8}" presName="childNode" presStyleLbl="node1" presStyleIdx="2" presStyleCnt="3">
        <dgm:presLayoutVars>
          <dgm:bulletEnabled val="1"/>
        </dgm:presLayoutVars>
      </dgm:prSet>
      <dgm:spPr/>
    </dgm:pt>
  </dgm:ptLst>
  <dgm:cxnLst>
    <dgm:cxn modelId="{84D68817-9EC2-4427-9228-DE9DE862F78B}" type="presOf" srcId="{753C2FD3-3896-474E-8BB5-5AE23C184B99}" destId="{79C30FCA-8A13-42EC-ACA7-24FC1EFF917E}" srcOrd="0" destOrd="0" presId="urn:microsoft.com/office/officeart/2005/8/layout/hProcess7"/>
    <dgm:cxn modelId="{C410B81A-B1EE-4104-ABFC-76C3A78732EF}" type="presOf" srcId="{AC352971-3979-4A85-B85B-B5DD13449066}" destId="{5EEA55E0-FEB1-49BA-ADD9-7B3A63900BDB}" srcOrd="1" destOrd="0" presId="urn:microsoft.com/office/officeart/2005/8/layout/hProcess7"/>
    <dgm:cxn modelId="{7CC75324-F1C0-42F1-836F-47408E5F65B9}" type="presOf" srcId="{F43C935A-B696-4041-92C9-084A4D6D47EB}" destId="{944018E1-46F8-4942-97BB-E260D11AF093}" srcOrd="0" destOrd="0" presId="urn:microsoft.com/office/officeart/2005/8/layout/hProcess7"/>
    <dgm:cxn modelId="{836FBA2A-52C0-4E73-83B1-6D0BEC9DF5E8}" srcId="{AC352971-3979-4A85-B85B-B5DD13449066}" destId="{753C2FD3-3896-474E-8BB5-5AE23C184B99}" srcOrd="0" destOrd="0" parTransId="{160E16F3-7701-4878-B1A4-E9D1F8342AD2}" sibTransId="{7B7EE884-E1A7-4CD6-8CA6-0DE3EA09DEF5}"/>
    <dgm:cxn modelId="{D3BA552B-59AB-419F-BD48-C426AEABC169}" type="presOf" srcId="{C0BD8B28-2765-46EB-A7FA-28C8705AACC8}" destId="{3E203D85-FB90-4ECA-BE5B-B5300F05C06B}" srcOrd="1" destOrd="0" presId="urn:microsoft.com/office/officeart/2005/8/layout/hProcess7"/>
    <dgm:cxn modelId="{52CBBE2C-C4B6-4276-B780-E71DB69BFC7C}" type="presOf" srcId="{4F7249D4-A0E2-4DD4-9D73-05281D441842}" destId="{A95F5530-0955-4DB8-A6F9-F2EEEFBDE051}" srcOrd="1" destOrd="0" presId="urn:microsoft.com/office/officeart/2005/8/layout/hProcess7"/>
    <dgm:cxn modelId="{BF92A249-8E6E-4D8A-9E00-8B7C0D261849}" type="presOf" srcId="{AC352971-3979-4A85-B85B-B5DD13449066}" destId="{704B8CBC-60BA-4F37-8C09-B6843B2AF6D8}" srcOrd="0" destOrd="0" presId="urn:microsoft.com/office/officeart/2005/8/layout/hProcess7"/>
    <dgm:cxn modelId="{9839B550-2789-4EBB-A547-B902863C9A8A}" srcId="{5A8317B1-ACC3-4DAC-A1E0-BA78D08DC244}" destId="{AC352971-3979-4A85-B85B-B5DD13449066}" srcOrd="0" destOrd="0" parTransId="{43684F8F-8820-453C-AA7F-3D1D71AB3164}" sibTransId="{0AE384B0-99A9-4AA3-9444-326F3671FF8D}"/>
    <dgm:cxn modelId="{F721125A-095C-4522-B169-A8E5BD055260}" srcId="{5A8317B1-ACC3-4DAC-A1E0-BA78D08DC244}" destId="{4F7249D4-A0E2-4DD4-9D73-05281D441842}" srcOrd="1" destOrd="0" parTransId="{8F8A383C-E1EE-484A-B51B-993116469AD8}" sibTransId="{AC8DFD0A-9A94-438A-972F-1A72F83C8383}"/>
    <dgm:cxn modelId="{BAD25E7F-9A2B-4479-A93D-098CB6C66E04}" srcId="{4F7249D4-A0E2-4DD4-9D73-05281D441842}" destId="{06AC9EE6-DCB0-4938-81A1-D878AD8C0B09}" srcOrd="0" destOrd="0" parTransId="{16B5E5AB-354E-44DB-87E5-B47C83C9A0CC}" sibTransId="{219EA124-8E2F-4100-A5AB-F9E333634628}"/>
    <dgm:cxn modelId="{022A857F-B35D-4E39-8D12-1A8B1FA2E86D}" srcId="{C0BD8B28-2765-46EB-A7FA-28C8705AACC8}" destId="{F43C935A-B696-4041-92C9-084A4D6D47EB}" srcOrd="0" destOrd="0" parTransId="{F0D75630-C274-4CB0-A7FC-F01E8337518F}" sibTransId="{89B315C9-39D3-4F30-B2CE-B2FF22298BD3}"/>
    <dgm:cxn modelId="{C874C4CD-027F-4527-83B2-8BFCC458A576}" type="presOf" srcId="{C0BD8B28-2765-46EB-A7FA-28C8705AACC8}" destId="{BC3BF28F-63FF-441E-ACED-54AD422562FE}" srcOrd="0" destOrd="0" presId="urn:microsoft.com/office/officeart/2005/8/layout/hProcess7"/>
    <dgm:cxn modelId="{F7EB17D9-0B07-4716-970F-B4E91FD46FC0}" type="presOf" srcId="{4F7249D4-A0E2-4DD4-9D73-05281D441842}" destId="{8DEF0B4E-AB54-4CD7-BCDA-F367F6491652}" srcOrd="0" destOrd="0" presId="urn:microsoft.com/office/officeart/2005/8/layout/hProcess7"/>
    <dgm:cxn modelId="{39BC64E6-9D12-4BA9-B4A1-AF7E4217647C}" type="presOf" srcId="{06AC9EE6-DCB0-4938-81A1-D878AD8C0B09}" destId="{1CA0A8CD-B5FA-46FB-ADCB-7DA6AFA5D922}" srcOrd="0" destOrd="0" presId="urn:microsoft.com/office/officeart/2005/8/layout/hProcess7"/>
    <dgm:cxn modelId="{D0C734F6-18B6-4369-9354-BBF0FE3EDC13}" srcId="{5A8317B1-ACC3-4DAC-A1E0-BA78D08DC244}" destId="{C0BD8B28-2765-46EB-A7FA-28C8705AACC8}" srcOrd="2" destOrd="0" parTransId="{F3BB19BA-12EE-4144-BAB9-88A95D50B2F2}" sibTransId="{FCE2B85F-6B4A-47B9-BC21-7D68F0AABF65}"/>
    <dgm:cxn modelId="{5939A1F6-54F4-4DCD-820F-7D1637AE8FB2}" type="presOf" srcId="{5A8317B1-ACC3-4DAC-A1E0-BA78D08DC244}" destId="{9AEDED74-E916-49B5-8B5B-60964AE25C61}" srcOrd="0" destOrd="0" presId="urn:microsoft.com/office/officeart/2005/8/layout/hProcess7"/>
    <dgm:cxn modelId="{BAB06D6A-AF67-4BFB-BD82-65487DFC8CE6}" type="presParOf" srcId="{9AEDED74-E916-49B5-8B5B-60964AE25C61}" destId="{0E114454-9D0A-4826-B06B-EBAA130588BB}" srcOrd="0" destOrd="0" presId="urn:microsoft.com/office/officeart/2005/8/layout/hProcess7"/>
    <dgm:cxn modelId="{4DFA9332-43EF-401D-AF70-F58436184DD8}" type="presParOf" srcId="{0E114454-9D0A-4826-B06B-EBAA130588BB}" destId="{704B8CBC-60BA-4F37-8C09-B6843B2AF6D8}" srcOrd="0" destOrd="0" presId="urn:microsoft.com/office/officeart/2005/8/layout/hProcess7"/>
    <dgm:cxn modelId="{856B2C1C-5831-4BD1-A754-10EB6323EAAC}" type="presParOf" srcId="{0E114454-9D0A-4826-B06B-EBAA130588BB}" destId="{5EEA55E0-FEB1-49BA-ADD9-7B3A63900BDB}" srcOrd="1" destOrd="0" presId="urn:microsoft.com/office/officeart/2005/8/layout/hProcess7"/>
    <dgm:cxn modelId="{117C7B0D-F567-47DD-932C-3F8025D25E1C}" type="presParOf" srcId="{0E114454-9D0A-4826-B06B-EBAA130588BB}" destId="{79C30FCA-8A13-42EC-ACA7-24FC1EFF917E}" srcOrd="2" destOrd="0" presId="urn:microsoft.com/office/officeart/2005/8/layout/hProcess7"/>
    <dgm:cxn modelId="{88371DD6-2A70-413A-9F4C-94D59D27B235}" type="presParOf" srcId="{9AEDED74-E916-49B5-8B5B-60964AE25C61}" destId="{3340884B-3346-4E0F-90A5-B0B7E2BC8FF7}" srcOrd="1" destOrd="0" presId="urn:microsoft.com/office/officeart/2005/8/layout/hProcess7"/>
    <dgm:cxn modelId="{B44081C2-8A35-4CD3-AE6A-E2239BBD1896}" type="presParOf" srcId="{9AEDED74-E916-49B5-8B5B-60964AE25C61}" destId="{32E600BE-1B92-4CC8-AB5A-FE04ACE4E679}" srcOrd="2" destOrd="0" presId="urn:microsoft.com/office/officeart/2005/8/layout/hProcess7"/>
    <dgm:cxn modelId="{0B1FD53B-3D66-4A19-9709-0D5A2AED748E}" type="presParOf" srcId="{32E600BE-1B92-4CC8-AB5A-FE04ACE4E679}" destId="{8799423A-E0BB-4961-B76A-902FA5D63DB4}" srcOrd="0" destOrd="0" presId="urn:microsoft.com/office/officeart/2005/8/layout/hProcess7"/>
    <dgm:cxn modelId="{DA11DF40-888C-4D43-86C5-ED3D52013659}" type="presParOf" srcId="{32E600BE-1B92-4CC8-AB5A-FE04ACE4E679}" destId="{5FA74288-4637-4CB3-8F01-A439FE50B4CC}" srcOrd="1" destOrd="0" presId="urn:microsoft.com/office/officeart/2005/8/layout/hProcess7"/>
    <dgm:cxn modelId="{7293DE52-76BE-44AD-9952-C6150B23373A}" type="presParOf" srcId="{32E600BE-1B92-4CC8-AB5A-FE04ACE4E679}" destId="{0DC92CAC-6CC3-47BD-9CA4-5E85CA71918B}" srcOrd="2" destOrd="0" presId="urn:microsoft.com/office/officeart/2005/8/layout/hProcess7"/>
    <dgm:cxn modelId="{ADFEA20D-25B3-414D-9CA1-10F9CE10A503}" type="presParOf" srcId="{9AEDED74-E916-49B5-8B5B-60964AE25C61}" destId="{1026A4A2-9676-46AA-97E5-C57D113ACDCC}" srcOrd="3" destOrd="0" presId="urn:microsoft.com/office/officeart/2005/8/layout/hProcess7"/>
    <dgm:cxn modelId="{0D680C99-4DB4-426C-B599-21E0176B070A}" type="presParOf" srcId="{9AEDED74-E916-49B5-8B5B-60964AE25C61}" destId="{7F180C51-75EF-4290-B9CD-5093ECAA06E5}" srcOrd="4" destOrd="0" presId="urn:microsoft.com/office/officeart/2005/8/layout/hProcess7"/>
    <dgm:cxn modelId="{619D56AB-7CF2-4FD6-A48D-6C6F75B07356}" type="presParOf" srcId="{7F180C51-75EF-4290-B9CD-5093ECAA06E5}" destId="{8DEF0B4E-AB54-4CD7-BCDA-F367F6491652}" srcOrd="0" destOrd="0" presId="urn:microsoft.com/office/officeart/2005/8/layout/hProcess7"/>
    <dgm:cxn modelId="{8817795E-8FE9-42E1-B134-3EF5D32D6C76}" type="presParOf" srcId="{7F180C51-75EF-4290-B9CD-5093ECAA06E5}" destId="{A95F5530-0955-4DB8-A6F9-F2EEEFBDE051}" srcOrd="1" destOrd="0" presId="urn:microsoft.com/office/officeart/2005/8/layout/hProcess7"/>
    <dgm:cxn modelId="{6655BF94-1F71-454F-AEC5-A6AC96966B19}" type="presParOf" srcId="{7F180C51-75EF-4290-B9CD-5093ECAA06E5}" destId="{1CA0A8CD-B5FA-46FB-ADCB-7DA6AFA5D922}" srcOrd="2" destOrd="0" presId="urn:microsoft.com/office/officeart/2005/8/layout/hProcess7"/>
    <dgm:cxn modelId="{8A480EBA-C5A6-4766-96B2-39E3B453D982}" type="presParOf" srcId="{9AEDED74-E916-49B5-8B5B-60964AE25C61}" destId="{103355D5-B5BF-4264-B751-5B88D3C3531D}" srcOrd="5" destOrd="0" presId="urn:microsoft.com/office/officeart/2005/8/layout/hProcess7"/>
    <dgm:cxn modelId="{903513C3-01DC-4CA5-9C1D-C9401095B786}" type="presParOf" srcId="{9AEDED74-E916-49B5-8B5B-60964AE25C61}" destId="{C2BF53D6-EF4F-4272-8A17-6B5EA209F7ED}" srcOrd="6" destOrd="0" presId="urn:microsoft.com/office/officeart/2005/8/layout/hProcess7"/>
    <dgm:cxn modelId="{561B0E4A-64E1-4DA0-97D5-E6EF731CDB3A}" type="presParOf" srcId="{C2BF53D6-EF4F-4272-8A17-6B5EA209F7ED}" destId="{8D326C34-DE7B-4A49-971F-C6D336310C7F}" srcOrd="0" destOrd="0" presId="urn:microsoft.com/office/officeart/2005/8/layout/hProcess7"/>
    <dgm:cxn modelId="{9654030A-0398-4ECE-BB24-B56E469AC95A}" type="presParOf" srcId="{C2BF53D6-EF4F-4272-8A17-6B5EA209F7ED}" destId="{2B74C699-7B4D-4F93-9405-3264B2FEFD1A}" srcOrd="1" destOrd="0" presId="urn:microsoft.com/office/officeart/2005/8/layout/hProcess7"/>
    <dgm:cxn modelId="{E621CD48-5059-4453-9DD5-64639E6DC360}" type="presParOf" srcId="{C2BF53D6-EF4F-4272-8A17-6B5EA209F7ED}" destId="{422BD073-1622-4A3B-BB59-2E6FEE3C5A9C}" srcOrd="2" destOrd="0" presId="urn:microsoft.com/office/officeart/2005/8/layout/hProcess7"/>
    <dgm:cxn modelId="{FB8AFB75-2D81-4A18-AEF1-1B53CA7D2101}" type="presParOf" srcId="{9AEDED74-E916-49B5-8B5B-60964AE25C61}" destId="{7E402084-3100-45DD-B43B-B9615AF5C079}" srcOrd="7" destOrd="0" presId="urn:microsoft.com/office/officeart/2005/8/layout/hProcess7"/>
    <dgm:cxn modelId="{F2FCE125-81A9-4189-A98E-F6B9BF503CD5}" type="presParOf" srcId="{9AEDED74-E916-49B5-8B5B-60964AE25C61}" destId="{8288223E-CC69-48DC-AD76-979CD4C86867}" srcOrd="8" destOrd="0" presId="urn:microsoft.com/office/officeart/2005/8/layout/hProcess7"/>
    <dgm:cxn modelId="{2FE98366-61BA-4F33-A4B2-9B345D9BAA40}" type="presParOf" srcId="{8288223E-CC69-48DC-AD76-979CD4C86867}" destId="{BC3BF28F-63FF-441E-ACED-54AD422562FE}" srcOrd="0" destOrd="0" presId="urn:microsoft.com/office/officeart/2005/8/layout/hProcess7"/>
    <dgm:cxn modelId="{5C9CA463-7494-4C0C-9026-CBF004F739A7}" type="presParOf" srcId="{8288223E-CC69-48DC-AD76-979CD4C86867}" destId="{3E203D85-FB90-4ECA-BE5B-B5300F05C06B}" srcOrd="1" destOrd="0" presId="urn:microsoft.com/office/officeart/2005/8/layout/hProcess7"/>
    <dgm:cxn modelId="{C7E2E36D-E360-4A27-8BF4-EB2E53FD1FA8}" type="presParOf" srcId="{8288223E-CC69-48DC-AD76-979CD4C86867}" destId="{944018E1-46F8-4942-97BB-E260D11AF09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8CBC-60BA-4F37-8C09-B6843B2AF6D8}">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rtl="0">
            <a:lnSpc>
              <a:spcPct val="90000"/>
            </a:lnSpc>
            <a:spcBef>
              <a:spcPct val="0"/>
            </a:spcBef>
            <a:spcAft>
              <a:spcPct val="35000"/>
            </a:spcAft>
            <a:buNone/>
          </a:pPr>
          <a:r>
            <a:rPr lang="en-US" sz="3100" kern="1200" dirty="0">
              <a:solidFill>
                <a:schemeClr val="bg2">
                  <a:lumMod val="65000"/>
                </a:schemeClr>
              </a:solidFill>
              <a:latin typeface="Arial"/>
            </a:rPr>
            <a:t>STEP 1</a:t>
          </a:r>
          <a:endParaRPr lang="en-US" sz="3100" kern="1200" dirty="0">
            <a:solidFill>
              <a:schemeClr val="bg2">
                <a:lumMod val="65000"/>
              </a:schemeClr>
            </a:solidFill>
          </a:endParaRPr>
        </a:p>
      </dsp:txBody>
      <dsp:txXfrm rot="16200000">
        <a:off x="-1037070" y="2158725"/>
        <a:ext cx="2604801" cy="529431"/>
      </dsp:txXfrm>
    </dsp:sp>
    <dsp:sp modelId="{79C30FCA-8A13-42EC-ACA7-24FC1EFF917E}">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USE YOUR</a:t>
          </a:r>
          <a:r>
            <a:rPr lang="en-US" sz="1800" b="1" kern="1200" dirty="0">
              <a:solidFill>
                <a:schemeClr val="bg1"/>
              </a:solidFill>
            </a:rPr>
            <a:t> RESOURCES</a:t>
          </a:r>
        </a:p>
      </dsp:txBody>
      <dsp:txXfrm>
        <a:off x="530046" y="1121039"/>
        <a:ext cx="1972131" cy="3176587"/>
      </dsp:txXfrm>
    </dsp:sp>
    <dsp:sp modelId="{8DEF0B4E-AB54-4CD7-BCDA-F367F6491652}">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b="0" kern="1200" dirty="0">
              <a:solidFill>
                <a:schemeClr val="bg2">
                  <a:lumMod val="65000"/>
                </a:schemeClr>
              </a:solidFill>
              <a:latin typeface="Arial"/>
            </a:rPr>
            <a:t>STEP</a:t>
          </a:r>
          <a:r>
            <a:rPr lang="en-US" sz="3100" b="0" kern="1200" dirty="0">
              <a:solidFill>
                <a:schemeClr val="bg2">
                  <a:lumMod val="65000"/>
                </a:schemeClr>
              </a:solidFill>
            </a:rPr>
            <a:t> 2</a:t>
          </a:r>
        </a:p>
      </dsp:txBody>
      <dsp:txXfrm rot="16200000">
        <a:off x="1702736" y="2158725"/>
        <a:ext cx="2604801" cy="529431"/>
      </dsp:txXfrm>
    </dsp:sp>
    <dsp:sp modelId="{5FA74288-4637-4CB3-8F01-A439FE50B4C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0A8CD-B5FA-46FB-ADCB-7DA6AFA5D922}">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rPr>
            <a:t>ATTEND VIRTUAL 1:1 ADVISING DROP-INS </a:t>
          </a:r>
        </a:p>
      </dsp:txBody>
      <dsp:txXfrm>
        <a:off x="3269853" y="1121039"/>
        <a:ext cx="1972131" cy="3176587"/>
      </dsp:txXfrm>
    </dsp:sp>
    <dsp:sp modelId="{BC3BF28F-63FF-441E-ACED-54AD422562FE}">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kern="1200" dirty="0">
              <a:solidFill>
                <a:schemeClr val="bg2">
                  <a:lumMod val="65000"/>
                </a:schemeClr>
              </a:solidFill>
              <a:latin typeface="Arial"/>
            </a:rPr>
            <a:t>STEP</a:t>
          </a:r>
          <a:r>
            <a:rPr lang="en-US" sz="3100" kern="1200" dirty="0">
              <a:solidFill>
                <a:schemeClr val="bg2">
                  <a:lumMod val="65000"/>
                </a:schemeClr>
              </a:solidFill>
            </a:rPr>
            <a:t> 3</a:t>
          </a:r>
        </a:p>
      </dsp:txBody>
      <dsp:txXfrm rot="16200000">
        <a:off x="4442543" y="2158725"/>
        <a:ext cx="2604801" cy="529431"/>
      </dsp:txXfrm>
    </dsp:sp>
    <dsp:sp modelId="{2B74C699-7B4D-4F93-9405-3264B2FEFD1A}">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18E1-46F8-4942-97BB-E260D11AF093}">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E-MAIL THE ADVISING TEAM</a:t>
          </a:r>
          <a:endParaRPr lang="en-US" sz="1800" b="1" kern="1200" dirty="0">
            <a:solidFill>
              <a:schemeClr val="bg1"/>
            </a:solidFill>
          </a:endParaRP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9598F-17D2-424F-A0CB-073B77B48532}" type="datetimeFigureOut">
              <a:rPr lang="en-US" smtClean="0"/>
              <a:t>4/18/2023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B707-51E8-8B4D-A85A-26F701FE7E74}" type="slidenum">
              <a:rPr lang="en-US" smtClean="0"/>
              <a:t>‹#›</a:t>
            </a:fld>
            <a:endParaRPr lang="en-US"/>
          </a:p>
        </p:txBody>
      </p:sp>
    </p:spTree>
    <p:extLst>
      <p:ext uri="{BB962C8B-B14F-4D97-AF65-F5344CB8AC3E}">
        <p14:creationId xmlns:p14="http://schemas.microsoft.com/office/powerpoint/2010/main" val="3116255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F48C2-9BB6-2746-B804-80E7D6E1D6D4}" type="datetimeFigureOut">
              <a:rPr lang="en-US" smtClean="0"/>
              <a:t>4/18/2023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152-C417-F14B-BA2A-B28B3861DEF0}" type="slidenum">
              <a:rPr lang="en-US" smtClean="0"/>
              <a:t>‹#›</a:t>
            </a:fld>
            <a:endParaRPr lang="en-US"/>
          </a:p>
        </p:txBody>
      </p:sp>
    </p:spTree>
    <p:extLst>
      <p:ext uri="{BB962C8B-B14F-4D97-AF65-F5344CB8AC3E}">
        <p14:creationId xmlns:p14="http://schemas.microsoft.com/office/powerpoint/2010/main" val="2481146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any pre-title text in the text box at the top (</a:t>
            </a:r>
            <a:r>
              <a:rPr lang="en-US" dirty="0" err="1"/>
              <a:t>ie</a:t>
            </a:r>
            <a:r>
              <a:rPr lang="en-US" dirty="0"/>
              <a:t>. “Presented by…”)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presentation title in the second text box with the largest 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speaker’s name and/or the month, day and year of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text boxes you didn’t use.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In order to keep the transparent look, change the picture’s transparency to 75% in the ”Picture format” pane that should pop up on the right side of the screen.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34837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243311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11</a:t>
            </a:fld>
            <a:endParaRPr lang="en-US"/>
          </a:p>
        </p:txBody>
      </p:sp>
    </p:spTree>
    <p:extLst>
      <p:ext uri="{BB962C8B-B14F-4D97-AF65-F5344CB8AC3E}">
        <p14:creationId xmlns:p14="http://schemas.microsoft.com/office/powerpoint/2010/main" val="367754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12</a:t>
            </a:fld>
            <a:endParaRPr lang="en-US"/>
          </a:p>
        </p:txBody>
      </p:sp>
    </p:spTree>
    <p:extLst>
      <p:ext uri="{BB962C8B-B14F-4D97-AF65-F5344CB8AC3E}">
        <p14:creationId xmlns:p14="http://schemas.microsoft.com/office/powerpoint/2010/main" val="391213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13</a:t>
            </a:fld>
            <a:endParaRPr lang="en-US"/>
          </a:p>
        </p:txBody>
      </p:sp>
    </p:spTree>
    <p:extLst>
      <p:ext uri="{BB962C8B-B14F-4D97-AF65-F5344CB8AC3E}">
        <p14:creationId xmlns:p14="http://schemas.microsoft.com/office/powerpoint/2010/main" val="133664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14</a:t>
            </a:fld>
            <a:endParaRPr lang="en-US"/>
          </a:p>
        </p:txBody>
      </p:sp>
    </p:spTree>
    <p:extLst>
      <p:ext uri="{BB962C8B-B14F-4D97-AF65-F5344CB8AC3E}">
        <p14:creationId xmlns:p14="http://schemas.microsoft.com/office/powerpoint/2010/main" val="40302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32062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111347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119875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40000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423776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0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111817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60299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22</a:t>
            </a:fld>
            <a:endParaRPr lang="en-US"/>
          </a:p>
        </p:txBody>
      </p:sp>
    </p:spTree>
    <p:extLst>
      <p:ext uri="{BB962C8B-B14F-4D97-AF65-F5344CB8AC3E}">
        <p14:creationId xmlns:p14="http://schemas.microsoft.com/office/powerpoint/2010/main" val="106716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23</a:t>
            </a:fld>
            <a:endParaRPr lang="en-US"/>
          </a:p>
        </p:txBody>
      </p:sp>
    </p:spTree>
    <p:extLst>
      <p:ext uri="{BB962C8B-B14F-4D97-AF65-F5344CB8AC3E}">
        <p14:creationId xmlns:p14="http://schemas.microsoft.com/office/powerpoint/2010/main" val="331966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24</a:t>
            </a:fld>
            <a:endParaRPr lang="en-US"/>
          </a:p>
        </p:txBody>
      </p:sp>
    </p:spTree>
    <p:extLst>
      <p:ext uri="{BB962C8B-B14F-4D97-AF65-F5344CB8AC3E}">
        <p14:creationId xmlns:p14="http://schemas.microsoft.com/office/powerpoint/2010/main" val="3925129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 the text to reflect the resource or office you are highlighting</a:t>
            </a:r>
          </a:p>
          <a:p>
            <a:pPr marL="171450" indent="-171450">
              <a:buFont typeface="Arial" panose="020B0604020202020204" pitchFamily="34" charset="0"/>
              <a:buChar char="•"/>
            </a:pPr>
            <a:r>
              <a:rPr lang="en-US" dirty="0"/>
              <a:t>Use the first line to display the name of the resource or office</a:t>
            </a:r>
          </a:p>
          <a:p>
            <a:pPr marL="171450" indent="-171450">
              <a:buFont typeface="Arial" panose="020B0604020202020204" pitchFamily="34" charset="0"/>
              <a:buChar char="•"/>
            </a:pPr>
            <a:r>
              <a:rPr lang="en-US" dirty="0"/>
              <a:t>Use the second line to display the physical location, web address, and or email of that resource or office.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extra text</a:t>
            </a:r>
          </a:p>
        </p:txBody>
      </p:sp>
      <p:sp>
        <p:nvSpPr>
          <p:cNvPr id="4" name="Slide Number Placeholder 3"/>
          <p:cNvSpPr>
            <a:spLocks noGrp="1"/>
          </p:cNvSpPr>
          <p:nvPr>
            <p:ph type="sldNum" sz="quarter" idx="5"/>
          </p:nvPr>
        </p:nvSpPr>
        <p:spPr/>
        <p:txBody>
          <a:bodyPr/>
          <a:lstStyle/>
          <a:p>
            <a:fld id="{381B05CD-E4C9-7A49-9067-CFAC8005DE16}" type="slidenum">
              <a:rPr lang="en-US" smtClean="0"/>
              <a:t>25</a:t>
            </a:fld>
            <a:endParaRPr lang="en-US"/>
          </a:p>
        </p:txBody>
      </p:sp>
    </p:spTree>
    <p:extLst>
      <p:ext uri="{BB962C8B-B14F-4D97-AF65-F5344CB8AC3E}">
        <p14:creationId xmlns:p14="http://schemas.microsoft.com/office/powerpoint/2010/main" val="25251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26</a:t>
            </a:fld>
            <a:endParaRPr lang="en-US"/>
          </a:p>
        </p:txBody>
      </p:sp>
    </p:spTree>
    <p:extLst>
      <p:ext uri="{BB962C8B-B14F-4D97-AF65-F5344CB8AC3E}">
        <p14:creationId xmlns:p14="http://schemas.microsoft.com/office/powerpoint/2010/main" val="130489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a:t>
            </a:fld>
            <a:endParaRPr lang="en-US"/>
          </a:p>
        </p:txBody>
      </p:sp>
    </p:spTree>
    <p:extLst>
      <p:ext uri="{BB962C8B-B14F-4D97-AF65-F5344CB8AC3E}">
        <p14:creationId xmlns:p14="http://schemas.microsoft.com/office/powerpoint/2010/main" val="92834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4</a:t>
            </a:fld>
            <a:endParaRPr lang="en-US"/>
          </a:p>
        </p:txBody>
      </p:sp>
    </p:spTree>
    <p:extLst>
      <p:ext uri="{BB962C8B-B14F-4D97-AF65-F5344CB8AC3E}">
        <p14:creationId xmlns:p14="http://schemas.microsoft.com/office/powerpoint/2010/main" val="293920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5</a:t>
            </a:fld>
            <a:endParaRPr lang="en-US"/>
          </a:p>
        </p:txBody>
      </p:sp>
    </p:spTree>
    <p:extLst>
      <p:ext uri="{BB962C8B-B14F-4D97-AF65-F5344CB8AC3E}">
        <p14:creationId xmlns:p14="http://schemas.microsoft.com/office/powerpoint/2010/main" val="133552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296944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26117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322668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9</a:t>
            </a:fld>
            <a:endParaRPr lang="en-US"/>
          </a:p>
        </p:txBody>
      </p:sp>
    </p:spTree>
    <p:extLst>
      <p:ext uri="{BB962C8B-B14F-4D97-AF65-F5344CB8AC3E}">
        <p14:creationId xmlns:p14="http://schemas.microsoft.com/office/powerpoint/2010/main" val="4031787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40020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32368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40329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5E0F8-FB3E-49F8-ABE6-7868D417E8B5}"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13571-B64D-44BE-B7E6-DA065E211B66}" type="slidenum">
              <a:rPr lang="en-US" smtClean="0"/>
              <a:pPr/>
              <a:t>‹#›</a:t>
            </a:fld>
            <a:endParaRPr lang="en-US"/>
          </a:p>
        </p:txBody>
      </p:sp>
    </p:spTree>
    <p:extLst>
      <p:ext uri="{BB962C8B-B14F-4D97-AF65-F5344CB8AC3E}">
        <p14:creationId xmlns:p14="http://schemas.microsoft.com/office/powerpoint/2010/main" val="29892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809699"/>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809699"/>
                </a:solidFill>
              </a:defRPr>
            </a:lvl1pPr>
          </a:lstStyle>
          <a:p>
            <a:endParaRPr lang="en-US" dirty="0"/>
          </a:p>
        </p:txBody>
      </p:sp>
    </p:spTree>
    <p:extLst>
      <p:ext uri="{BB962C8B-B14F-4D97-AF65-F5344CB8AC3E}">
        <p14:creationId xmlns:p14="http://schemas.microsoft.com/office/powerpoint/2010/main" val="14278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8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0202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Pattern">
    <p:spTree>
      <p:nvGrpSpPr>
        <p:cNvPr id="1" name=""/>
        <p:cNvGrpSpPr/>
        <p:nvPr/>
      </p:nvGrpSpPr>
      <p:grpSpPr>
        <a:xfrm>
          <a:off x="0" y="0"/>
          <a:ext cx="0" cy="0"/>
          <a:chOff x="0" y="0"/>
          <a:chExt cx="0" cy="0"/>
        </a:xfrm>
      </p:grpSpPr>
      <p:sp>
        <p:nvSpPr>
          <p:cNvPr id="2" name="Rectangle 1"/>
          <p:cNvSpPr/>
          <p:nvPr userDrawn="1"/>
        </p:nvSpPr>
        <p:spPr>
          <a:xfrm>
            <a:off x="724453" y="6241774"/>
            <a:ext cx="4205356" cy="616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21"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246690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92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B31B1B"/>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371445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 Column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6" y="2476502"/>
            <a:ext cx="4821236"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2476502"/>
            <a:ext cx="4828117"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4" name="Text Placeholder 12"/>
          <p:cNvSpPr>
            <a:spLocks noGrp="1"/>
          </p:cNvSpPr>
          <p:nvPr>
            <p:ph type="body" sz="quarter" idx="15"/>
          </p:nvPr>
        </p:nvSpPr>
        <p:spPr>
          <a:xfrm>
            <a:off x="1062566" y="1676400"/>
            <a:ext cx="4821236" cy="736600"/>
          </a:xfrm>
        </p:spPr>
        <p:txBody>
          <a:bodyPr anchor="ctr">
            <a:normAutofit/>
          </a:bodyPr>
          <a:lstStyle>
            <a:lvl1pPr marL="0" indent="0">
              <a:buNone/>
              <a:defRPr sz="2100" b="1"/>
            </a:lvl1pPr>
          </a:lstStyle>
          <a:p>
            <a:pPr lvl="0"/>
            <a:endParaRPr lang="en-US" dirty="0"/>
          </a:p>
        </p:txBody>
      </p:sp>
      <p:sp>
        <p:nvSpPr>
          <p:cNvPr id="15" name="Text Placeholder 12"/>
          <p:cNvSpPr>
            <a:spLocks noGrp="1"/>
          </p:cNvSpPr>
          <p:nvPr>
            <p:ph type="body" sz="quarter" idx="16"/>
          </p:nvPr>
        </p:nvSpPr>
        <p:spPr>
          <a:xfrm>
            <a:off x="6299200" y="1676400"/>
            <a:ext cx="4828117" cy="736600"/>
          </a:xfrm>
        </p:spPr>
        <p:txBody>
          <a:bodyPr anchor="ctr">
            <a:normAutofit/>
          </a:bodyPr>
          <a:lstStyle>
            <a:lvl1pPr marL="0" indent="0">
              <a:buNone/>
              <a:defRPr sz="2100" b="1"/>
            </a:lvl1pPr>
          </a:lstStyle>
          <a:p>
            <a:pPr lvl="0"/>
            <a:endParaRPr lang="en-US" dirty="0"/>
          </a:p>
        </p:txBody>
      </p:sp>
    </p:spTree>
    <p:extLst>
      <p:ext uri="{BB962C8B-B14F-4D97-AF65-F5344CB8AC3E}">
        <p14:creationId xmlns:p14="http://schemas.microsoft.com/office/powerpoint/2010/main" val="6430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372914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oBullets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980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 White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96616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56231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0" name="Picture Placeholder 8"/>
          <p:cNvSpPr>
            <a:spLocks noGrp="1"/>
          </p:cNvSpPr>
          <p:nvPr>
            <p:ph type="pic" sz="quarter" idx="13" hasCustomPrompt="1"/>
          </p:nvPr>
        </p:nvSpPr>
        <p:spPr>
          <a:xfrm>
            <a:off x="1062566" y="1682750"/>
            <a:ext cx="4821236" cy="4368800"/>
          </a:xfrm>
        </p:spPr>
        <p:txBody>
          <a:bodyPr/>
          <a:lstStyle>
            <a:lvl1pPr marL="0" indent="0">
              <a:buNone/>
              <a:defRPr/>
            </a:lvl1pPr>
          </a:lstStyle>
          <a:p>
            <a:r>
              <a:rPr lang="en-US" dirty="0"/>
              <a:t>Insert picture</a:t>
            </a:r>
          </a:p>
        </p:txBody>
      </p:sp>
      <p:sp>
        <p:nvSpPr>
          <p:cNvPr id="13" name="Text Placeholder 11"/>
          <p:cNvSpPr>
            <a:spLocks noGrp="1"/>
          </p:cNvSpPr>
          <p:nvPr>
            <p:ph type="body" sz="quarter" idx="14"/>
          </p:nvPr>
        </p:nvSpPr>
        <p:spPr>
          <a:xfrm>
            <a:off x="6299200" y="1682750"/>
            <a:ext cx="4828117" cy="4368800"/>
          </a:xfrm>
        </p:spPr>
        <p:txBody>
          <a:bodyPr anchor="ctr">
            <a:normAutofit/>
          </a:bodyPr>
          <a:lstStyle>
            <a:lvl1pPr marL="0" indent="0">
              <a:lnSpc>
                <a:spcPct val="100000"/>
              </a:lnSpc>
              <a:spcBef>
                <a:spcPts val="800"/>
              </a:spcBef>
              <a:buNone/>
              <a:defRPr sz="17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2167139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1172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mo wLeadI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0" name="Text Placeholder 9"/>
          <p:cNvSpPr>
            <a:spLocks noGrp="1"/>
          </p:cNvSpPr>
          <p:nvPr>
            <p:ph type="body" sz="quarter" idx="13"/>
          </p:nvPr>
        </p:nvSpPr>
        <p:spPr>
          <a:xfrm>
            <a:off x="1062567" y="1981200"/>
            <a:ext cx="5197525" cy="2921000"/>
          </a:xfrm>
        </p:spPr>
        <p:txBody>
          <a:bodyPr>
            <a:normAutofit/>
          </a:bodyPr>
          <a:lstStyle>
            <a:lvl1pPr marL="0" indent="0">
              <a:buNone/>
              <a:defRPr sz="2500">
                <a:solidFill>
                  <a:srgbClr val="B31B1B"/>
                </a:solidFill>
              </a:defRPr>
            </a:lvl1pPr>
          </a:lstStyle>
          <a:p>
            <a:pPr lvl="0"/>
            <a:r>
              <a:rPr lang="en-US" dirty="0"/>
              <a:t>Click to edit Master text styles</a:t>
            </a:r>
          </a:p>
        </p:txBody>
      </p:sp>
      <p:sp>
        <p:nvSpPr>
          <p:cNvPr id="11" name="Text Placeholder 9"/>
          <p:cNvSpPr>
            <a:spLocks noGrp="1"/>
          </p:cNvSpPr>
          <p:nvPr>
            <p:ph type="body" sz="quarter" idx="14"/>
          </p:nvPr>
        </p:nvSpPr>
        <p:spPr>
          <a:xfrm>
            <a:off x="1062567" y="684214"/>
            <a:ext cx="5197525" cy="909637"/>
          </a:xfrm>
        </p:spPr>
        <p:txBody>
          <a:bodyPr>
            <a:normAutofit/>
          </a:bodyPr>
          <a:lstStyle>
            <a:lvl1pPr marL="0" indent="0">
              <a:lnSpc>
                <a:spcPct val="110000"/>
              </a:lnSpc>
              <a:spcBef>
                <a:spcPts val="500"/>
              </a:spcBef>
              <a:buNone/>
              <a:defRPr sz="14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3324797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78977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2003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5790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627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707029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21556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38697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692837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83031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27035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5734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503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1254" y="1441450"/>
            <a:ext cx="10226124" cy="3473450"/>
          </a:xfrm>
        </p:spPr>
        <p:txBody>
          <a:bodyPr anchor="ctr">
            <a:noAutofit/>
          </a:bodyPr>
          <a:lstStyle>
            <a:lvl1pPr marL="0" indent="0">
              <a:buFontTx/>
              <a:buNone/>
              <a:defRPr sz="6600">
                <a:solidFill>
                  <a:srgbClr val="B31B1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57655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832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oBullets - Gray Bgrd">
    <p:spTree>
      <p:nvGrpSpPr>
        <p:cNvPr id="1" name=""/>
        <p:cNvGrpSpPr/>
        <p:nvPr/>
      </p:nvGrpSpPr>
      <p:grpSpPr>
        <a:xfrm>
          <a:off x="0" y="0"/>
          <a:ext cx="0" cy="0"/>
          <a:chOff x="0" y="0"/>
          <a:chExt cx="0" cy="0"/>
        </a:xfrm>
      </p:grpSpPr>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215656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 Gray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a:t>Click to edit Master title style</a:t>
            </a:r>
            <a:endParaRPr lang="en-US"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398506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Gray Bgrd">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196580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62566" y="1609091"/>
            <a:ext cx="10226124"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Box 17"/>
          <p:cNvSpPr txBox="1"/>
          <p:nvPr userDrawn="1"/>
        </p:nvSpPr>
        <p:spPr>
          <a:xfrm>
            <a:off x="1062567" y="6428275"/>
            <a:ext cx="463296" cy="253916"/>
          </a:xfrm>
          <a:prstGeom prst="rect">
            <a:avLst/>
          </a:prstGeom>
          <a:noFill/>
        </p:spPr>
        <p:txBody>
          <a:bodyPr wrap="square" lIns="0" rIns="0" rtlCol="0" anchor="b" anchorCtr="0">
            <a:spAutoFit/>
          </a:bodyPr>
          <a:lstStyle/>
          <a:p>
            <a:fld id="{1FD7D614-8CFA-FA48-A827-2A2253F88F50}" type="slidenum">
              <a:rPr lang="en-US" sz="1050" b="0" cap="none" spc="0" smtClean="0">
                <a:ln w="0"/>
                <a:solidFill>
                  <a:schemeClr val="tx1"/>
                </a:solidFill>
                <a:effectLst>
                  <a:outerShdw blurRad="38100" dist="19050" dir="2700000" algn="tl" rotWithShape="0">
                    <a:schemeClr val="dk1">
                      <a:alpha val="40000"/>
                    </a:schemeClr>
                  </a:outerShdw>
                </a:effectLst>
              </a:rPr>
              <a:t>‹#›</a:t>
            </a:fld>
            <a:endParaRPr lang="en-US" sz="800" b="0" cap="none" spc="0" dirty="0">
              <a:ln w="0"/>
              <a:solidFill>
                <a:schemeClr val="tx1"/>
              </a:solidFill>
              <a:effectLst>
                <a:outerShdw blurRad="38100" dist="19050" dir="2700000" algn="tl" rotWithShape="0">
                  <a:schemeClr val="dk1">
                    <a:alpha val="40000"/>
                  </a:schemeClr>
                </a:outerShdw>
              </a:effectLst>
            </a:endParaRPr>
          </a:p>
        </p:txBody>
      </p:sp>
      <p:sp>
        <p:nvSpPr>
          <p:cNvPr id="19" name="TextBox 18"/>
          <p:cNvSpPr txBox="1"/>
          <p:nvPr userDrawn="1"/>
        </p:nvSpPr>
        <p:spPr>
          <a:xfrm>
            <a:off x="1525864" y="6450744"/>
            <a:ext cx="8532537" cy="215444"/>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
        <p:nvSpPr>
          <p:cNvPr id="10" name="Date Placeholder 3"/>
          <p:cNvSpPr>
            <a:spLocks noGrp="1"/>
          </p:cNvSpPr>
          <p:nvPr userDrawn="1">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Tree>
    <p:extLst>
      <p:ext uri="{BB962C8B-B14F-4D97-AF65-F5344CB8AC3E}">
        <p14:creationId xmlns:p14="http://schemas.microsoft.com/office/powerpoint/2010/main" val="2446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4" r:id="rId3"/>
    <p:sldLayoutId id="2147483663" r:id="rId4"/>
    <p:sldLayoutId id="2147483666" r:id="rId5"/>
    <p:sldLayoutId id="2147483664" r:id="rId6"/>
    <p:sldLayoutId id="2147483701" r:id="rId7"/>
    <p:sldLayoutId id="2147483690" r:id="rId8"/>
    <p:sldLayoutId id="2147483708" r:id="rId9"/>
    <p:sldLayoutId id="2147483668" r:id="rId10"/>
    <p:sldLayoutId id="2147483699" r:id="rId11"/>
    <p:sldLayoutId id="2147483705" r:id="rId12"/>
    <p:sldLayoutId id="2147483706" r:id="rId13"/>
    <p:sldLayoutId id="2147483707" r:id="rId14"/>
    <p:sldLayoutId id="2147483684" r:id="rId15"/>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1062567" y="1609091"/>
            <a:ext cx="10226125"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
        <p:nvSpPr>
          <p:cNvPr id="12" name="TextBox 11"/>
          <p:cNvSpPr txBox="1"/>
          <p:nvPr userDrawn="1"/>
        </p:nvSpPr>
        <p:spPr>
          <a:xfrm>
            <a:off x="1062567" y="6428275"/>
            <a:ext cx="463296" cy="253916"/>
          </a:xfrm>
          <a:prstGeom prst="rect">
            <a:avLst/>
          </a:prstGeom>
          <a:noFill/>
        </p:spPr>
        <p:txBody>
          <a:bodyPr wrap="square" lIns="0" rIns="0" rtlCol="0" anchor="b" anchorCtr="0">
            <a:spAutoFit/>
          </a:bodyPr>
          <a:lstStyle/>
          <a:p>
            <a:fld id="{70345428-DA33-F545-865B-00EB7D730DA9}" type="slidenum">
              <a:rPr lang="en-US" sz="1050" b="1" smtClean="0">
                <a:solidFill>
                  <a:srgbClr val="B31B1B"/>
                </a:solidFill>
              </a:rPr>
              <a:t>‹#›</a:t>
            </a:fld>
            <a:endParaRPr lang="en-US" sz="800" b="0" dirty="0">
              <a:solidFill>
                <a:srgbClr val="B31B1B"/>
              </a:solidFill>
            </a:endParaRPr>
          </a:p>
        </p:txBody>
      </p:sp>
      <p:sp>
        <p:nvSpPr>
          <p:cNvPr id="8" name="TextBox 7"/>
          <p:cNvSpPr txBox="1"/>
          <p:nvPr userDrawn="1"/>
        </p:nvSpPr>
        <p:spPr>
          <a:xfrm>
            <a:off x="1525864" y="6450743"/>
            <a:ext cx="12163083" cy="215445"/>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Tree>
    <p:extLst>
      <p:ext uri="{BB962C8B-B14F-4D97-AF65-F5344CB8AC3E}">
        <p14:creationId xmlns:p14="http://schemas.microsoft.com/office/powerpoint/2010/main" val="3496058136"/>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683" r:id="rId3"/>
    <p:sldLayoutId id="2147483685" r:id="rId4"/>
    <p:sldLayoutId id="2147483702" r:id="rId5"/>
    <p:sldLayoutId id="2147483691" r:id="rId6"/>
    <p:sldLayoutId id="2147483688" r:id="rId7"/>
    <p:sldLayoutId id="2147483694" r:id="rId8"/>
    <p:sldLayoutId id="2147483703" r:id="rId9"/>
    <p:sldLayoutId id="2147483686" r:id="rId10"/>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5845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eb1.login.cornell.edu/?SID=A68BB1344FE4C7E2&amp;WAK0Service=https/css.adminapps.cornell.edu@CIT.CORNELL.EDU&amp;WAK2Name=&amp;WAK0Realms=&amp;ReturnURL=https://css.adminapps.cornell.edu/A68BB1344FE4C7E2/cuwal2.c0ntinue&amp;VerP=3&amp;Accept=K2&amp;WANow=1607554534&amp;WAK2Flags=0&amp;WAK2Age=30&amp;DualAuth=rg.cuniv.employee,rg.cuniv.student&amp;WAreason=1&amp;sImper=0"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hyperlink" Target="mailto:ha-registrar@cornell.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ps.business.cornell.edu/current-students/undergraduate/online-forms/course-swap-request.html"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hyperlink" Target="mailto:ha-registrar@cornell.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courses.cornell.edu/content.php?catoid=52&amp;navoid=21372"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9.jpeg"/><Relationship Id="rId4" Type="http://schemas.openxmlformats.org/officeDocument/2006/relationships/hyperlink" Target="http://classes.cornell.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ha.cornell.edu/current-students/handbook/"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sha.cornell.edu/current-students/handbook/"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pe.cornell.edu/requirements/swim-test-dates-and-times"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hyperlink" Target="https://sha.cornell.edu/current-students/undergraduate/requirements/practice/practice-credit-requirements-and-guidelin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e.cornell.edu/requirements"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hyperlink" Target="https://pe.cornell.edu/requirements/swim-test-dates-and-time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ha.cornell.edu/current-students/undergraduate/requirements/practice/practice-credit-requirements-and-guidelines/"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cornell.edu/mime/media/52/17745/Forbidden+Overlaps+2022-2023+Final+COS+22-23_6-7-2022.pdf"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registrar.cornell.edu/Calendar/2022-2023"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registrar.cornell.edu/sites/registrar/files/Related-files/Common%20Enrollment%20Error%20Messages.pdf"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mailto:ha-advising@cornell.edu"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hyperlink" Target="mailto:Ha-practicecredit@cornell.edu" TargetMode="External"/><Relationship Id="rId4" Type="http://schemas.openxmlformats.org/officeDocument/2006/relationships/hyperlink" Target="mailto:ha-registrar@cornell.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hyperlink" Target="https://registrar.cornell.edu/node/5636" TargetMode="External"/><Relationship Id="rId3" Type="http://schemas.openxmlformats.org/officeDocument/2006/relationships/hyperlink" Target="https://hotelie.sha.cornell.edu/" TargetMode="External"/><Relationship Id="rId7" Type="http://schemas.openxmlformats.org/officeDocument/2006/relationships/hyperlink" Target="chrome-extension://efaidnbmnnnibpchttps:/registrar.cornell.edu/sites/registrar/files/Related-files/Add%20a%20Class_3.pdf"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hyperlink" Target="https://registrar.cornell.edu/classes-enrollment/classes-and-enrollment-faq" TargetMode="External"/><Relationship Id="rId5" Type="http://schemas.openxmlformats.org/officeDocument/2006/relationships/hyperlink" Target="https://sha.cornell.edu/current-students/undergraduate/resources/" TargetMode="External"/><Relationship Id="rId4" Type="http://schemas.openxmlformats.org/officeDocument/2006/relationships/hyperlink" Target="https://studentessentials.cornell.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gistrar.cornell.edu/Calendar/2022-2023"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A4797-FB41-4A41-A21F-45F831E854CF}"/>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0"/>
          </a:xfrm>
          <a:prstGeom prst="rect">
            <a:avLst/>
          </a:prstGeom>
        </p:spPr>
      </p:pic>
      <p:sp>
        <p:nvSpPr>
          <p:cNvPr id="6" name="Title 2">
            <a:extLst>
              <a:ext uri="{FF2B5EF4-FFF2-40B4-BE49-F238E27FC236}">
                <a16:creationId xmlns:a16="http://schemas.microsoft.com/office/drawing/2014/main" id="{11B1FCEE-707C-3D45-958A-2B562E472967}"/>
              </a:ext>
            </a:extLst>
          </p:cNvPr>
          <p:cNvSpPr txBox="1">
            <a:spLocks/>
          </p:cNvSpPr>
          <p:nvPr/>
        </p:nvSpPr>
        <p:spPr>
          <a:xfrm>
            <a:off x="1361630" y="2128007"/>
            <a:ext cx="10761784" cy="130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400" b="1" dirty="0">
                <a:solidFill>
                  <a:schemeClr val="tx1">
                    <a:lumMod val="95000"/>
                    <a:lumOff val="5000"/>
                  </a:schemeClr>
                </a:solidFill>
                <a:latin typeface="Arial Black"/>
                <a:ea typeface="+mj-lt"/>
                <a:cs typeface="+mj-lt"/>
              </a:rPr>
              <a:t>Fall 2023 Enrollment Information for Students who Matriculated in Fall 2022 or Later </a:t>
            </a:r>
            <a:endParaRPr lang="en-US" sz="4400" dirty="0">
              <a:solidFill>
                <a:schemeClr val="tx1">
                  <a:lumMod val="95000"/>
                  <a:lumOff val="5000"/>
                </a:schemeClr>
              </a:solidFill>
              <a:latin typeface="Arial Black"/>
            </a:endParaRP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1524000" y="3429000"/>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0B0C84C1-20DA-6542-9FF6-2AD8F27F3884}"/>
              </a:ext>
            </a:extLst>
          </p:cNvPr>
          <p:cNvSpPr txBox="1">
            <a:spLocks/>
          </p:cNvSpPr>
          <p:nvPr/>
        </p:nvSpPr>
        <p:spPr>
          <a:xfrm>
            <a:off x="1437131" y="3582646"/>
            <a:ext cx="9144000" cy="4025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C00000"/>
              </a:solidFill>
              <a:latin typeface="Arial"/>
              <a:cs typeface="Arial"/>
            </a:endParaRPr>
          </a:p>
        </p:txBody>
      </p:sp>
      <p:pic>
        <p:nvPicPr>
          <p:cNvPr id="3" name="Picture 2">
            <a:extLst>
              <a:ext uri="{FF2B5EF4-FFF2-40B4-BE49-F238E27FC236}">
                <a16:creationId xmlns:a16="http://schemas.microsoft.com/office/drawing/2014/main" id="{2064FF4E-4AE0-C84A-8ACF-91C8B5B8DE78}"/>
              </a:ext>
            </a:extLst>
          </p:cNvPr>
          <p:cNvPicPr>
            <a:picLocks noChangeAspect="1"/>
          </p:cNvPicPr>
          <p:nvPr/>
        </p:nvPicPr>
        <p:blipFill>
          <a:blip r:embed="rId4"/>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91317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ea typeface="+mn-lt"/>
                <a:cs typeface="+mn-lt"/>
              </a:rPr>
              <a:t>Holds </a:t>
            </a:r>
            <a:endParaRPr lang="en-US" sz="3200" dirty="0">
              <a:solidFill>
                <a:schemeClr val="tx1">
                  <a:lumMod val="75000"/>
                </a:schemeClr>
              </a:solidFill>
              <a:latin typeface="Arial Black"/>
              <a:ea typeface="+mn-lt"/>
              <a:cs typeface="+mn-l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212773" y="1091519"/>
            <a:ext cx="10854018" cy="5139869"/>
          </a:xfrm>
          <a:prstGeom prst="rect">
            <a:avLst/>
          </a:prstGeom>
          <a:noFill/>
        </p:spPr>
        <p:txBody>
          <a:bodyPr wrap="square" lIns="91440" tIns="45720" rIns="91440" bIns="45720" rtlCol="0" anchor="t">
            <a:spAutoFit/>
          </a:bodyPr>
          <a:lstStyle/>
          <a:p>
            <a:r>
              <a:rPr lang="en-US" sz="2400" dirty="0">
                <a:solidFill>
                  <a:schemeClr val="tx1">
                    <a:lumMod val="75000"/>
                  </a:schemeClr>
                </a:solidFill>
                <a:latin typeface="Calibri"/>
                <a:ea typeface="+mn-lt"/>
                <a:cs typeface="+mn-lt"/>
              </a:rPr>
              <a:t>The Nolan School Registrar has enrolled all students into their pre-enrolled 1000 and 2000-level core courses for Fall 2023. </a:t>
            </a:r>
          </a:p>
          <a:p>
            <a:r>
              <a:rPr lang="en-US" sz="3200" b="1" dirty="0">
                <a:solidFill>
                  <a:schemeClr val="tx1">
                    <a:lumMod val="75000"/>
                  </a:schemeClr>
                </a:solidFill>
                <a:latin typeface="Arial Black"/>
                <a:ea typeface="+mn-lt"/>
                <a:cs typeface="+mn-lt"/>
              </a:rPr>
              <a:t> </a:t>
            </a:r>
            <a:endParaRPr lang="en-US" sz="3200" dirty="0">
              <a:solidFill>
                <a:schemeClr val="tx1">
                  <a:lumMod val="75000"/>
                </a:schemeClr>
              </a:solidFill>
              <a:latin typeface="Arial Black"/>
              <a:ea typeface="+mn-lt"/>
              <a:cs typeface="+mn-lt"/>
            </a:endParaRPr>
          </a:p>
          <a:p>
            <a:pPr marL="285750" indent="-285750">
              <a:buFont typeface="Arial,Sans-Serif"/>
              <a:buChar char="•"/>
            </a:pPr>
            <a:r>
              <a:rPr lang="en-US" sz="2000" dirty="0">
                <a:latin typeface="Calibri"/>
                <a:cs typeface="Calibri"/>
              </a:rPr>
              <a:t>If you log in to your </a:t>
            </a:r>
            <a:r>
              <a:rPr lang="en-US" sz="2000" dirty="0">
                <a:latin typeface="Calibri"/>
                <a:cs typeface="Calibri"/>
                <a:hlinkClick r:id="rId3"/>
              </a:rPr>
              <a:t>Student Center</a:t>
            </a:r>
            <a:r>
              <a:rPr lang="en-US" sz="2000" dirty="0">
                <a:latin typeface="Calibri"/>
                <a:cs typeface="Calibri"/>
              </a:rPr>
              <a:t> and do not see that you have been enrolled in classes, this likely means that you have a HOLD on your account. It is imperative that you take steps to release your hold(s) as soon as possible.    </a:t>
            </a:r>
            <a:endParaRPr lang="en-US" sz="2000" dirty="0">
              <a:ea typeface="+mn-lt"/>
              <a:cs typeface="+mn-lt"/>
            </a:endParaRPr>
          </a:p>
          <a:p>
            <a:pPr marL="742950" lvl="1" indent="-285750">
              <a:buFont typeface="Arial,Sans-Serif"/>
              <a:buChar char="•"/>
            </a:pPr>
            <a:r>
              <a:rPr lang="en-US" sz="2000" dirty="0">
                <a:latin typeface="Calibri"/>
                <a:cs typeface="Calibri"/>
              </a:rPr>
              <a:t>To check your holds, first sign into your </a:t>
            </a:r>
            <a:r>
              <a:rPr lang="en-US" sz="2000" dirty="0">
                <a:latin typeface="Calibri"/>
                <a:cs typeface="Calibri"/>
                <a:hlinkClick r:id="rId3"/>
              </a:rPr>
              <a:t>Student Center</a:t>
            </a:r>
            <a:r>
              <a:rPr lang="en-US" sz="2000" dirty="0">
                <a:latin typeface="Calibri"/>
                <a:cs typeface="Calibri"/>
              </a:rPr>
              <a:t>  </a:t>
            </a:r>
            <a:endParaRPr lang="en-US" sz="2000" dirty="0">
              <a:ea typeface="+mn-lt"/>
              <a:cs typeface="+mn-lt"/>
            </a:endParaRPr>
          </a:p>
          <a:p>
            <a:pPr marL="742950" lvl="1" indent="-285750">
              <a:buFont typeface="Arial,Sans-Serif"/>
              <a:buChar char="•"/>
            </a:pPr>
            <a:r>
              <a:rPr lang="en-US" sz="2000" dirty="0">
                <a:latin typeface="Calibri"/>
                <a:cs typeface="Calibri"/>
              </a:rPr>
              <a:t>Next, check for ‘Holds’ on the right side of the screen  </a:t>
            </a:r>
            <a:endParaRPr lang="en-US" sz="2000" dirty="0">
              <a:ea typeface="+mn-lt"/>
              <a:cs typeface="+mn-lt"/>
            </a:endParaRPr>
          </a:p>
          <a:p>
            <a:pPr marL="742950" lvl="1" indent="-285750">
              <a:buFont typeface="Arial,Sans-Serif"/>
              <a:buChar char="•"/>
            </a:pPr>
            <a:r>
              <a:rPr lang="en-US" sz="2000" dirty="0">
                <a:latin typeface="Calibri"/>
                <a:cs typeface="Calibri"/>
              </a:rPr>
              <a:t>Click on ‘Details’ to read more about your hold(s), and instructions on how to get them removed </a:t>
            </a:r>
            <a:endParaRPr lang="en-US" sz="2000" dirty="0">
              <a:ea typeface="+mn-lt"/>
              <a:cs typeface="+mn-lt"/>
            </a:endParaRPr>
          </a:p>
          <a:p>
            <a:pPr marL="742950" lvl="1" indent="-285750">
              <a:buFont typeface="Arial,Sans-Serif"/>
              <a:buChar char="•"/>
            </a:pPr>
            <a:r>
              <a:rPr lang="en-US" sz="2000" dirty="0">
                <a:latin typeface="Calibri"/>
                <a:cs typeface="Calibri"/>
              </a:rPr>
              <a:t>Take the appropriate steps to get hold(s) removed. This may include contacting the department the hold was placed by </a:t>
            </a:r>
          </a:p>
          <a:p>
            <a:pPr marL="742950" lvl="1" indent="-285750">
              <a:buFont typeface="Arial,Sans-Serif"/>
              <a:buChar char="•"/>
            </a:pPr>
            <a:r>
              <a:rPr lang="en-US" sz="2000" b="1" dirty="0">
                <a:highlight>
                  <a:srgbClr val="FFFF00"/>
                </a:highlight>
                <a:latin typeface="Calibri"/>
                <a:cs typeface="Calibri"/>
              </a:rPr>
              <a:t>E-mail </a:t>
            </a:r>
            <a:r>
              <a:rPr lang="en-US" sz="2000" b="1" dirty="0">
                <a:highlight>
                  <a:srgbClr val="FFFF00"/>
                </a:highlight>
                <a:latin typeface="Calibri"/>
                <a:cs typeface="Calibri"/>
                <a:hlinkClick r:id="rId4"/>
              </a:rPr>
              <a:t>ha-registrar@cornell.edu</a:t>
            </a:r>
            <a:r>
              <a:rPr lang="en-US" sz="2000" b="1" dirty="0">
                <a:highlight>
                  <a:srgbClr val="FFFF00"/>
                </a:highlight>
                <a:latin typeface="Calibri"/>
                <a:cs typeface="Calibri"/>
              </a:rPr>
              <a:t> to announce that your holds have been removed </a:t>
            </a:r>
          </a:p>
          <a:p>
            <a:pPr marL="1200150" lvl="2" indent="-285750">
              <a:buFont typeface="Arial,Sans-Serif"/>
              <a:buChar char="•"/>
            </a:pPr>
            <a:r>
              <a:rPr lang="en-US" sz="1600" dirty="0">
                <a:effectLst/>
                <a:ea typeface="Times New Roman" panose="02020603050405020304" pitchFamily="18" charset="0"/>
              </a:rPr>
              <a:t>The registrar team will NOT be able to enroll you into your 1000 and 2000 level core classes while a hold is in place. So they can move forward with enrolling you in lower-level core once a hold is cleared, it is the student’s responsibility to notify them. </a:t>
            </a:r>
            <a:endParaRPr lang="en-US" sz="1600" dirty="0">
              <a:effectLst/>
              <a:ea typeface="Calibri" panose="020F0502020204030204" pitchFamily="34" charset="0"/>
            </a:endParaRPr>
          </a:p>
          <a:p>
            <a:pPr marL="1200150" lvl="2" indent="-285750">
              <a:buFont typeface="Arial,Sans-Serif"/>
              <a:buChar char="•"/>
            </a:pPr>
            <a:endParaRPr lang="en-US" sz="2000" dirty="0">
              <a:ea typeface="+mn-lt"/>
              <a:cs typeface="+mn-lt"/>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3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Core Swap Requests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86062"/>
          </a:xfrm>
          <a:prstGeom prst="rect">
            <a:avLst/>
          </a:prstGeom>
          <a:noFill/>
        </p:spPr>
        <p:txBody>
          <a:bodyPr wrap="square" lIns="91440" tIns="45720" rIns="91440" bIns="45720" rtlCol="0" anchor="t">
            <a:spAutoFit/>
          </a:bodyPr>
          <a:lstStyle/>
          <a:p>
            <a:pPr marL="285750" indent="-285750">
              <a:spcBef>
                <a:spcPts val="300"/>
              </a:spcBef>
              <a:spcAft>
                <a:spcPts val="500"/>
              </a:spcAft>
              <a:buFont typeface="Arial,Sans-Serif"/>
              <a:buChar char="•"/>
            </a:pPr>
            <a:r>
              <a:rPr lang="en-US" sz="2400" dirty="0">
                <a:solidFill>
                  <a:srgbClr val="050000"/>
                </a:solidFill>
                <a:latin typeface="Calibri"/>
                <a:ea typeface="+mn-lt"/>
                <a:cs typeface="Arial"/>
              </a:rPr>
              <a:t>The </a:t>
            </a:r>
            <a:r>
              <a:rPr lang="en-US" sz="2400" dirty="0">
                <a:solidFill>
                  <a:srgbClr val="050000"/>
                </a:solidFill>
                <a:latin typeface="Calibri"/>
                <a:ea typeface="+mn-lt"/>
                <a:cs typeface="Arial"/>
                <a:hlinkClick r:id="rId3"/>
              </a:rPr>
              <a:t>electronic core section swap </a:t>
            </a:r>
            <a:r>
              <a:rPr lang="en-US" sz="2400" dirty="0">
                <a:solidFill>
                  <a:srgbClr val="050000"/>
                </a:solidFill>
                <a:latin typeface="Calibri"/>
                <a:ea typeface="+mn-lt"/>
                <a:cs typeface="Arial"/>
              </a:rPr>
              <a:t>process allows students enrolled in 1000-level and 2000-level pre-enrolled HADM core courses to request to swap from one course section into another section of the </a:t>
            </a:r>
            <a:r>
              <a:rPr lang="en-US" sz="2400" b="1" i="1" dirty="0">
                <a:solidFill>
                  <a:srgbClr val="050000"/>
                </a:solidFill>
                <a:latin typeface="Calibri"/>
                <a:ea typeface="+mn-lt"/>
                <a:cs typeface="Arial"/>
              </a:rPr>
              <a:t>same course</a:t>
            </a:r>
            <a:r>
              <a:rPr lang="en-US" sz="2400" dirty="0">
                <a:solidFill>
                  <a:srgbClr val="050000"/>
                </a:solidFill>
                <a:latin typeface="Calibri"/>
                <a:ea typeface="+mn-lt"/>
                <a:cs typeface="Arial"/>
              </a:rPr>
              <a:t> (example: request to swap from HADM 1210 Lecture 001 to HADM 1210 Lecture 002)</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b="1" dirty="0">
                <a:solidFill>
                  <a:srgbClr val="050000"/>
                </a:solidFill>
                <a:latin typeface="Calibri"/>
                <a:cs typeface="Arial"/>
              </a:rPr>
              <a:t>Swap Requests are not guaranteed</a:t>
            </a:r>
            <a:r>
              <a:rPr lang="en-US" sz="2400" dirty="0">
                <a:solidFill>
                  <a:srgbClr val="050000"/>
                </a:solidFill>
                <a:latin typeface="Calibri"/>
                <a:cs typeface="Arial"/>
              </a:rPr>
              <a:t>, but the registrar team will try to accommodate as many swaps as possible </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latin typeface="Calibri"/>
                <a:cs typeface="Arial"/>
              </a:rPr>
              <a:t>Swap requests will be accepted until </a:t>
            </a:r>
            <a:r>
              <a:rPr lang="en-US" sz="2400" b="1" dirty="0">
                <a:solidFill>
                  <a:srgbClr val="050000"/>
                </a:solidFill>
                <a:latin typeface="Calibri"/>
                <a:cs typeface="Arial"/>
              </a:rPr>
              <a:t>August 24, 2023 </a:t>
            </a:r>
            <a:r>
              <a:rPr lang="en-US" sz="2400" dirty="0">
                <a:solidFill>
                  <a:srgbClr val="050000"/>
                </a:solidFill>
                <a:latin typeface="Calibri"/>
                <a:cs typeface="Arial"/>
              </a:rPr>
              <a:t>using the </a:t>
            </a:r>
            <a:r>
              <a:rPr lang="en-US" sz="2400" dirty="0">
                <a:solidFill>
                  <a:srgbClr val="050000"/>
                </a:solidFill>
                <a:latin typeface="Calibri"/>
                <a:cs typeface="Arial"/>
                <a:hlinkClick r:id="rId3">
                  <a:extLst>
                    <a:ext uri="{A12FA001-AC4F-418D-AE19-62706E023703}">
                      <ahyp:hlinkClr xmlns:ahyp="http://schemas.microsoft.com/office/drawing/2018/hyperlinkcolor" val="tx"/>
                    </a:ext>
                  </a:extLst>
                </a:hlinkClick>
              </a:rPr>
              <a:t>Swap Request Form</a:t>
            </a:r>
            <a:r>
              <a:rPr lang="en-US" sz="2400" dirty="0">
                <a:solidFill>
                  <a:srgbClr val="050000"/>
                </a:solidFill>
                <a:latin typeface="Calibri"/>
                <a:cs typeface="Arial"/>
              </a:rPr>
              <a:t> </a:t>
            </a:r>
          </a:p>
          <a:p>
            <a:pPr marL="742950" lvl="1" indent="-285750">
              <a:spcBef>
                <a:spcPts val="300"/>
              </a:spcBef>
              <a:spcAft>
                <a:spcPts val="500"/>
              </a:spcAft>
              <a:buFont typeface="Arial,Sans-Serif"/>
              <a:buChar char="•"/>
            </a:pPr>
            <a:r>
              <a:rPr lang="en-US" sz="2400" b="1" dirty="0">
                <a:solidFill>
                  <a:srgbClr val="050000"/>
                </a:solidFill>
                <a:latin typeface="Calibri"/>
                <a:ea typeface="+mn-lt"/>
                <a:cs typeface="Arial"/>
              </a:rPr>
              <a:t>Please do not submit duplicate requests</a:t>
            </a:r>
            <a:r>
              <a:rPr lang="en-US" sz="2400" dirty="0">
                <a:solidFill>
                  <a:srgbClr val="050000"/>
                </a:solidFill>
                <a:latin typeface="Calibri"/>
                <a:ea typeface="+mn-lt"/>
                <a:cs typeface="Arial"/>
              </a:rPr>
              <a:t>. </a:t>
            </a:r>
          </a:p>
          <a:p>
            <a:pPr marL="742950" lvl="1" indent="-285750">
              <a:spcBef>
                <a:spcPts val="300"/>
              </a:spcBef>
              <a:spcAft>
                <a:spcPts val="500"/>
              </a:spcAft>
              <a:buFont typeface="Arial,Sans-Serif"/>
              <a:buChar char="•"/>
            </a:pPr>
            <a:r>
              <a:rPr lang="en-US" sz="2400" dirty="0">
                <a:solidFill>
                  <a:srgbClr val="050000"/>
                </a:solidFill>
                <a:latin typeface="Calibri"/>
                <a:ea typeface="+mn-lt"/>
                <a:cs typeface="Arial"/>
              </a:rPr>
              <a:t>Connect with our registrar team at </a:t>
            </a:r>
            <a:r>
              <a:rPr lang="en-US" sz="2400" dirty="0">
                <a:solidFill>
                  <a:srgbClr val="050000"/>
                </a:solidFill>
                <a:latin typeface="Calibri"/>
                <a:ea typeface="+mn-lt"/>
                <a:cs typeface="Arial"/>
                <a:hlinkClick r:id="rId4"/>
              </a:rPr>
              <a:t>ha-registrar@cornell.edu</a:t>
            </a:r>
            <a:r>
              <a:rPr lang="en-US" sz="2400" dirty="0">
                <a:solidFill>
                  <a:srgbClr val="050000"/>
                </a:solidFill>
                <a:latin typeface="Calibri"/>
                <a:ea typeface="+mn-lt"/>
                <a:cs typeface="Arial"/>
              </a:rPr>
              <a:t> for any clarifying questions related to swap requests or to cancel requests </a:t>
            </a:r>
            <a:endParaRPr lang="en-US" sz="2400" dirty="0">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2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HADM Specialization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08625"/>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12 credits required</a:t>
            </a:r>
          </a:p>
          <a:p>
            <a:pPr marL="342900" indent="-342900">
              <a:spcBef>
                <a:spcPts val="700"/>
              </a:spcBef>
              <a:spcAft>
                <a:spcPts val="500"/>
              </a:spcAft>
              <a:buFont typeface="Arial,Sans-Serif"/>
              <a:buChar char="•"/>
            </a:pPr>
            <a:r>
              <a:rPr lang="en-US" sz="2400" dirty="0">
                <a:solidFill>
                  <a:srgbClr val="050000"/>
                </a:solidFill>
                <a:ea typeface="+mn-lt"/>
                <a:cs typeface="+mn-lt"/>
              </a:rPr>
              <a:t>These credits must be completed as a letter grade unless offered SX/UX</a:t>
            </a:r>
          </a:p>
          <a:p>
            <a:pPr marL="342900" indent="-342900">
              <a:spcBef>
                <a:spcPts val="700"/>
              </a:spcBef>
              <a:spcAft>
                <a:spcPts val="500"/>
              </a:spcAft>
              <a:buFont typeface="Arial,Sans-Serif"/>
              <a:buChar char="•"/>
            </a:pPr>
            <a:r>
              <a:rPr lang="en-US" sz="2400" dirty="0">
                <a:effectLst/>
                <a:ea typeface="Calibri" panose="020F0502020204030204" pitchFamily="34" charset="0"/>
                <a:cs typeface="Times New Roman" panose="02020603050405020304" pitchFamily="18" charset="0"/>
              </a:rPr>
              <a:t>Students can declare their specialization as early as the first semester of their second year. All students will be able to modify their specialization selection up until the University Add deadline date of the first semester of their senior year.</a:t>
            </a:r>
          </a:p>
          <a:p>
            <a:pPr lvl="1">
              <a:spcBef>
                <a:spcPts val="300"/>
              </a:spcBef>
              <a:spcAft>
                <a:spcPts val="500"/>
              </a:spcAft>
            </a:pPr>
            <a:endParaRPr lang="en-US" sz="22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12</a:t>
            </a:fld>
            <a:endParaRPr lang="en-US" dirty="0">
              <a:latin typeface="Arial"/>
              <a:cs typeface="Arial"/>
            </a:endParaRPr>
          </a:p>
        </p:txBody>
      </p:sp>
    </p:spTree>
    <p:extLst>
      <p:ext uri="{BB962C8B-B14F-4D97-AF65-F5344CB8AC3E}">
        <p14:creationId xmlns:p14="http://schemas.microsoft.com/office/powerpoint/2010/main" val="333872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Distribution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16</a:t>
            </a:r>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5B09C92-8EC0-527A-9732-165B37850AC1}"/>
              </a:ext>
            </a:extLst>
          </p:cNvPr>
          <p:cNvGraphicFramePr>
            <a:graphicFrameLocks noGrp="1"/>
          </p:cNvGraphicFramePr>
          <p:nvPr>
            <p:extLst>
              <p:ext uri="{D42A27DB-BD31-4B8C-83A1-F6EECF244321}">
                <p14:modId xmlns:p14="http://schemas.microsoft.com/office/powerpoint/2010/main" val="564559184"/>
              </p:ext>
            </p:extLst>
          </p:nvPr>
        </p:nvGraphicFramePr>
        <p:xfrm>
          <a:off x="307128" y="1199173"/>
          <a:ext cx="11475098" cy="402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49274">
                <a:tc>
                  <a:txBody>
                    <a:bodyPr/>
                    <a:lstStyle/>
                    <a:p>
                      <a:pPr algn="ctr"/>
                      <a:r>
                        <a:rPr lang="en-US" sz="1800" dirty="0"/>
                        <a:t>42 Credits Total</a:t>
                      </a:r>
                    </a:p>
                  </a:txBody>
                  <a:tcPr>
                    <a:solidFill>
                      <a:srgbClr val="C00000"/>
                    </a:solidFill>
                  </a:tcPr>
                </a:tc>
                <a:extLst>
                  <a:ext uri="{0D108BD9-81ED-4DB2-BD59-A6C34878D82A}">
                    <a16:rowId xmlns:a16="http://schemas.microsoft.com/office/drawing/2014/main" val="239357944"/>
                  </a:ext>
                </a:extLst>
              </a:tr>
              <a:tr h="1894690">
                <a:tc>
                  <a:txBody>
                    <a:bodyPr/>
                    <a:lstStyle/>
                    <a:p>
                      <a:pPr lvl="0">
                        <a:buNone/>
                      </a:pPr>
                      <a:r>
                        <a:rPr lang="en-US" sz="1800" b="1" dirty="0"/>
                        <a:t>Arts Electives</a:t>
                      </a:r>
                      <a:r>
                        <a:rPr lang="en-US" sz="1800" b="0" dirty="0"/>
                        <a:t> – 15 credits. You must take 3 credits minimum in at least 3 of the following 5 categories in the College of Arts and Sciences:</a:t>
                      </a:r>
                    </a:p>
                    <a:p>
                      <a:pPr marL="285750" lvl="0" indent="-285750">
                        <a:buFont typeface="Arial"/>
                        <a:buChar char="•"/>
                      </a:pPr>
                      <a:r>
                        <a:rPr lang="en-US" sz="1800" b="0" dirty="0"/>
                        <a:t>Arts, Literature, and Culture &amp; Historical Analysis (coded ALC-AS or HST-AS)</a:t>
                      </a:r>
                    </a:p>
                    <a:p>
                      <a:pPr marL="285750" lvl="0" indent="-285750">
                        <a:buFont typeface="Arial"/>
                        <a:buChar char="•"/>
                      </a:pPr>
                      <a:r>
                        <a:rPr lang="en-US" sz="1800" b="0" dirty="0"/>
                        <a:t>Global Citizenship &amp; Social Difference (coded GLC-AS or SCD-AS)</a:t>
                      </a:r>
                    </a:p>
                    <a:p>
                      <a:pPr marL="285750" lvl="0" indent="-285750">
                        <a:buFont typeface="Arial"/>
                        <a:buChar char="•"/>
                      </a:pPr>
                      <a:r>
                        <a:rPr lang="en-US" sz="1800" b="0" dirty="0"/>
                        <a:t>Social Sciences (coded SSC-AS)</a:t>
                      </a:r>
                    </a:p>
                    <a:p>
                      <a:pPr marL="285750" lvl="0" indent="-285750">
                        <a:buFont typeface="Arial"/>
                        <a:buChar char="•"/>
                      </a:pPr>
                      <a:r>
                        <a:rPr lang="en-US" sz="1800" b="0" dirty="0"/>
                        <a:t>Symbolic and Mathematical Reasoning &amp; Statistics and Data Science (coded SMR-AS or SDS-AS)</a:t>
                      </a:r>
                    </a:p>
                    <a:p>
                      <a:pPr marL="285750" lvl="0" indent="-285750">
                        <a:buFont typeface="Arial"/>
                        <a:buChar char="•"/>
                      </a:pPr>
                      <a:r>
                        <a:rPr lang="en-US" sz="1800" b="0" dirty="0"/>
                        <a:t>Biological Sciences &amp; Physical Sciences (coded BIO-AS or PHS-AS)</a:t>
                      </a:r>
                    </a:p>
                  </a:txBody>
                  <a:tcPr>
                    <a:solidFill>
                      <a:schemeClr val="bg1">
                        <a:lumMod val="95000"/>
                      </a:schemeClr>
                    </a:solidFill>
                  </a:tcPr>
                </a:tc>
                <a:extLst>
                  <a:ext uri="{0D108BD9-81ED-4DB2-BD59-A6C34878D82A}">
                    <a16:rowId xmlns:a16="http://schemas.microsoft.com/office/drawing/2014/main" val="2196853426"/>
                  </a:ext>
                </a:extLst>
              </a:tr>
              <a:tr h="861223">
                <a:tc>
                  <a:txBody>
                    <a:bodyPr/>
                    <a:lstStyle/>
                    <a:p>
                      <a:pPr lvl="0">
                        <a:buNone/>
                      </a:pPr>
                      <a:r>
                        <a:rPr lang="en-US" sz="1800" b="1" dirty="0"/>
                        <a:t>Distribution Electives</a:t>
                      </a:r>
                      <a:r>
                        <a:rPr lang="en-US" sz="1800" b="0" dirty="0"/>
                        <a:t> – 21 credits total, including FWS </a:t>
                      </a:r>
                    </a:p>
                    <a:p>
                      <a:pPr marL="285750" lvl="0" indent="-285750">
                        <a:buFont typeface="Arial"/>
                        <a:buChar char="•"/>
                      </a:pPr>
                      <a:r>
                        <a:rPr lang="en-US" sz="1800" b="0" dirty="0"/>
                        <a:t>Courses that meet the Liberal Arts &amp; Sciences requirement from </a:t>
                      </a:r>
                      <a:r>
                        <a:rPr lang="en-US" sz="1800" b="0" i="1" dirty="0"/>
                        <a:t>any</a:t>
                      </a:r>
                      <a:r>
                        <a:rPr lang="en-US" sz="1800" b="0" dirty="0"/>
                        <a:t> College or School at Cornell, including the Nolan School.</a:t>
                      </a:r>
                    </a:p>
                  </a:txBody>
                  <a:tcPr>
                    <a:solidFill>
                      <a:schemeClr val="bg1">
                        <a:lumMod val="95000"/>
                      </a:schemeClr>
                    </a:solidFill>
                  </a:tcPr>
                </a:tc>
                <a:extLst>
                  <a:ext uri="{0D108BD9-81ED-4DB2-BD59-A6C34878D82A}">
                    <a16:rowId xmlns:a16="http://schemas.microsoft.com/office/drawing/2014/main" val="3598264267"/>
                  </a:ext>
                </a:extLst>
              </a:tr>
              <a:tr h="349272">
                <a:tc>
                  <a:txBody>
                    <a:bodyPr/>
                    <a:lstStyle/>
                    <a:p>
                      <a:pPr lvl="0">
                        <a:buNone/>
                      </a:pPr>
                      <a:r>
                        <a:rPr lang="en-US" sz="1800" b="1" dirty="0"/>
                        <a:t>Ethics course</a:t>
                      </a:r>
                      <a:r>
                        <a:rPr lang="en-US" sz="1800" b="0" dirty="0"/>
                        <a:t> – 3 credits</a:t>
                      </a:r>
                      <a:endParaRPr lang="en-US"/>
                    </a:p>
                  </a:txBody>
                  <a:tcPr>
                    <a:solidFill>
                      <a:schemeClr val="bg1">
                        <a:lumMod val="95000"/>
                      </a:schemeClr>
                    </a:solidFill>
                  </a:tcPr>
                </a:tc>
                <a:extLst>
                  <a:ext uri="{0D108BD9-81ED-4DB2-BD59-A6C34878D82A}">
                    <a16:rowId xmlns:a16="http://schemas.microsoft.com/office/drawing/2014/main" val="1987617820"/>
                  </a:ext>
                </a:extLst>
              </a:tr>
              <a:tr h="349272">
                <a:tc>
                  <a:txBody>
                    <a:bodyPr/>
                    <a:lstStyle/>
                    <a:p>
                      <a:pPr lvl="0">
                        <a:buNone/>
                      </a:pPr>
                      <a:r>
                        <a:rPr lang="en-US" sz="1800" b="1" dirty="0"/>
                        <a:t>Diversity and Inclusion (D&amp;I)</a:t>
                      </a:r>
                      <a:r>
                        <a:rPr lang="en-US" sz="1800" b="0" dirty="0"/>
                        <a:t> - 3 credits</a:t>
                      </a:r>
                      <a:endParaRPr lang="en-US" dirty="0"/>
                    </a:p>
                  </a:txBody>
                  <a:tcPr>
                    <a:solidFill>
                      <a:schemeClr val="bg1">
                        <a:lumMod val="95000"/>
                      </a:schemeClr>
                    </a:solidFill>
                  </a:tcPr>
                </a:tc>
                <a:extLst>
                  <a:ext uri="{0D108BD9-81ED-4DB2-BD59-A6C34878D82A}">
                    <a16:rowId xmlns:a16="http://schemas.microsoft.com/office/drawing/2014/main" val="2950900476"/>
                  </a:ext>
                </a:extLst>
              </a:tr>
            </a:tbl>
          </a:graphicData>
        </a:graphic>
      </p:graphicFrame>
    </p:spTree>
    <p:extLst>
      <p:ext uri="{BB962C8B-B14F-4D97-AF65-F5344CB8AC3E}">
        <p14:creationId xmlns:p14="http://schemas.microsoft.com/office/powerpoint/2010/main" val="326519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348603"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How To Search For Arts and Distribution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7290732" y="1382179"/>
            <a:ext cx="3650369" cy="2249334"/>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dirty="0">
                <a:latin typeface="Calibri"/>
                <a:ea typeface="+mn-lt"/>
                <a:cs typeface="Arial"/>
                <a:hlinkClick r:id="rId3"/>
              </a:rPr>
              <a:t>Complete</a:t>
            </a:r>
            <a:r>
              <a:rPr lang="en-US" dirty="0">
                <a:latin typeface="Calibri"/>
                <a:cs typeface="Arial"/>
                <a:hlinkClick r:id="rId3"/>
              </a:rPr>
              <a:t> list</a:t>
            </a:r>
            <a:r>
              <a:rPr lang="en-US" dirty="0">
                <a:latin typeface="Calibri"/>
                <a:cs typeface="Arial"/>
              </a:rPr>
              <a:t> </a:t>
            </a:r>
            <a:r>
              <a:rPr lang="en-US" dirty="0">
                <a:latin typeface="Calibri"/>
                <a:ea typeface="+mn-lt"/>
                <a:cs typeface="Arial"/>
              </a:rPr>
              <a:t>of all Cornell colleges' course codes that meet this requirement</a:t>
            </a:r>
            <a:endParaRPr lang="en-US" dirty="0">
              <a:latin typeface="Calibri"/>
              <a:ea typeface="+mn-lt"/>
              <a:cs typeface="+mn-lt"/>
            </a:endParaRPr>
          </a:p>
          <a:p>
            <a:pPr marL="342900" indent="-342900">
              <a:spcBef>
                <a:spcPts val="700"/>
              </a:spcBef>
              <a:spcAft>
                <a:spcPts val="500"/>
              </a:spcAft>
              <a:buFont typeface="Arial,Sans-Serif"/>
              <a:buChar char="•"/>
            </a:pPr>
            <a:r>
              <a:rPr lang="en-US" dirty="0">
                <a:ea typeface="+mn-lt"/>
                <a:cs typeface="+mn-lt"/>
              </a:rPr>
              <a:t>Search the </a:t>
            </a:r>
            <a:r>
              <a:rPr lang="en-US" dirty="0">
                <a:ea typeface="+mn-lt"/>
                <a:cs typeface="+mn-lt"/>
                <a:hlinkClick r:id="rId4"/>
              </a:rPr>
              <a:t>Class Roster</a:t>
            </a:r>
            <a:r>
              <a:rPr lang="en-US" dirty="0">
                <a:ea typeface="+mn-lt"/>
                <a:cs typeface="+mn-lt"/>
              </a:rPr>
              <a:t> for classes that fulfill particular Distribution Categories </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14</a:t>
            </a:fld>
            <a:endParaRPr lang="en-US" dirty="0">
              <a:latin typeface="Arial"/>
              <a:cs typeface="Arial"/>
            </a:endParaRPr>
          </a:p>
        </p:txBody>
      </p:sp>
      <p:pic>
        <p:nvPicPr>
          <p:cNvPr id="6" name="Picture 4" descr="Graphical user interface&#10;&#10;Description automatically generated">
            <a:extLst>
              <a:ext uri="{FF2B5EF4-FFF2-40B4-BE49-F238E27FC236}">
                <a16:creationId xmlns:a16="http://schemas.microsoft.com/office/drawing/2014/main" id="{9B2BC04E-40B9-FD93-1DE6-2681CEA33257}"/>
              </a:ext>
            </a:extLst>
          </p:cNvPr>
          <p:cNvPicPr>
            <a:picLocks noChangeAspect="1"/>
          </p:cNvPicPr>
          <p:nvPr/>
        </p:nvPicPr>
        <p:blipFill>
          <a:blip r:embed="rId5"/>
          <a:stretch>
            <a:fillRect/>
          </a:stretch>
        </p:blipFill>
        <p:spPr>
          <a:xfrm>
            <a:off x="197356" y="1288998"/>
            <a:ext cx="6760635" cy="5368441"/>
          </a:xfrm>
          <a:prstGeom prst="rect">
            <a:avLst/>
          </a:prstGeom>
        </p:spPr>
      </p:pic>
    </p:spTree>
    <p:extLst>
      <p:ext uri="{BB962C8B-B14F-4D97-AF65-F5344CB8AC3E}">
        <p14:creationId xmlns:p14="http://schemas.microsoft.com/office/powerpoint/2010/main" val="210328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Ethics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24507"/>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dirty="0">
                <a:latin typeface="Calibri"/>
                <a:ea typeface="+mn-lt"/>
                <a:cs typeface="Arial"/>
              </a:rPr>
              <a:t>The ethics course requirement is intended to prepare students to think critically and knowledgeably about what is (or should be) considered right or wrong, good or bad, virtue or vice within their personal, professional, and/or public lives. </a:t>
            </a:r>
            <a:endParaRPr lang="en-US" dirty="0">
              <a:highlight>
                <a:srgbClr val="FFFF00"/>
              </a:highlight>
              <a:ea typeface="+mn-lt"/>
              <a:cs typeface="Arial"/>
            </a:endParaRPr>
          </a:p>
          <a:p>
            <a:pPr marL="285750" indent="-285750">
              <a:spcBef>
                <a:spcPts val="700"/>
              </a:spcBef>
              <a:spcAft>
                <a:spcPts val="500"/>
              </a:spcAft>
              <a:buFont typeface="Arial"/>
              <a:buChar char="•"/>
            </a:pPr>
            <a:r>
              <a:rPr lang="en-US" dirty="0">
                <a:latin typeface="Calibri"/>
                <a:cs typeface="Arial"/>
              </a:rPr>
              <a:t>Approved courses: </a:t>
            </a:r>
            <a:endParaRPr lang="en-US" dirty="0">
              <a:effectLst/>
            </a:endParaRPr>
          </a:p>
          <a:p>
            <a:pPr marL="800100" marR="0" lvl="1" indent="-342900">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AEM 2030: Sports as Society</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AEM 3205: Ethics in Business and Organizations ​</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BSOC 2061: Ethics &amp; the Environment​</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COMM 4300: Ethics in New Media, Technology, and Communication</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ECE 2750: Robot Ethic ​</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ILRLR 4820: Ethics at Work​</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INFO 4301: Ethics in New Media </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PHIL 1450: Contemporary Moral Issues</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PHIL 2410: Ethics ​</a:t>
            </a:r>
          </a:p>
          <a:p>
            <a:pPr marL="800100" marR="0" lvl="1"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PHIL 3231: Kant’s Ethics​</a:t>
            </a:r>
          </a:p>
          <a:p>
            <a:pPr marL="285750" indent="-285750">
              <a:spcBef>
                <a:spcPts val="300"/>
              </a:spcBef>
              <a:spcAft>
                <a:spcPts val="500"/>
              </a:spcAft>
              <a:buFont typeface="Arial,Sans-Serif"/>
              <a:buChar char="•"/>
            </a:pPr>
            <a:r>
              <a:rPr lang="en-US" dirty="0">
                <a:ea typeface="+mn-lt"/>
                <a:cs typeface="+mn-lt"/>
              </a:rPr>
              <a:t>If you are interested in learning more about what standards a class must meet to qualify as an Ethics course, please consult the </a:t>
            </a:r>
            <a:r>
              <a:rPr lang="en-US" dirty="0">
                <a:ea typeface="+mn-lt"/>
                <a:cs typeface="+mn-lt"/>
                <a:hlinkClick r:id="rId3"/>
              </a:rPr>
              <a:t>2022-2023 Nolan School Student Handbook</a:t>
            </a:r>
            <a:r>
              <a:rPr lang="en-US" dirty="0">
                <a:ea typeface="+mn-lt"/>
                <a:cs typeface="+mn-lt"/>
              </a:rPr>
              <a:t>.</a:t>
            </a: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15</a:t>
            </a:fld>
            <a:endParaRPr lang="en-US" dirty="0">
              <a:latin typeface="Arial"/>
              <a:cs typeface="Arial"/>
            </a:endParaRPr>
          </a:p>
        </p:txBody>
      </p:sp>
    </p:spTree>
    <p:extLst>
      <p:ext uri="{BB962C8B-B14F-4D97-AF65-F5344CB8AC3E}">
        <p14:creationId xmlns:p14="http://schemas.microsoft.com/office/powerpoint/2010/main" val="3969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Diversity and Inclusion Course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6142707"/>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1600" dirty="0">
                <a:latin typeface="Calibri"/>
                <a:ea typeface="+mn-lt"/>
                <a:cs typeface="Arial"/>
              </a:rPr>
              <a:t>The diversity course requirement is intended to provide students with an opportunity to explore the challenges/opportunities to an organization or community stemming from issues related to power, privilege, access, and equity.  </a:t>
            </a:r>
            <a:endParaRPr lang="en-US" sz="1600" dirty="0">
              <a:highlight>
                <a:srgbClr val="FFFF00"/>
              </a:highlight>
              <a:latin typeface="Calibri"/>
              <a:ea typeface="+mn-lt"/>
              <a:cs typeface="Arial"/>
            </a:endParaRPr>
          </a:p>
          <a:p>
            <a:pPr marL="742950" indent="-285750">
              <a:spcBef>
                <a:spcPts val="700"/>
              </a:spcBef>
              <a:spcAft>
                <a:spcPts val="500"/>
              </a:spcAft>
              <a:buFont typeface="Arial"/>
              <a:buChar char="•"/>
            </a:pPr>
            <a:r>
              <a:rPr lang="en-US" sz="1600" dirty="0">
                <a:latin typeface="Calibri"/>
                <a:cs typeface="Arial"/>
              </a:rPr>
              <a:t>Approved courses: </a:t>
            </a:r>
            <a:endParaRPr lang="en-US" sz="1600" dirty="0">
              <a:latin typeface="Calibri"/>
              <a:cs typeface="Calibri"/>
            </a:endParaRP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HADM 3960: Seminar in Leadership, Diversity, and Inclusion </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AEM 2015: The Business Case for Diversity and Inclusion</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AEM 3015: Developing Racial Equity in Organizations</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AMST 1104: Race and Ethnicity in the United States: Social Constructs Real World Consequences</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AMST 2505/FGSS 2501: Playing out Difference: History and Identity in Sports Film </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ANTHR 2470: Island and Gender</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ANTHR 3487: Racial Capitalism</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ASIAN 2230/CAPS 2230: Introduction to China: Outsiders in History</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EDUC 2610: Intergroup Dialogue </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FGSS 2010: Introduction to Feminist, Gender, and Sexuality Studies</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FGSS 2290: LBGTQ Mental Health</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FGSS 2501: Playing out Difference: History and Identity in Sports Film </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ILRHR 3640: Diversity &amp; Inclusion</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ILRID 2510: Foundations of Diversity Dynamics</a:t>
            </a:r>
          </a:p>
          <a:p>
            <a:pPr marL="1200150" lvl="2" indent="-285750">
              <a:lnSpc>
                <a:spcPct val="107000"/>
              </a:lnSpc>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NTRES 2000: Environmental Justice</a:t>
            </a:r>
          </a:p>
          <a:p>
            <a:pPr marL="1200150" lvl="2" indent="-285750">
              <a:lnSpc>
                <a:spcPct val="107000"/>
              </a:lnSpc>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PHIL 1650: Philosophy of Race</a:t>
            </a:r>
          </a:p>
          <a:p>
            <a:pPr marL="742950" indent="-285750">
              <a:spcBef>
                <a:spcPts val="700"/>
              </a:spcBef>
              <a:spcAft>
                <a:spcPts val="500"/>
              </a:spcAft>
              <a:buFont typeface="Arial" panose="020B0604020202020204" pitchFamily="34" charset="0"/>
              <a:buChar char="•"/>
            </a:pPr>
            <a:r>
              <a:rPr lang="en-US" sz="1600" dirty="0">
                <a:ea typeface="+mn-lt"/>
                <a:cs typeface="Calibri"/>
              </a:rPr>
              <a:t>If you are interested in learning more about what standards a class must meet to qualify as a Diversity and Inclusion course, please consult the </a:t>
            </a:r>
            <a:r>
              <a:rPr lang="en-US" sz="1600" dirty="0">
                <a:ea typeface="+mn-lt"/>
                <a:cs typeface="Calibri"/>
                <a:hlinkClick r:id="rId3"/>
              </a:rPr>
              <a:t>2022-2023 Nolan School Student Handbook</a:t>
            </a:r>
            <a:r>
              <a:rPr lang="en-US" sz="1600" dirty="0">
                <a:ea typeface="+mn-lt"/>
                <a:cs typeface="Calibri"/>
              </a:rPr>
              <a:t>.</a:t>
            </a:r>
            <a:endParaRPr lang="en-US" sz="1600" dirty="0">
              <a:ea typeface="+mn-lt"/>
              <a:cs typeface="Arial"/>
            </a:endParaRPr>
          </a:p>
          <a:p>
            <a:pPr marL="742950" lvl="1" indent="-285750">
              <a:spcBef>
                <a:spcPts val="300"/>
              </a:spcBef>
              <a:spcAft>
                <a:spcPts val="500"/>
              </a:spcAft>
              <a:buFont typeface="Arial,Sans-Serif"/>
              <a:buChar char="•"/>
            </a:pPr>
            <a:endParaRPr lang="en-US" dirty="0">
              <a:solidFill>
                <a:schemeClr val="tx1">
                  <a:lumMod val="75000"/>
                </a:schemeClr>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16</a:t>
            </a:fld>
            <a:endParaRPr lang="en-US" dirty="0">
              <a:latin typeface="Arial"/>
              <a:cs typeface="Arial"/>
            </a:endParaRPr>
          </a:p>
        </p:txBody>
      </p:sp>
    </p:spTree>
    <p:extLst>
      <p:ext uri="{BB962C8B-B14F-4D97-AF65-F5344CB8AC3E}">
        <p14:creationId xmlns:p14="http://schemas.microsoft.com/office/powerpoint/2010/main" val="407588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Free Electives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490699"/>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dirty="0">
                <a:solidFill>
                  <a:srgbClr val="050000"/>
                </a:solidFill>
                <a:ea typeface="+mn-lt"/>
                <a:cs typeface="+mn-lt"/>
              </a:rPr>
              <a:t>8 credit hours required</a:t>
            </a:r>
          </a:p>
          <a:p>
            <a:pPr marL="342900" indent="-342900">
              <a:spcBef>
                <a:spcPts val="700"/>
              </a:spcBef>
              <a:spcAft>
                <a:spcPts val="500"/>
              </a:spcAft>
              <a:buFont typeface="Arial,Sans-Serif"/>
              <a:buChar char="•"/>
            </a:pPr>
            <a:r>
              <a:rPr lang="en-US" sz="2400" dirty="0">
                <a:solidFill>
                  <a:srgbClr val="050000"/>
                </a:solidFill>
                <a:ea typeface="+mn-lt"/>
                <a:cs typeface="+mn-lt"/>
              </a:rPr>
              <a:t>These credits may be taken for a letter grade OR pass/fail (S/U) </a:t>
            </a:r>
          </a:p>
          <a:p>
            <a:pPr marL="342900" indent="-342900">
              <a:spcBef>
                <a:spcPts val="700"/>
              </a:spcBef>
              <a:spcAft>
                <a:spcPts val="500"/>
              </a:spcAft>
              <a:buFont typeface="Arial,Sans-Serif"/>
              <a:buChar char="•"/>
            </a:pPr>
            <a:r>
              <a:rPr lang="en-US" sz="2400" dirty="0">
                <a:solidFill>
                  <a:srgbClr val="050000"/>
                </a:solidFill>
                <a:ea typeface="+mn-lt"/>
                <a:cs typeface="+mn-lt"/>
              </a:rPr>
              <a:t>Students can explore any type of academic course to fulfill this requirement at any of Cornell's colleges/schools in or out of the SC Johnson College of Business. </a:t>
            </a:r>
          </a:p>
          <a:p>
            <a:pPr marL="342900" indent="-342900">
              <a:spcBef>
                <a:spcPts val="700"/>
              </a:spcBef>
              <a:spcAft>
                <a:spcPts val="500"/>
              </a:spcAft>
              <a:buFont typeface="Arial,Sans-Serif"/>
              <a:buChar char="•"/>
            </a:pPr>
            <a:r>
              <a:rPr lang="en-US" sz="2400" dirty="0">
                <a:solidFill>
                  <a:srgbClr val="050000"/>
                </a:solidFill>
                <a:latin typeface="Calibri"/>
                <a:ea typeface="+mn-lt"/>
                <a:cs typeface="Arial"/>
              </a:rPr>
              <a:t>Both HADM 1199 – </a:t>
            </a:r>
            <a:r>
              <a:rPr lang="en-US" sz="2400" dirty="0" err="1">
                <a:solidFill>
                  <a:srgbClr val="050000"/>
                </a:solidFill>
                <a:latin typeface="Calibri"/>
                <a:ea typeface="+mn-lt"/>
                <a:cs typeface="Arial"/>
              </a:rPr>
              <a:t>Hotelie</a:t>
            </a:r>
            <a:r>
              <a:rPr lang="en-US" sz="2400" dirty="0">
                <a:solidFill>
                  <a:srgbClr val="050000"/>
                </a:solidFill>
                <a:latin typeface="Calibri"/>
                <a:ea typeface="+mn-lt"/>
                <a:cs typeface="Arial"/>
              </a:rPr>
              <a:t> Launchpad (1 cr.) and HADM 1910 - Distinguished Lectures in Hospitality Management (1 cr.) can </a:t>
            </a:r>
            <a:r>
              <a:rPr lang="en-US" sz="2400" i="1" dirty="0">
                <a:solidFill>
                  <a:srgbClr val="050000"/>
                </a:solidFill>
                <a:latin typeface="Calibri"/>
                <a:ea typeface="+mn-lt"/>
                <a:cs typeface="Arial"/>
              </a:rPr>
              <a:t>only</a:t>
            </a:r>
            <a:r>
              <a:rPr lang="en-US" sz="2400" dirty="0">
                <a:solidFill>
                  <a:srgbClr val="050000"/>
                </a:solidFill>
                <a:latin typeface="Calibri"/>
                <a:ea typeface="+mn-lt"/>
                <a:cs typeface="Arial"/>
              </a:rPr>
              <a:t> count toward Free Electives</a:t>
            </a:r>
            <a:r>
              <a:rPr lang="en-US" sz="2400" dirty="0">
                <a:solidFill>
                  <a:srgbClr val="050000"/>
                </a:solidFill>
                <a:latin typeface="Calibri"/>
                <a:cs typeface="Arial"/>
              </a:rPr>
              <a:t> </a:t>
            </a:r>
            <a:endParaRPr lang="en-US" sz="2400" dirty="0">
              <a:solidFill>
                <a:srgbClr val="050000"/>
              </a:solidFill>
              <a:latin typeface="Calibri"/>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17</a:t>
            </a:fld>
            <a:endParaRPr lang="en-US" dirty="0">
              <a:latin typeface="Arial"/>
              <a:cs typeface="Arial"/>
            </a:endParaRPr>
          </a:p>
        </p:txBody>
      </p:sp>
    </p:spTree>
    <p:extLst>
      <p:ext uri="{BB962C8B-B14F-4D97-AF65-F5344CB8AC3E}">
        <p14:creationId xmlns:p14="http://schemas.microsoft.com/office/powerpoint/2010/main" val="20661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Non-Academic Graduation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graphicFrame>
        <p:nvGraphicFramePr>
          <p:cNvPr id="8" name="Table 6">
            <a:extLst>
              <a:ext uri="{FF2B5EF4-FFF2-40B4-BE49-F238E27FC236}">
                <a16:creationId xmlns:a16="http://schemas.microsoft.com/office/drawing/2014/main" id="{4EE293D2-2629-998E-9B5F-52871B5F81A0}"/>
              </a:ext>
            </a:extLst>
          </p:cNvPr>
          <p:cNvGraphicFramePr>
            <a:graphicFrameLocks noGrp="1"/>
          </p:cNvGraphicFramePr>
          <p:nvPr>
            <p:extLst>
              <p:ext uri="{D42A27DB-BD31-4B8C-83A1-F6EECF244321}">
                <p14:modId xmlns:p14="http://schemas.microsoft.com/office/powerpoint/2010/main" val="302884256"/>
              </p:ext>
            </p:extLst>
          </p:nvPr>
        </p:nvGraphicFramePr>
        <p:xfrm>
          <a:off x="314983" y="1207028"/>
          <a:ext cx="11475098" cy="148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70840">
                <a:tc>
                  <a:txBody>
                    <a:bodyPr/>
                    <a:lstStyle/>
                    <a:p>
                      <a:pPr algn="ctr"/>
                      <a:endParaRPr lang="en-US" sz="1800" dirty="0"/>
                    </a:p>
                  </a:txBody>
                  <a:tcPr>
                    <a:solidFill>
                      <a:srgbClr val="C00000"/>
                    </a:solidFill>
                  </a:tcPr>
                </a:tc>
                <a:extLst>
                  <a:ext uri="{0D108BD9-81ED-4DB2-BD59-A6C34878D82A}">
                    <a16:rowId xmlns:a16="http://schemas.microsoft.com/office/drawing/2014/main" val="239357944"/>
                  </a:ext>
                </a:extLst>
              </a:tr>
              <a:tr h="370840">
                <a:tc>
                  <a:txBody>
                    <a:bodyPr/>
                    <a:lstStyle/>
                    <a:p>
                      <a:pPr algn="ctr"/>
                      <a:r>
                        <a:rPr lang="en-US" sz="1800" b="1" dirty="0"/>
                        <a:t>Physical Education (PE) - 2 courses</a:t>
                      </a:r>
                    </a:p>
                  </a:txBody>
                  <a:tcPr>
                    <a:solidFill>
                      <a:schemeClr val="bg1">
                        <a:lumMod val="95000"/>
                      </a:schemeClr>
                    </a:solidFill>
                  </a:tcPr>
                </a:tc>
                <a:extLst>
                  <a:ext uri="{0D108BD9-81ED-4DB2-BD59-A6C34878D82A}">
                    <a16:rowId xmlns:a16="http://schemas.microsoft.com/office/drawing/2014/main" val="160635434"/>
                  </a:ext>
                </a:extLst>
              </a:tr>
              <a:tr h="370840">
                <a:tc>
                  <a:txBody>
                    <a:bodyPr/>
                    <a:lstStyle/>
                    <a:p>
                      <a:pPr algn="ctr"/>
                      <a:r>
                        <a:rPr lang="en-US" sz="1800" b="1" dirty="0">
                          <a:hlinkClick r:id="rId3"/>
                        </a:rPr>
                        <a:t>University Swim Test</a:t>
                      </a:r>
                      <a:endParaRPr lang="en-US" sz="1800" b="1" dirty="0"/>
                    </a:p>
                  </a:txBody>
                  <a:tcPr>
                    <a:solidFill>
                      <a:schemeClr val="bg1">
                        <a:lumMod val="95000"/>
                      </a:schemeClr>
                    </a:solidFill>
                  </a:tcPr>
                </a:tc>
                <a:extLst>
                  <a:ext uri="{0D108BD9-81ED-4DB2-BD59-A6C34878D82A}">
                    <a16:rowId xmlns:a16="http://schemas.microsoft.com/office/drawing/2014/main" val="3885196186"/>
                  </a:ext>
                </a:extLst>
              </a:tr>
              <a:tr h="370840">
                <a:tc>
                  <a:txBody>
                    <a:bodyPr/>
                    <a:lstStyle/>
                    <a:p>
                      <a:pPr algn="ctr"/>
                      <a:r>
                        <a:rPr lang="en-US" sz="1800" b="1" dirty="0">
                          <a:hlinkClick r:id="rId4"/>
                        </a:rPr>
                        <a:t>800 Hours Practice Credit</a:t>
                      </a:r>
                      <a:endParaRPr lang="en-US" sz="1800" b="1" dirty="0"/>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Tree>
    <p:extLst>
      <p:ext uri="{BB962C8B-B14F-4D97-AF65-F5344CB8AC3E}">
        <p14:creationId xmlns:p14="http://schemas.microsoft.com/office/powerpoint/2010/main" val="266403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488130"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Swim Test &amp; Physical Education</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flipV="1">
            <a:off x="401171" y="1000675"/>
            <a:ext cx="10917001" cy="785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78395"/>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b="1" dirty="0">
                <a:solidFill>
                  <a:srgbClr val="050000"/>
                </a:solidFill>
                <a:ea typeface="+mn-lt"/>
                <a:cs typeface="+mn-lt"/>
              </a:rPr>
              <a:t>Physical Education (PE): </a:t>
            </a:r>
            <a:r>
              <a:rPr lang="en-US" sz="2400" dirty="0">
                <a:solidFill>
                  <a:srgbClr val="050000"/>
                </a:solidFill>
                <a:ea typeface="+mn-lt"/>
                <a:cs typeface="+mn-lt"/>
              </a:rPr>
              <a:t>Taking 2 PE courses is a graduation requirement</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The credits DO NOT count toward the 120 academic credits required to graduate.</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Registration for PE classes is done online via Student Center.</a:t>
            </a:r>
            <a:endParaRPr lang="en-US" dirty="0"/>
          </a:p>
          <a:p>
            <a:pPr marL="285750" indent="-285750">
              <a:spcBef>
                <a:spcPts val="700"/>
              </a:spcBef>
              <a:spcAft>
                <a:spcPts val="500"/>
              </a:spcAft>
              <a:buFont typeface="Arial"/>
              <a:buChar char="•"/>
            </a:pPr>
            <a:endParaRPr lang="en-US" sz="2400" b="1" dirty="0">
              <a:solidFill>
                <a:srgbClr val="050000"/>
              </a:solidFill>
              <a:ea typeface="+mn-lt"/>
              <a:cs typeface="+mn-lt"/>
            </a:endParaRPr>
          </a:p>
          <a:p>
            <a:pPr marL="285750" indent="-285750">
              <a:spcBef>
                <a:spcPts val="700"/>
              </a:spcBef>
              <a:spcAft>
                <a:spcPts val="500"/>
              </a:spcAft>
              <a:buFont typeface="Arial"/>
              <a:buChar char="•"/>
            </a:pPr>
            <a:r>
              <a:rPr lang="en-US" sz="2400" b="1" dirty="0">
                <a:solidFill>
                  <a:srgbClr val="050000"/>
                </a:solidFill>
                <a:ea typeface="+mn-lt"/>
                <a:cs typeface="+mn-lt"/>
              </a:rPr>
              <a:t>Cornell Swim Test: </a:t>
            </a:r>
            <a:r>
              <a:rPr lang="en-US" sz="2400" dirty="0">
                <a:solidFill>
                  <a:srgbClr val="050000"/>
                </a:solidFill>
                <a:ea typeface="+mn-lt"/>
                <a:cs typeface="+mn-lt"/>
              </a:rPr>
              <a:t>Students must take their swim test when offered to meet graduation requirements. The swim test is typically taken during Orientation.</a:t>
            </a:r>
            <a:endParaRPr lang="en-US" dirty="0">
              <a:cs typeface="Calibri"/>
            </a:endParaRPr>
          </a:p>
          <a:p>
            <a:pPr marL="742950" lvl="1" indent="-285750">
              <a:spcBef>
                <a:spcPts val="300"/>
              </a:spcBef>
              <a:spcAft>
                <a:spcPts val="500"/>
              </a:spcAft>
              <a:buFont typeface="Arial"/>
              <a:buChar char="•"/>
            </a:pPr>
            <a:r>
              <a:rPr lang="en-US" sz="2400" dirty="0">
                <a:solidFill>
                  <a:srgbClr val="050000"/>
                </a:solidFill>
                <a:ea typeface="+mn-lt"/>
                <a:cs typeface="+mn-lt"/>
              </a:rPr>
              <a:t>Check the Physical Education </a:t>
            </a:r>
            <a:r>
              <a:rPr lang="en-US" sz="2400" dirty="0">
                <a:solidFill>
                  <a:srgbClr val="050000"/>
                </a:solidFill>
                <a:ea typeface="+mn-lt"/>
                <a:cs typeface="+mn-lt"/>
                <a:hlinkClick r:id="rId3">
                  <a:extLst>
                    <a:ext uri="{A12FA001-AC4F-418D-AE19-62706E023703}">
                      <ahyp:hlinkClr xmlns:ahyp="http://schemas.microsoft.com/office/drawing/2018/hyperlinkcolor" val="tx"/>
                    </a:ext>
                  </a:extLst>
                </a:hlinkClick>
              </a:rPr>
              <a:t>website</a:t>
            </a:r>
            <a:r>
              <a:rPr lang="en-US" sz="2400" dirty="0">
                <a:solidFill>
                  <a:srgbClr val="050000"/>
                </a:solidFill>
                <a:ea typeface="+mn-lt"/>
                <a:cs typeface="+mn-lt"/>
              </a:rPr>
              <a:t> for updates!</a:t>
            </a:r>
          </a:p>
          <a:p>
            <a:pPr marL="742950" lvl="1" indent="-285750">
              <a:spcBef>
                <a:spcPts val="300"/>
              </a:spcBef>
              <a:spcAft>
                <a:spcPts val="500"/>
              </a:spcAft>
              <a:buFont typeface="Arial"/>
              <a:buChar char="•"/>
            </a:pPr>
            <a:r>
              <a:rPr lang="en-US" sz="2400" dirty="0">
                <a:solidFill>
                  <a:srgbClr val="050000"/>
                </a:solidFill>
                <a:ea typeface="+mn-lt"/>
                <a:cs typeface="+mn-lt"/>
                <a:hlinkClick r:id="rId4">
                  <a:extLst>
                    <a:ext uri="{A12FA001-AC4F-418D-AE19-62706E023703}">
                      <ahyp:hlinkClr xmlns:ahyp="http://schemas.microsoft.com/office/drawing/2018/hyperlinkcolor" val="tx"/>
                    </a:ext>
                  </a:extLst>
                </a:hlinkClick>
              </a:rPr>
              <a:t>Swim Test Dates and Times</a:t>
            </a:r>
            <a:r>
              <a:rPr lang="en-US" sz="2400" dirty="0">
                <a:solidFill>
                  <a:srgbClr val="050000"/>
                </a:solidFill>
                <a:ea typeface="+mn-lt"/>
                <a:cs typeface="+mn-lt"/>
              </a:rPr>
              <a:t> </a:t>
            </a:r>
          </a:p>
          <a:p>
            <a:pPr marL="285750" indent="-285750">
              <a:spcBef>
                <a:spcPts val="700"/>
              </a:spcBef>
              <a:spcAft>
                <a:spcPts val="500"/>
              </a:spcAft>
              <a:buFont typeface="Arial"/>
              <a:buChar char="•"/>
            </a:pPr>
            <a:endParaRPr lang="en-US" sz="2400" dirty="0">
              <a:solidFill>
                <a:srgbClr val="050000"/>
              </a:solidFill>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19</a:t>
            </a:fld>
            <a:endParaRPr lang="en-US" dirty="0">
              <a:latin typeface="Arial"/>
              <a:cs typeface="Arial"/>
            </a:endParaRPr>
          </a:p>
        </p:txBody>
      </p:sp>
    </p:spTree>
    <p:extLst>
      <p:ext uri="{BB962C8B-B14F-4D97-AF65-F5344CB8AC3E}">
        <p14:creationId xmlns:p14="http://schemas.microsoft.com/office/powerpoint/2010/main" val="391085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9080791"/>
              </p:ext>
            </p:extLst>
          </p:nvPr>
        </p:nvGraphicFramePr>
        <p:xfrm>
          <a:off x="502129" y="7154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827473" y="1862095"/>
            <a:ext cx="2647156" cy="3176587"/>
            <a:chOff x="5480228" y="1121039"/>
            <a:chExt cx="2647156" cy="3176587"/>
          </a:xfrm>
        </p:grpSpPr>
        <p:sp>
          <p:nvSpPr>
            <p:cNvPr id="8" name="Rounded Rectangle 7"/>
            <p:cNvSpPr/>
            <p:nvPr/>
          </p:nvSpPr>
          <p:spPr>
            <a:xfrm>
              <a:off x="5480228" y="1121039"/>
              <a:ext cx="2647156" cy="3176587"/>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rot="16200000">
              <a:off x="4442543" y="2158725"/>
              <a:ext cx="2604801" cy="52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6299" rIns="137795" bIns="0" numCol="1" spcCol="1270" anchor="t" anchorCtr="0">
              <a:noAutofit/>
            </a:bodyPr>
            <a:lstStyle/>
            <a:p>
              <a:pPr marL="0" marR="0" lvl="0" indent="0" algn="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a:ln>
                    <a:noFill/>
                  </a:ln>
                  <a:solidFill>
                    <a:srgbClr val="FFFFFF">
                      <a:lumMod val="65000"/>
                    </a:srgbClr>
                  </a:solidFill>
                  <a:effectLst/>
                  <a:uLnTx/>
                  <a:uFillTx/>
                  <a:latin typeface="Arial"/>
                  <a:ea typeface="+mn-ea"/>
                  <a:cs typeface="+mn-cs"/>
                </a:rPr>
                <a:t>STEP 4</a:t>
              </a:r>
            </a:p>
          </p:txBody>
        </p:sp>
      </p:grpSp>
      <p:sp>
        <p:nvSpPr>
          <p:cNvPr id="7" name="Flowchart: Extract 6"/>
          <p:cNvSpPr/>
          <p:nvPr/>
        </p:nvSpPr>
        <p:spPr>
          <a:xfrm rot="5400000">
            <a:off x="8607351" y="438606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466490" y="1130803"/>
            <a:ext cx="8691467"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000"/>
                </a:solidFill>
                <a:effectLst/>
                <a:uLnTx/>
                <a:uFillTx/>
                <a:latin typeface="Calibri"/>
                <a:ea typeface="+mn-ea"/>
                <a:cs typeface="Calibri"/>
              </a:rPr>
              <a:t>If you have questions, please follow this process! </a:t>
            </a:r>
          </a:p>
        </p:txBody>
      </p:sp>
      <p:sp>
        <p:nvSpPr>
          <p:cNvPr id="12" name="TextBox 11"/>
          <p:cNvSpPr txBox="1"/>
          <p:nvPr/>
        </p:nvSpPr>
        <p:spPr>
          <a:xfrm>
            <a:off x="6085719" y="3247976"/>
            <a:ext cx="2556453"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cs typeface="Calibri"/>
              </a:rPr>
              <a:t>ha</a:t>
            </a:r>
            <a:r>
              <a:rPr kumimoji="0" lang="en-US" sz="1800" b="0" i="0" u="none" strike="noStrike" kern="1200" cap="none" spc="0" normalizeH="0" baseline="0" noProof="0" dirty="0">
                <a:ln>
                  <a:noFill/>
                </a:ln>
                <a:solidFill>
                  <a:srgbClr val="FFFFFF"/>
                </a:solidFill>
                <a:effectLst/>
                <a:uLnTx/>
                <a:uFillTx/>
                <a:latin typeface="Calibri"/>
                <a:cs typeface="Calibri"/>
              </a:rPr>
              <a:t>-advising@cornell.edu</a:t>
            </a: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rPr>
              <a:t>Expect a response time of up to 3 business days </a:t>
            </a:r>
          </a:p>
        </p:txBody>
      </p:sp>
      <p:sp>
        <p:nvSpPr>
          <p:cNvPr id="15" name="TextBox 14"/>
          <p:cNvSpPr txBox="1"/>
          <p:nvPr/>
        </p:nvSpPr>
        <p:spPr>
          <a:xfrm>
            <a:off x="9475536" y="1834155"/>
            <a:ext cx="1850189"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MAKE AN APPOINTMENT</a:t>
            </a:r>
          </a:p>
        </p:txBody>
      </p:sp>
      <p:sp>
        <p:nvSpPr>
          <p:cNvPr id="16" name="TextBox 15"/>
          <p:cNvSpPr txBox="1"/>
          <p:nvPr/>
        </p:nvSpPr>
        <p:spPr>
          <a:xfrm>
            <a:off x="9372090" y="2445870"/>
            <a:ext cx="1914357" cy="249299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Individual 30 minute scheduled appointments are intended for students who wish to discuss long term goals and want to do complex planning related to those goals.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Please do not make an appointment for a quick question that could be answered in drop-ins or via email </a:t>
            </a:r>
            <a:endParaRPr kumimoji="0" lang="en-US" sz="1200" b="1" i="0" u="none" strike="noStrike" kern="1200" cap="none" spc="0" normalizeH="0" baseline="0" noProof="0" dirty="0">
              <a:ln>
                <a:noFill/>
              </a:ln>
              <a:solidFill>
                <a:srgbClr val="FFFFFF"/>
              </a:solidFill>
              <a:effectLst/>
              <a:uLnTx/>
              <a:uFillTx/>
              <a:latin typeface="Arial"/>
              <a:ea typeface="+mn-ea"/>
              <a:cs typeface="Arial"/>
            </a:endParaRPr>
          </a:p>
        </p:txBody>
      </p:sp>
      <p:sp>
        <p:nvSpPr>
          <p:cNvPr id="17" name="TextBox 16"/>
          <p:cNvSpPr txBox="1"/>
          <p:nvPr/>
        </p:nvSpPr>
        <p:spPr>
          <a:xfrm>
            <a:off x="3571369" y="2485169"/>
            <a:ext cx="2252205" cy="280076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Opportunity to meet with an advisor individually without an appointment!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Offered via Zoom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Students are seen on ‘first come first served’ basis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mn-cs"/>
            </a:endParaRPr>
          </a:p>
        </p:txBody>
      </p:sp>
      <p:sp>
        <p:nvSpPr>
          <p:cNvPr id="33" name="TextBox 32">
            <a:extLst>
              <a:ext uri="{FF2B5EF4-FFF2-40B4-BE49-F238E27FC236}">
                <a16:creationId xmlns:a16="http://schemas.microsoft.com/office/drawing/2014/main" id="{59FB2ADF-EFA1-40AF-9A66-74DA00019545}"/>
              </a:ext>
            </a:extLst>
          </p:cNvPr>
          <p:cNvSpPr txBox="1"/>
          <p:nvPr/>
        </p:nvSpPr>
        <p:spPr>
          <a:xfrm>
            <a:off x="928320" y="2440598"/>
            <a:ext cx="2098432"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Launchpad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Degree Audit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Handbook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Enrollment FAQs </a:t>
            </a:r>
          </a:p>
        </p:txBody>
      </p:sp>
      <p:sp>
        <p:nvSpPr>
          <p:cNvPr id="23" name="TextBox 22">
            <a:extLst>
              <a:ext uri="{FF2B5EF4-FFF2-40B4-BE49-F238E27FC236}">
                <a16:creationId xmlns:a16="http://schemas.microsoft.com/office/drawing/2014/main" id="{4627F45E-BE7E-6057-B92D-357DFE385218}"/>
              </a:ext>
            </a:extLst>
          </p:cNvPr>
          <p:cNvSpPr txBox="1"/>
          <p:nvPr/>
        </p:nvSpPr>
        <p:spPr>
          <a:xfrm>
            <a:off x="325404" y="276863"/>
            <a:ext cx="11187627"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0000"/>
                </a:solidFill>
                <a:effectLst/>
                <a:uLnTx/>
                <a:uFillTx/>
                <a:latin typeface="Arial Black"/>
                <a:ea typeface="+mn-ea"/>
                <a:cs typeface="Arial"/>
              </a:rPr>
              <a:t>Getting Answers</a:t>
            </a:r>
          </a:p>
        </p:txBody>
      </p:sp>
      <p:cxnSp>
        <p:nvCxnSpPr>
          <p:cNvPr id="25" name="Straight Connector 24">
            <a:extLst>
              <a:ext uri="{FF2B5EF4-FFF2-40B4-BE49-F238E27FC236}">
                <a16:creationId xmlns:a16="http://schemas.microsoft.com/office/drawing/2014/main" id="{4E828314-2CD7-18B8-EA84-B38A1346D063}"/>
              </a:ext>
            </a:extLst>
          </p:cNvPr>
          <p:cNvCxnSpPr>
            <a:cxnSpLocks/>
          </p:cNvCxnSpPr>
          <p:nvPr/>
        </p:nvCxnSpPr>
        <p:spPr>
          <a:xfrm>
            <a:off x="465436" y="861638"/>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6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Practice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43995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200" dirty="0">
                <a:solidFill>
                  <a:srgbClr val="050000"/>
                </a:solidFill>
                <a:latin typeface="Calibri"/>
                <a:ea typeface="+mn-lt"/>
                <a:cs typeface="Arial"/>
              </a:rPr>
              <a:t>The purpose of Practice Credit is to expose students to a variety of practical work experiences in industries they have a career interest in. This experience enhances the overall business education you receive at the Nolan School of Hotel Administration.</a:t>
            </a:r>
            <a:endParaRPr lang="en-US" sz="2200" dirty="0">
              <a:solidFill>
                <a:srgbClr val="050000"/>
              </a:solidFill>
              <a:latin typeface="Calibri"/>
              <a:ea typeface="+mn-lt"/>
              <a:cs typeface="+mn-lt"/>
            </a:endParaRPr>
          </a:p>
          <a:p>
            <a:pPr marL="742950" lvl="1" indent="-285750">
              <a:spcBef>
                <a:spcPts val="300"/>
              </a:spcBef>
              <a:spcAft>
                <a:spcPts val="500"/>
              </a:spcAft>
              <a:buFont typeface="Arial"/>
              <a:buChar char="•"/>
            </a:pPr>
            <a:r>
              <a:rPr lang="en-US" sz="2200" dirty="0">
                <a:solidFill>
                  <a:srgbClr val="050000"/>
                </a:solidFill>
                <a:ea typeface="+mn-lt"/>
                <a:cs typeface="+mn-lt"/>
              </a:rPr>
              <a:t>Students must complete 800 hours/2 units of Practice Credits to meet graduation requirements.</a:t>
            </a:r>
          </a:p>
          <a:p>
            <a:pPr marL="1200150" lvl="2" indent="-285750">
              <a:spcBef>
                <a:spcPts val="250"/>
              </a:spcBef>
              <a:spcAft>
                <a:spcPts val="500"/>
              </a:spcAft>
              <a:buFont typeface="Arial"/>
              <a:buChar char="•"/>
            </a:pPr>
            <a:r>
              <a:rPr lang="en-US" sz="2200" dirty="0">
                <a:solidFill>
                  <a:srgbClr val="050000"/>
                </a:solidFill>
                <a:ea typeface="+mn-lt"/>
                <a:cs typeface="+mn-lt"/>
              </a:rPr>
              <a:t>Experiences from high school or summer 2022 will not count towards Practice Credit.</a:t>
            </a:r>
          </a:p>
          <a:p>
            <a:pPr marL="742950" lvl="1" indent="-285750">
              <a:spcBef>
                <a:spcPts val="300"/>
              </a:spcBef>
              <a:spcAft>
                <a:spcPts val="500"/>
              </a:spcAft>
              <a:buFont typeface="Arial"/>
              <a:buChar char="•"/>
            </a:pPr>
            <a:r>
              <a:rPr lang="en-US" sz="2200" dirty="0">
                <a:solidFill>
                  <a:srgbClr val="050000"/>
                </a:solidFill>
                <a:ea typeface="+mn-lt"/>
                <a:cs typeface="+mn-lt"/>
              </a:rPr>
              <a:t>Students can only submit a maximum of </a:t>
            </a:r>
            <a:r>
              <a:rPr lang="en-US" sz="2200" dirty="0">
                <a:solidFill>
                  <a:srgbClr val="050000"/>
                </a:solidFill>
                <a:latin typeface="Arial"/>
                <a:ea typeface="+mn-lt"/>
                <a:cs typeface="Arial"/>
              </a:rPr>
              <a:t>1 unit/</a:t>
            </a:r>
            <a:r>
              <a:rPr lang="en-US" sz="2200" dirty="0">
                <a:solidFill>
                  <a:srgbClr val="050000"/>
                </a:solidFill>
                <a:ea typeface="+mn-lt"/>
                <a:cs typeface="+mn-lt"/>
              </a:rPr>
              <a:t>400 hours of Practice Credit per experience.</a:t>
            </a:r>
          </a:p>
          <a:p>
            <a:pPr marL="742950" lvl="1" indent="-285750">
              <a:spcBef>
                <a:spcPts val="300"/>
              </a:spcBef>
              <a:spcAft>
                <a:spcPts val="500"/>
              </a:spcAft>
              <a:buFont typeface="Arial"/>
              <a:buChar char="•"/>
            </a:pPr>
            <a:r>
              <a:rPr lang="en-US" sz="2200" dirty="0">
                <a:solidFill>
                  <a:srgbClr val="050000"/>
                </a:solidFill>
                <a:ea typeface="+mn-lt"/>
                <a:cs typeface="+mn-lt"/>
              </a:rPr>
              <a:t>To receive 2 units of practice credit from the same organization, the nature of each job must be significantly different and </a:t>
            </a:r>
            <a:r>
              <a:rPr lang="en-US" sz="2200" b="1" dirty="0">
                <a:solidFill>
                  <a:srgbClr val="050000"/>
                </a:solidFill>
                <a:ea typeface="+mn-lt"/>
                <a:cs typeface="+mn-lt"/>
              </a:rPr>
              <a:t>pre-approved</a:t>
            </a:r>
            <a:r>
              <a:rPr lang="en-US" sz="2200" dirty="0">
                <a:solidFill>
                  <a:srgbClr val="050000"/>
                </a:solidFill>
                <a:ea typeface="+mn-lt"/>
                <a:cs typeface="+mn-lt"/>
              </a:rPr>
              <a:t> by the OSS Practice Credit Team.</a:t>
            </a:r>
          </a:p>
          <a:p>
            <a:pPr marL="285750" indent="-285750">
              <a:spcBef>
                <a:spcPts val="700"/>
              </a:spcBef>
              <a:spcAft>
                <a:spcPts val="500"/>
              </a:spcAft>
              <a:buFont typeface="Arial"/>
              <a:buChar char="•"/>
            </a:pPr>
            <a:r>
              <a:rPr lang="en-US" sz="2200" dirty="0">
                <a:solidFill>
                  <a:srgbClr val="050000"/>
                </a:solidFill>
                <a:ea typeface="+mn-lt"/>
                <a:cs typeface="+mn-lt"/>
              </a:rPr>
              <a:t>For more information, please visit the </a:t>
            </a:r>
            <a:r>
              <a:rPr lang="en-US" sz="2200" dirty="0">
                <a:solidFill>
                  <a:srgbClr val="050000"/>
                </a:solidFill>
                <a:ea typeface="+mn-lt"/>
                <a:cs typeface="+mn-lt"/>
                <a:hlinkClick r:id="rId3">
                  <a:extLst>
                    <a:ext uri="{A12FA001-AC4F-418D-AE19-62706E023703}">
                      <ahyp:hlinkClr xmlns:ahyp="http://schemas.microsoft.com/office/drawing/2018/hyperlinkcolor" val="tx"/>
                    </a:ext>
                  </a:extLst>
                </a:hlinkClick>
              </a:rPr>
              <a:t>Practice Credit webpage</a:t>
            </a:r>
            <a:endParaRPr lang="en-US" sz="2200">
              <a:solidFill>
                <a:srgbClr val="050000"/>
              </a:solidFill>
            </a:endParaRPr>
          </a:p>
          <a:p>
            <a:pPr lvl="1">
              <a:spcBef>
                <a:spcPts val="300"/>
              </a:spcBef>
              <a:spcAft>
                <a:spcPts val="500"/>
              </a:spcAft>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1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Forbidden Overlaps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1309646" cy="281359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400" b="1" dirty="0">
                <a:latin typeface="Calibri"/>
                <a:ea typeface="+mn-lt"/>
                <a:cs typeface="Arial"/>
              </a:rPr>
              <a:t>Nolan students are not permitted to take classes that are </a:t>
            </a:r>
            <a:r>
              <a:rPr lang="en-US" sz="2400" b="1" dirty="0">
                <a:latin typeface="Calibri"/>
                <a:ea typeface="+mn-lt"/>
                <a:cs typeface="Arial"/>
                <a:hlinkClick r:id="rId3"/>
              </a:rPr>
              <a:t>Forbidden Overlaps</a:t>
            </a:r>
            <a:r>
              <a:rPr lang="en-US" sz="2400" b="1" dirty="0">
                <a:latin typeface="Calibri"/>
                <a:ea typeface="+mn-lt"/>
                <a:cs typeface="Arial"/>
              </a:rPr>
              <a:t> with any HADM Core: </a:t>
            </a:r>
            <a:r>
              <a:rPr lang="en-US" sz="2400" dirty="0">
                <a:latin typeface="Calibri"/>
                <a:ea typeface="+mn-lt"/>
                <a:cs typeface="Arial"/>
              </a:rPr>
              <a:t>It is your responsibility to make sure you are not enrolling in a Forbidden Overlap course. </a:t>
            </a:r>
          </a:p>
          <a:p>
            <a:pPr marL="342900" indent="-342900">
              <a:spcBef>
                <a:spcPts val="700"/>
              </a:spcBef>
              <a:spcAft>
                <a:spcPts val="500"/>
              </a:spcAft>
              <a:buFont typeface="Arial"/>
              <a:buChar char="•"/>
            </a:pPr>
            <a:r>
              <a:rPr lang="en-US" sz="2400" u="sng" dirty="0">
                <a:latin typeface="Calibri"/>
                <a:ea typeface="+mn-lt"/>
                <a:cs typeface="Arial"/>
              </a:rPr>
              <a:t>This will be listed in the course description on the class roster</a:t>
            </a:r>
            <a:r>
              <a:rPr lang="en-US" sz="2400" dirty="0">
                <a:latin typeface="Calibri"/>
                <a:ea typeface="+mn-lt"/>
                <a:cs typeface="Arial"/>
              </a:rPr>
              <a:t>. Students will not receive credit for any class that is a Forbidden Overlap with a core course</a:t>
            </a:r>
            <a:r>
              <a:rPr lang="en-US" sz="2400" dirty="0">
                <a:latin typeface="Calibri"/>
                <a:cs typeface="Arial"/>
              </a:rPr>
              <a:t>.</a:t>
            </a:r>
            <a:endParaRPr lang="en-US" sz="2400" dirty="0">
              <a:latin typeface="Calibri"/>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21</a:t>
            </a:fld>
            <a:endParaRPr lang="en-US" dirty="0">
              <a:latin typeface="Arial"/>
              <a:cs typeface="Arial"/>
            </a:endParaRPr>
          </a:p>
        </p:txBody>
      </p:sp>
    </p:spTree>
    <p:extLst>
      <p:ext uri="{BB962C8B-B14F-4D97-AF65-F5344CB8AC3E}">
        <p14:creationId xmlns:p14="http://schemas.microsoft.com/office/powerpoint/2010/main" val="173805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Credit Limit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4832092"/>
          </a:xfrm>
          <a:prstGeom prst="rect">
            <a:avLst/>
          </a:prstGeom>
          <a:noFill/>
        </p:spPr>
        <p:txBody>
          <a:bodyPr wrap="square" lIns="91440" tIns="45720" rIns="91440" bIns="45720" rtlCol="0" anchor="t">
            <a:spAutoFit/>
          </a:bodyPr>
          <a:lstStyle/>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Each semester, the default credit maximum a student can enroll in is set to 18. Students in their first semester at Cornell cannot request to increase their credit limits until final grades have been posted for Spring 2023. Students with a current cumulative GPA may request to take more than 18 credits, if their cumulative GPA falls within the following ranges: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200" b="1" dirty="0">
                <a:effectLst/>
                <a:latin typeface="Calibri" panose="020F0502020204030204" pitchFamily="34" charset="0"/>
                <a:ea typeface="Calibri" panose="020F0502020204030204" pitchFamily="34" charset="0"/>
              </a:rPr>
              <a:t>2.501-2.999=19 credits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200" b="1" dirty="0">
                <a:effectLst/>
                <a:latin typeface="Calibri" panose="020F0502020204030204" pitchFamily="34" charset="0"/>
                <a:ea typeface="Calibri" panose="020F0502020204030204" pitchFamily="34" charset="0"/>
              </a:rPr>
              <a:t>3.001-3.499 =20 credits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200" b="1" dirty="0">
                <a:effectLst/>
                <a:latin typeface="Calibri" panose="020F0502020204030204" pitchFamily="34" charset="0"/>
                <a:ea typeface="Calibri" panose="020F0502020204030204" pitchFamily="34" charset="0"/>
              </a:rPr>
              <a:t>3.50 and above =21 credits*</a:t>
            </a:r>
            <a:r>
              <a:rPr lang="en-US" sz="2200" dirty="0">
                <a:effectLst/>
                <a:latin typeface="Calibri" panose="020F0502020204030204" pitchFamily="34" charset="0"/>
                <a:ea typeface="Calibri" panose="020F0502020204030204" pitchFamily="34" charset="0"/>
              </a:rPr>
              <a:t>  </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*NSHA students cannot take more than 21 credits per semester. </a:t>
            </a:r>
          </a:p>
          <a:p>
            <a:pPr marL="0" marR="0" fontAlgn="base">
              <a:spcBef>
                <a:spcPts val="0"/>
              </a:spcBef>
              <a:spcAft>
                <a:spcPts val="0"/>
              </a:spcAft>
            </a:pPr>
            <a:r>
              <a:rPr lang="en-US" sz="2200" b="1" dirty="0">
                <a:solidFill>
                  <a:srgbClr val="C00000"/>
                </a:solidFill>
                <a:effectLst/>
                <a:latin typeface="Calibri" panose="020F0502020204030204" pitchFamily="34" charset="0"/>
                <a:ea typeface="Calibri" panose="020F0502020204030204" pitchFamily="34" charset="0"/>
              </a:rPr>
              <a:t> </a:t>
            </a: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b="1" dirty="0">
                <a:effectLst/>
                <a:highlight>
                  <a:srgbClr val="FFFF00"/>
                </a:highlight>
                <a:latin typeface="Calibri" panose="020F0502020204030204" pitchFamily="34" charset="0"/>
                <a:ea typeface="Calibri" panose="020F0502020204030204" pitchFamily="34" charset="0"/>
              </a:rPr>
              <a:t>Please e-mail </a:t>
            </a:r>
            <a:r>
              <a:rPr lang="en-US" sz="2200" b="1" u="sng" dirty="0">
                <a:solidFill>
                  <a:srgbClr val="0563C1"/>
                </a:solidFill>
                <a:effectLst/>
                <a:highlight>
                  <a:srgbClr val="FFFF00"/>
                </a:highlight>
                <a:latin typeface="Calibri" panose="020F0502020204030204" pitchFamily="34" charset="0"/>
                <a:ea typeface="Calibri" panose="020F0502020204030204" pitchFamily="34" charset="0"/>
                <a:hlinkClick r:id="rId3"/>
              </a:rPr>
              <a:t>ha-registrar@cornell.edu</a:t>
            </a:r>
            <a:r>
              <a:rPr lang="en-US" sz="2200" b="1" dirty="0">
                <a:effectLst/>
                <a:highlight>
                  <a:srgbClr val="FFFF00"/>
                </a:highlight>
                <a:latin typeface="Calibri" panose="020F0502020204030204" pitchFamily="34" charset="0"/>
                <a:ea typeface="Calibri" panose="020F0502020204030204" pitchFamily="34" charset="0"/>
              </a:rPr>
              <a:t> to request a credit limit increase for Fall 2023.</a:t>
            </a:r>
            <a:r>
              <a:rPr lang="en-US" sz="2200" b="1" dirty="0">
                <a:solidFill>
                  <a:srgbClr val="C00000"/>
                </a:solidFill>
                <a:effectLst/>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Please note, this credit limit increase is only valid for one semester. Students must make this request each semester if they would like to enroll in more than 18 credits.  </a:t>
            </a:r>
          </a:p>
          <a:p>
            <a:pPr>
              <a:spcBef>
                <a:spcPts val="700"/>
              </a:spcBef>
              <a:spcAft>
                <a:spcPts val="500"/>
              </a:spcAft>
              <a:buFont typeface="Arial"/>
            </a:pPr>
            <a:endParaRPr lang="en-US" sz="1600" b="1" dirty="0">
              <a:solidFill>
                <a:srgbClr val="050000"/>
              </a:solidFill>
              <a:latin typeface="Calibri" panose="020F0502020204030204"/>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77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Grading Options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5983689"/>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000" b="1" dirty="0">
                <a:solidFill>
                  <a:srgbClr val="050000"/>
                </a:solidFill>
                <a:ea typeface="+mn-lt"/>
                <a:cs typeface="+mn-lt"/>
              </a:rPr>
              <a:t>Grading Options </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Letter Grade ONLY:</a:t>
            </a:r>
            <a:r>
              <a:rPr lang="en-US" sz="2000" b="1" dirty="0">
                <a:solidFill>
                  <a:srgbClr val="050000"/>
                </a:solidFill>
                <a:ea typeface="+mn-lt"/>
                <a:cs typeface="+mn-lt"/>
              </a:rPr>
              <a:t> </a:t>
            </a:r>
            <a:r>
              <a:rPr lang="en-US" sz="2000" dirty="0">
                <a:solidFill>
                  <a:srgbClr val="050000"/>
                </a:solidFill>
                <a:ea typeface="+mn-lt"/>
                <a:cs typeface="+mn-lt"/>
              </a:rPr>
              <a:t>A+ through D-, F</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A passing letter grade is a D- and above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is no option to change grade option to S/U, cannot be petitioned</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Student Option:</a:t>
            </a:r>
            <a:r>
              <a:rPr lang="en-US" sz="2000" b="1" dirty="0">
                <a:solidFill>
                  <a:srgbClr val="050000"/>
                </a:solidFill>
                <a:ea typeface="+mn-lt"/>
                <a:cs typeface="+mn-lt"/>
              </a:rPr>
              <a:t> </a:t>
            </a:r>
            <a:r>
              <a:rPr lang="en-US" sz="2000" dirty="0">
                <a:solidFill>
                  <a:srgbClr val="050000"/>
                </a:solidFill>
                <a:ea typeface="+mn-lt"/>
                <a:cs typeface="+mn-lt"/>
              </a:rPr>
              <a:t>Letter grade or S/U</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There are campus-wide deadlines to make changes to the grade option for applicable classes</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Grade cutoff for a ‘S’ is C-</a:t>
            </a:r>
            <a:endParaRPr lang="en-US" sz="2000" dirty="0">
              <a:ea typeface="+mn-lt"/>
              <a:cs typeface="+mn-lt"/>
            </a:endParaRPr>
          </a:p>
          <a:p>
            <a:pPr marL="742950" lvl="1" indent="-285750">
              <a:spcBef>
                <a:spcPts val="300"/>
              </a:spcBef>
              <a:spcAft>
                <a:spcPts val="500"/>
              </a:spcAft>
              <a:buFont typeface="Arial,Sans-Serif"/>
              <a:buChar char="•"/>
            </a:pPr>
            <a:r>
              <a:rPr lang="en-US" sz="2000" b="1" u="sng" dirty="0">
                <a:solidFill>
                  <a:srgbClr val="050000"/>
                </a:solidFill>
                <a:ea typeface="+mn-lt"/>
                <a:cs typeface="+mn-lt"/>
              </a:rPr>
              <a:t>Pass/Fail Only:</a:t>
            </a:r>
            <a:r>
              <a:rPr lang="en-US" sz="2000" b="1" dirty="0">
                <a:solidFill>
                  <a:srgbClr val="050000"/>
                </a:solidFill>
                <a:ea typeface="+mn-lt"/>
                <a:cs typeface="+mn-lt"/>
              </a:rPr>
              <a:t> </a:t>
            </a:r>
            <a:r>
              <a:rPr lang="en-US" sz="2000" dirty="0">
                <a:solidFill>
                  <a:srgbClr val="050000"/>
                </a:solidFill>
                <a:ea typeface="+mn-lt"/>
                <a:cs typeface="+mn-lt"/>
              </a:rPr>
              <a:t>SX/UX</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This grade option cannot be changed to a letter grade</a:t>
            </a:r>
            <a:endParaRPr lang="en-US" sz="2000" dirty="0">
              <a:ea typeface="+mn-lt"/>
              <a:cs typeface="+mn-lt"/>
            </a:endParaRPr>
          </a:p>
          <a:p>
            <a:pPr marL="1200150" lvl="2" indent="-285750">
              <a:spcBef>
                <a:spcPts val="250"/>
              </a:spcBef>
              <a:spcAft>
                <a:spcPts val="500"/>
              </a:spcAft>
              <a:buFont typeface="Arial,Sans-Serif"/>
              <a:buChar char="•"/>
            </a:pPr>
            <a:r>
              <a:rPr lang="en-US" sz="2000" dirty="0">
                <a:solidFill>
                  <a:srgbClr val="050000"/>
                </a:solidFill>
                <a:ea typeface="+mn-lt"/>
                <a:cs typeface="+mn-lt"/>
              </a:rPr>
              <a:t>Does not impact GPA</a:t>
            </a:r>
            <a:endParaRPr lang="en-US" sz="2000" dirty="0">
              <a:ea typeface="+mn-lt"/>
              <a:cs typeface="+mn-lt"/>
            </a:endParaRPr>
          </a:p>
          <a:p>
            <a:pPr marL="285750" indent="-285750">
              <a:spcBef>
                <a:spcPts val="700"/>
              </a:spcBef>
              <a:spcAft>
                <a:spcPts val="500"/>
              </a:spcAft>
              <a:buFont typeface="Arial,Sans-Serif"/>
              <a:buChar char="•"/>
            </a:pPr>
            <a:r>
              <a:rPr lang="en-US" sz="2000" dirty="0">
                <a:solidFill>
                  <a:srgbClr val="050000"/>
                </a:solidFill>
                <a:ea typeface="+mn-lt"/>
                <a:cs typeface="+mn-lt"/>
              </a:rPr>
              <a:t>Review the </a:t>
            </a:r>
            <a:r>
              <a:rPr lang="en-US" sz="2000" dirty="0">
                <a:solidFill>
                  <a:srgbClr val="050000"/>
                </a:solidFill>
                <a:ea typeface="+mn-lt"/>
                <a:cs typeface="+mn-lt"/>
                <a:hlinkClick r:id="rId3"/>
              </a:rPr>
              <a:t>2022-2023 Key Academic Dates</a:t>
            </a:r>
            <a:r>
              <a:rPr lang="en-US" sz="2000" dirty="0">
                <a:solidFill>
                  <a:srgbClr val="050000"/>
                </a:solidFill>
                <a:ea typeface="+mn-lt"/>
                <a:cs typeface="+mn-lt"/>
              </a:rPr>
              <a:t> for deadlines to change grading options</a:t>
            </a:r>
            <a:endParaRPr lang="en-US" sz="2000" dirty="0"/>
          </a:p>
          <a:p>
            <a:pPr marL="285750" indent="-285750">
              <a:spcBef>
                <a:spcPts val="700"/>
              </a:spcBef>
              <a:spcAft>
                <a:spcPts val="500"/>
              </a:spcAft>
              <a:buFont typeface="Arial"/>
              <a:buChar char="•"/>
            </a:pPr>
            <a:endParaRPr lang="en-US" sz="1600" b="1" dirty="0">
              <a:solidFill>
                <a:srgbClr val="050000"/>
              </a:solidFill>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27</a:t>
            </a:r>
          </a:p>
        </p:txBody>
      </p:sp>
    </p:spTree>
    <p:extLst>
      <p:ext uri="{BB962C8B-B14F-4D97-AF65-F5344CB8AC3E}">
        <p14:creationId xmlns:p14="http://schemas.microsoft.com/office/powerpoint/2010/main" val="67071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Enrollment Error Codes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305341"/>
            <a:ext cx="10854018" cy="4678204"/>
          </a:xfrm>
          <a:prstGeom prst="rect">
            <a:avLst/>
          </a:prstGeom>
          <a:noFill/>
        </p:spPr>
        <p:txBody>
          <a:bodyPr wrap="square" lIns="91440" tIns="45720" rIns="91440" bIns="45720" rtlCol="0" anchor="t">
            <a:spAutoFit/>
          </a:bodyPr>
          <a:lstStyle/>
          <a:p>
            <a:pPr marL="457200" indent="-457200">
              <a:spcBef>
                <a:spcPts val="700"/>
              </a:spcBef>
              <a:spcAft>
                <a:spcPts val="500"/>
              </a:spcAft>
              <a:buFont typeface="Arial" panose="020B0604020202020204" pitchFamily="34" charset="0"/>
              <a:buChar char="•"/>
            </a:pPr>
            <a:r>
              <a:rPr lang="en-US" sz="2800" dirty="0">
                <a:solidFill>
                  <a:srgbClr val="050000"/>
                </a:solidFill>
                <a:ea typeface="+mn-lt"/>
                <a:cs typeface="+mn-lt"/>
              </a:rPr>
              <a:t>If you get an error message when you attempt to enroll in a class, please take note of the error message and review the </a:t>
            </a:r>
            <a:r>
              <a:rPr lang="en-US" sz="2800" dirty="0">
                <a:solidFill>
                  <a:srgbClr val="050000"/>
                </a:solidFill>
                <a:ea typeface="+mn-lt"/>
                <a:cs typeface="+mn-lt"/>
                <a:hlinkClick r:id="rId3"/>
              </a:rPr>
              <a:t>Common Error Messages Guide</a:t>
            </a:r>
            <a:r>
              <a:rPr lang="en-US" sz="2800" dirty="0">
                <a:solidFill>
                  <a:srgbClr val="050000"/>
                </a:solidFill>
                <a:ea typeface="+mn-lt"/>
                <a:cs typeface="+mn-lt"/>
              </a:rPr>
              <a:t> to determine next best steps  </a:t>
            </a:r>
          </a:p>
          <a:p>
            <a:pPr marL="457200" indent="-457200">
              <a:spcBef>
                <a:spcPts val="700"/>
              </a:spcBef>
              <a:spcAft>
                <a:spcPts val="500"/>
              </a:spcAft>
              <a:buFont typeface="Arial" panose="020B0604020202020204" pitchFamily="34" charset="0"/>
              <a:buChar char="•"/>
            </a:pPr>
            <a:r>
              <a:rPr lang="en-US" sz="2800" dirty="0">
                <a:solidFill>
                  <a:srgbClr val="050000"/>
                </a:solidFill>
                <a:ea typeface="+mn-lt"/>
                <a:cs typeface="+mn-lt"/>
              </a:rPr>
              <a:t>Common Error: 'Available Seats are Reserved'</a:t>
            </a:r>
          </a:p>
          <a:p>
            <a:pPr marL="914400" lvl="1" indent="-457200">
              <a:spcBef>
                <a:spcPts val="700"/>
              </a:spcBef>
              <a:spcAft>
                <a:spcPts val="500"/>
              </a:spcAft>
              <a:buFont typeface="Arial" panose="020B0604020202020204" pitchFamily="34" charset="0"/>
              <a:buChar char="•"/>
            </a:pPr>
            <a:r>
              <a:rPr lang="en-US" sz="2800" dirty="0">
                <a:solidFill>
                  <a:srgbClr val="050000"/>
                </a:solidFill>
                <a:ea typeface="+mn-lt"/>
                <a:cs typeface="+mn-lt"/>
              </a:rPr>
              <a:t>This means that there are seats available only to a specific population of students, and you are not in that student group. The class will still show that it is 'Open' on Student Center, but you will not be able to enroll if you are not a part of the specified student population </a:t>
            </a:r>
            <a:endParaRPr lang="en-US" sz="2800" dirty="0"/>
          </a:p>
          <a:p>
            <a:pPr>
              <a:spcBef>
                <a:spcPts val="700"/>
              </a:spcBef>
              <a:spcAft>
                <a:spcPts val="500"/>
              </a:spcAft>
              <a:buFont typeface="Arial"/>
            </a:pPr>
            <a:endParaRPr lang="en-US" sz="1600" b="1" dirty="0">
              <a:solidFill>
                <a:srgbClr val="050000"/>
              </a:solidFill>
              <a:ea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9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410E588-1EAB-5049-96FE-7F1E60820603}"/>
              </a:ext>
            </a:extLst>
          </p:cNvPr>
          <p:cNvSpPr txBox="1">
            <a:spLocks/>
          </p:cNvSpPr>
          <p:nvPr/>
        </p:nvSpPr>
        <p:spPr>
          <a:xfrm>
            <a:off x="364762" y="612506"/>
            <a:ext cx="11040687"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50000"/>
                </a:solidFill>
                <a:latin typeface="Arial Black"/>
                <a:cs typeface="Arial Black" panose="020B0604020202020204" pitchFamily="34" charset="0"/>
              </a:rPr>
              <a:t>CONTACT OSS</a:t>
            </a:r>
            <a:endParaRPr lang="en-US" sz="5400" b="1" dirty="0">
              <a:solidFill>
                <a:srgbClr val="050000"/>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6" name="Straight Connector 5">
            <a:extLst>
              <a:ext uri="{FF2B5EF4-FFF2-40B4-BE49-F238E27FC236}">
                <a16:creationId xmlns:a16="http://schemas.microsoft.com/office/drawing/2014/main" id="{BBA62AE1-A4A6-4941-8342-29DF6EA0B2A8}"/>
              </a:ext>
            </a:extLst>
          </p:cNvPr>
          <p:cNvCxnSpPr>
            <a:cxnSpLocks/>
          </p:cNvCxnSpPr>
          <p:nvPr/>
        </p:nvCxnSpPr>
        <p:spPr>
          <a:xfrm>
            <a:off x="491963" y="481878"/>
            <a:ext cx="9656187"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2CACF121-1A7F-184B-9954-D9FE9669FF7B}"/>
              </a:ext>
            </a:extLst>
          </p:cNvPr>
          <p:cNvSpPr txBox="1">
            <a:spLocks/>
          </p:cNvSpPr>
          <p:nvPr/>
        </p:nvSpPr>
        <p:spPr>
          <a:xfrm>
            <a:off x="489927" y="1511714"/>
            <a:ext cx="11217488" cy="3169044"/>
          </a:xfrm>
          <a:prstGeom prst="rect">
            <a:avLst/>
          </a:prstGeom>
        </p:spPr>
        <p:txBody>
          <a:bodyPr vert="horz" lIns="0" tIns="45720" rIns="0" bIns="45720" rtlCol="0" anchor="t">
            <a:noAutofit/>
          </a:bodyPr>
          <a:lstStyle>
            <a:lvl1pPr marL="0" indent="0" algn="l" defTabSz="457200" rtl="0" eaLnBrk="1" latinLnBrk="0" hangingPunct="1">
              <a:lnSpc>
                <a:spcPct val="110000"/>
              </a:lnSpc>
              <a:spcBef>
                <a:spcPts val="500"/>
              </a:spcBef>
              <a:spcAft>
                <a:spcPts val="500"/>
              </a:spcAft>
              <a:buClr>
                <a:srgbClr val="B31B1B"/>
              </a:buClr>
              <a:buFont typeface="Arial"/>
              <a:buNone/>
              <a:defRPr sz="1400" kern="1200">
                <a:solidFill>
                  <a:srgbClr val="809699"/>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809699"/>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809699"/>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809699"/>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8096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3000" b="1" dirty="0">
                <a:solidFill>
                  <a:schemeClr val="tx1"/>
                </a:solidFill>
                <a:latin typeface="Calibri"/>
                <a:ea typeface="+mn-lt"/>
                <a:cs typeface="Arial"/>
              </a:rPr>
              <a:t>Academic Advising* </a:t>
            </a:r>
          </a:p>
          <a:p>
            <a:pPr>
              <a:lnSpc>
                <a:spcPct val="70000"/>
              </a:lnSpc>
            </a:pPr>
            <a:r>
              <a:rPr lang="en-US" sz="1900" dirty="0">
                <a:solidFill>
                  <a:schemeClr val="tx1"/>
                </a:solidFill>
                <a:latin typeface="Calibri"/>
                <a:ea typeface="+mn-lt"/>
                <a:cs typeface="Arial"/>
                <a:hlinkClick r:id="rId3">
                  <a:extLst>
                    <a:ext uri="{A12FA001-AC4F-418D-AE19-62706E023703}">
                      <ahyp:hlinkClr xmlns:ahyp="http://schemas.microsoft.com/office/drawing/2018/hyperlinkcolor" val="tx"/>
                    </a:ext>
                  </a:extLst>
                </a:hlinkClick>
              </a:rPr>
              <a:t>ha-advising@cornell.edu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rPr>
              <a:t>*You are not assigned an Academic Advisor. You can see either of us!</a:t>
            </a: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Nolan Registrar Team </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4">
                  <a:extLst>
                    <a:ext uri="{A12FA001-AC4F-418D-AE19-62706E023703}">
                      <ahyp:hlinkClr xmlns:ahyp="http://schemas.microsoft.com/office/drawing/2018/hyperlinkcolor" val="tx"/>
                    </a:ext>
                  </a:extLst>
                </a:hlinkClick>
              </a:rPr>
              <a:t>ha-registrar@cornell.edu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Practice Credit</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5">
                  <a:extLst>
                    <a:ext uri="{A12FA001-AC4F-418D-AE19-62706E023703}">
                      <ahyp:hlinkClr xmlns:ahyp="http://schemas.microsoft.com/office/drawing/2018/hyperlinkcolor" val="tx"/>
                    </a:ext>
                  </a:extLst>
                </a:hlinkClick>
              </a:rPr>
              <a:t>ha-practicecredit@cornell.edu</a:t>
            </a:r>
            <a:endParaRPr lang="en-US" sz="1900" dirty="0">
              <a:solidFill>
                <a:schemeClr val="tx1"/>
              </a:solidFill>
              <a:latin typeface="Calibri"/>
              <a:ea typeface="+mn-lt"/>
              <a:cs typeface="Arial"/>
            </a:endParaRPr>
          </a:p>
          <a:p>
            <a:pPr>
              <a:lnSpc>
                <a:spcPct val="70000"/>
              </a:lnSpc>
            </a:pPr>
            <a:endParaRPr lang="en-US" sz="1900" dirty="0">
              <a:solidFill>
                <a:schemeClr val="tx1"/>
              </a:solidFill>
              <a:latin typeface="Calibri"/>
              <a:cs typeface="Arial"/>
            </a:endParaRPr>
          </a:p>
          <a:p>
            <a:pPr>
              <a:lnSpc>
                <a:spcPct val="70000"/>
              </a:lnSpc>
            </a:pPr>
            <a:endParaRPr lang="en-US" sz="1900" dirty="0">
              <a:solidFill>
                <a:schemeClr val="tx1"/>
              </a:solidFill>
              <a:latin typeface="Calibri"/>
              <a:ea typeface="+mn-lt"/>
              <a:cs typeface="Calibri" panose="020F0502020204030204"/>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p:txBody>
      </p:sp>
      <p:sp>
        <p:nvSpPr>
          <p:cNvPr id="7" name="Footer Placeholder 4">
            <a:extLst>
              <a:ext uri="{FF2B5EF4-FFF2-40B4-BE49-F238E27FC236}">
                <a16:creationId xmlns:a16="http://schemas.microsoft.com/office/drawing/2014/main" id="{72AC0219-C058-4E45-A6C7-8093A4F360F7}"/>
              </a:ext>
            </a:extLst>
          </p:cNvPr>
          <p:cNvSpPr txBox="1">
            <a:spLocks/>
          </p:cNvSpPr>
          <p:nvPr/>
        </p:nvSpPr>
        <p:spPr>
          <a:xfrm>
            <a:off x="4132867" y="6340639"/>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206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689215"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Pre-enrollment Virtual Advising Drop-Ins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110965"/>
            <a:ext cx="10854018" cy="6017160"/>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We will be holding Virtual 1:1 Pre-Enrollment Drop-Ins at the following times: </a:t>
            </a:r>
          </a:p>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rPr>
              <a:t>Monday April 24 – Thursday April 27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10:00am – 12:00pm EST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2:00pm – 4:00pm EST </a:t>
            </a:r>
            <a:endParaRPr lang="en-US" dirty="0">
              <a:effectLst/>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rPr>
              <a:t>Friday April 28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10:00am – 12:00pm EST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2:00pm – 3:00pm EST </a:t>
            </a:r>
            <a:endParaRPr lang="en-US" dirty="0">
              <a:effectLst/>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rPr>
              <a:t>Monday May 1 – Thursday May 4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10:00am – 12:00pm EST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2:00pm – 4:00pm EST </a:t>
            </a:r>
            <a:endParaRPr lang="en-US" dirty="0">
              <a:effectLst/>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rPr>
              <a:t>Friday May 5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10:00am -12:00pm EST </a:t>
            </a:r>
            <a:endParaRPr lang="en-US" dirty="0">
              <a:effectLst/>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dirty="0">
                <a:effectLst/>
                <a:ea typeface="Times New Roman" panose="02020603050405020304" pitchFamily="18" charset="0"/>
              </a:rPr>
              <a:t>2:00pm – 3:00pm EST </a:t>
            </a:r>
            <a:endParaRPr lang="en-US" dirty="0">
              <a:ea typeface="Times New Roman" panose="02020603050405020304" pitchFamily="18" charset="0"/>
            </a:endParaRPr>
          </a:p>
          <a:p>
            <a:pPr marR="0" lvl="1" fontAlgn="base">
              <a:spcBef>
                <a:spcPts val="0"/>
              </a:spcBef>
              <a:spcAft>
                <a:spcPts val="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Drop-Ins are held via </a:t>
            </a:r>
            <a:r>
              <a:rPr lang="en-US" sz="1600" u="sng" dirty="0">
                <a:solidFill>
                  <a:srgbClr val="0563C1"/>
                </a:solidFill>
                <a:effectLst/>
                <a:ea typeface="Calibri" panose="020F0502020204030204" pitchFamily="34" charset="0"/>
                <a:cs typeface="Times New Roman" panose="02020603050405020304" pitchFamily="18" charset="0"/>
                <a:hlinkClick r:id="rId3"/>
              </a:rPr>
              <a:t>Zoom</a:t>
            </a:r>
            <a:r>
              <a:rPr lang="en-US" sz="16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Meeting ID: 946 8781 2347</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Passcode: 624493</a:t>
            </a:r>
          </a:p>
          <a:p>
            <a:pPr>
              <a:spcBef>
                <a:spcPts val="700"/>
              </a:spcBef>
              <a:spcAft>
                <a:spcPts val="500"/>
              </a:spcAft>
            </a:pPr>
            <a:r>
              <a:rPr lang="en-US" sz="1600" dirty="0">
                <a:ea typeface="+mn-lt"/>
                <a:cs typeface="+mn-lt"/>
              </a:rPr>
              <a:t>Drop-Ins are intended for quick discussions about your Spring 2023 enrollment, and are not intended for extended advising conversations</a:t>
            </a:r>
            <a:r>
              <a:rPr lang="en-US" sz="1400" dirty="0">
                <a:ea typeface="+mn-lt"/>
                <a:cs typeface="+mn-lt"/>
              </a:rPr>
              <a:t>.</a:t>
            </a:r>
            <a:endParaRPr lang="en-US" sz="1400" dirty="0">
              <a:solidFill>
                <a:schemeClr val="tx1">
                  <a:lumMod val="75000"/>
                </a:schemeClr>
              </a:solidFill>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82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Use Your Resources!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62979"/>
          </a:xfrm>
          <a:prstGeom prst="rect">
            <a:avLst/>
          </a:prstGeom>
          <a:noFill/>
        </p:spPr>
        <p:txBody>
          <a:bodyPr wrap="square" lIns="91440" tIns="45720" rIns="91440" bIns="45720" rtlCol="0" anchor="t">
            <a:spAutoFit/>
          </a:bodyPr>
          <a:lstStyle/>
          <a:p>
            <a:pPr marL="342900" indent="-342900">
              <a:buFont typeface="Arial,Sans-Serif"/>
              <a:buChar char="•"/>
            </a:pPr>
            <a:r>
              <a:rPr lang="en-US" sz="2400" dirty="0">
                <a:latin typeface="Calibri"/>
                <a:cs typeface="Calibri"/>
                <a:hlinkClick r:id="rId3"/>
              </a:rPr>
              <a:t>Student </a:t>
            </a:r>
            <a:r>
              <a:rPr lang="en-US" sz="2400" dirty="0" err="1">
                <a:latin typeface="Calibri"/>
                <a:cs typeface="Calibri"/>
                <a:hlinkClick r:id="rId3"/>
              </a:rPr>
              <a:t>LaunchPad</a:t>
            </a:r>
            <a:r>
              <a:rPr lang="en-US" sz="2400" dirty="0">
                <a:latin typeface="Calibri"/>
                <a:cs typeface="Calibri"/>
                <a:hlinkClick r:id="rId3"/>
              </a:rPr>
              <a:t> </a:t>
            </a:r>
            <a:endParaRPr lang="en-US" sz="2400" dirty="0">
              <a:latin typeface="Calibri"/>
              <a:cs typeface="Calibri"/>
            </a:endParaRPr>
          </a:p>
          <a:p>
            <a:pPr marL="342900" indent="-342900">
              <a:buFont typeface="Arial,Sans-Serif"/>
              <a:buChar char="•"/>
            </a:pPr>
            <a:r>
              <a:rPr lang="en-US" sz="2400" dirty="0">
                <a:latin typeface="Calibri"/>
                <a:cs typeface="Calibri"/>
                <a:hlinkClick r:id="rId4"/>
              </a:rPr>
              <a:t>Student Essentials</a:t>
            </a:r>
            <a:endParaRPr lang="en-US" sz="2400" dirty="0">
              <a:latin typeface="Calibri"/>
              <a:cs typeface="Calibri"/>
            </a:endParaRPr>
          </a:p>
          <a:p>
            <a:pPr marL="800100" lvl="1" indent="-342900">
              <a:buFont typeface="Arial,Sans-Serif"/>
              <a:buChar char="•"/>
            </a:pPr>
            <a:r>
              <a:rPr lang="en-US" sz="2400" dirty="0">
                <a:latin typeface="Calibri"/>
                <a:cs typeface="Calibri"/>
              </a:rPr>
              <a:t>Links you to your </a:t>
            </a:r>
            <a:r>
              <a:rPr lang="en-US" sz="2400" b="1" dirty="0">
                <a:latin typeface="Calibri"/>
                <a:cs typeface="Calibri"/>
              </a:rPr>
              <a:t>Student Center </a:t>
            </a:r>
            <a:r>
              <a:rPr lang="en-US" sz="2400" dirty="0">
                <a:latin typeface="Calibri"/>
                <a:cs typeface="Calibri"/>
              </a:rPr>
              <a:t>to view your pre-enrolled core schedule and enroll in additional courses.</a:t>
            </a:r>
          </a:p>
          <a:p>
            <a:pPr marL="285750" indent="-285750">
              <a:buFont typeface="Arial,Sans-Serif"/>
              <a:buChar char="•"/>
            </a:pPr>
            <a:r>
              <a:rPr lang="en-US" sz="2400" dirty="0">
                <a:latin typeface="Calibri"/>
                <a:cs typeface="Calibri" panose="020F0502020204030204"/>
                <a:hlinkClick r:id="rId5"/>
              </a:rPr>
              <a:t>NSHA Resources for Students</a:t>
            </a:r>
            <a:endParaRPr lang="en-US" sz="2400" dirty="0">
              <a:latin typeface="Calibri"/>
              <a:cs typeface="Calibri" panose="020F0502020204030204"/>
            </a:endParaRPr>
          </a:p>
          <a:p>
            <a:pPr marL="742950" lvl="1" indent="-285750">
              <a:buFont typeface="Arial,Sans-Serif"/>
              <a:buChar char="•"/>
            </a:pPr>
            <a:r>
              <a:rPr lang="en-US" sz="2400" dirty="0">
                <a:latin typeface="Calibri"/>
                <a:cs typeface="Calibri" panose="020F0502020204030204"/>
              </a:rPr>
              <a:t>Pre-Enrollment FAQs </a:t>
            </a:r>
          </a:p>
          <a:p>
            <a:pPr marL="742950" lvl="1" indent="-285750">
              <a:buFont typeface="Arial,Sans-Serif"/>
              <a:buChar char="•"/>
            </a:pPr>
            <a:r>
              <a:rPr lang="en-US" sz="2400" dirty="0">
                <a:latin typeface="Calibri"/>
                <a:cs typeface="Calibri" panose="020F0502020204030204"/>
              </a:rPr>
              <a:t>These slides! </a:t>
            </a:r>
          </a:p>
          <a:p>
            <a:pPr marL="742950" lvl="1" indent="-285750">
              <a:buFont typeface="Arial,Sans-Serif"/>
              <a:buChar char="•"/>
            </a:pPr>
            <a:r>
              <a:rPr lang="en-US" sz="2400" dirty="0">
                <a:latin typeface="Calibri"/>
                <a:cs typeface="Calibri" panose="020F0502020204030204"/>
              </a:rPr>
              <a:t>Core Swap Request Form &amp; Instructions </a:t>
            </a:r>
          </a:p>
          <a:p>
            <a:pPr marL="742950" lvl="1" indent="-285750">
              <a:buFont typeface="Arial,Sans-Serif"/>
              <a:buChar char="•"/>
            </a:pPr>
            <a:r>
              <a:rPr lang="en-US" sz="2400" dirty="0">
                <a:latin typeface="Calibri"/>
                <a:cs typeface="Calibri" panose="020F0502020204030204"/>
              </a:rPr>
              <a:t>4 Year Planning Sheet </a:t>
            </a:r>
          </a:p>
          <a:p>
            <a:pPr marL="285750" indent="-285750">
              <a:buFont typeface="Arial,Sans-Serif"/>
              <a:buChar char="•"/>
            </a:pPr>
            <a:r>
              <a:rPr lang="en-US" sz="2400" dirty="0">
                <a:latin typeface="Calibri"/>
                <a:cs typeface="Calibri" panose="020F0502020204030204"/>
                <a:hlinkClick r:id="rId6"/>
              </a:rPr>
              <a:t>Classes and Enrollment FAQ </a:t>
            </a:r>
            <a:endParaRPr lang="en-US" sz="2400" dirty="0">
              <a:latin typeface="Calibri"/>
              <a:cs typeface="Calibri" panose="020F0502020204030204"/>
            </a:endParaRPr>
          </a:p>
          <a:p>
            <a:pPr marL="285750" indent="-285750">
              <a:buFont typeface="Arial,Sans-Serif"/>
              <a:buChar char="•"/>
            </a:pPr>
            <a:r>
              <a:rPr lang="en-US" sz="2400" dirty="0">
                <a:latin typeface="Calibri"/>
                <a:cs typeface="Calibri" panose="020F0502020204030204"/>
                <a:hlinkClick r:id="rId7"/>
              </a:rPr>
              <a:t>Step by step instructions on how to add a class </a:t>
            </a:r>
            <a:endParaRPr lang="en-US" sz="2400" dirty="0">
              <a:latin typeface="Calibri"/>
              <a:cs typeface="Calibri" panose="020F0502020204030204"/>
            </a:endParaRPr>
          </a:p>
          <a:p>
            <a:pPr marL="285750" indent="-285750">
              <a:buFont typeface="Arial,Sans-Serif"/>
              <a:buChar char="•"/>
            </a:pPr>
            <a:r>
              <a:rPr lang="en-US" sz="2400" dirty="0">
                <a:latin typeface="Calibri"/>
                <a:cs typeface="Calibri" panose="020F0502020204030204"/>
                <a:hlinkClick r:id="rId8"/>
              </a:rPr>
              <a:t>Guide to Fall 2023 Enrollment </a:t>
            </a:r>
            <a:endParaRPr lang="en-US" sz="2400" dirty="0">
              <a:latin typeface="Calibri"/>
              <a:cs typeface="Calibri" panose="020F0502020204030204"/>
            </a:endParaRPr>
          </a:p>
          <a:p>
            <a:pPr marL="285750" indent="-285750">
              <a:buFont typeface="Arial,Sans-Serif"/>
              <a:buChar char="•"/>
            </a:pPr>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22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Pre-Enrollment Dates</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5C1607-90DE-4C3E-CFAF-D1A6D96B6F68}"/>
              </a:ext>
            </a:extLst>
          </p:cNvPr>
          <p:cNvSpPr txBox="1"/>
          <p:nvPr/>
        </p:nvSpPr>
        <p:spPr>
          <a:xfrm>
            <a:off x="403781" y="1173637"/>
            <a:ext cx="109916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b="1" dirty="0">
                <a:solidFill>
                  <a:schemeClr val="tx1">
                    <a:lumMod val="95000"/>
                    <a:lumOff val="5000"/>
                  </a:schemeClr>
                </a:solidFill>
                <a:latin typeface="Calibri"/>
                <a:cs typeface="Arial"/>
              </a:rPr>
              <a:t> May 1 at 7:30am – May 3 until 11:59pm: </a:t>
            </a:r>
            <a:r>
              <a:rPr lang="en-US" sz="2400" dirty="0">
                <a:solidFill>
                  <a:schemeClr val="tx1">
                    <a:lumMod val="95000"/>
                    <a:lumOff val="5000"/>
                  </a:schemeClr>
                </a:solidFill>
                <a:latin typeface="Calibri"/>
                <a:cs typeface="Arial"/>
              </a:rPr>
              <a:t>Seniors and rising Seniors </a:t>
            </a:r>
          </a:p>
          <a:p>
            <a:pPr>
              <a:buFont typeface="Arial"/>
              <a:buChar char="•"/>
            </a:pPr>
            <a:r>
              <a:rPr lang="en-US" sz="2400" b="1" dirty="0">
                <a:solidFill>
                  <a:schemeClr val="tx1">
                    <a:lumMod val="95000"/>
                    <a:lumOff val="5000"/>
                  </a:schemeClr>
                </a:solidFill>
                <a:latin typeface="Calibri"/>
                <a:cs typeface="Calibri"/>
              </a:rPr>
              <a:t> May 2 at 7:30am – May 4 until 11:59pm</a:t>
            </a:r>
            <a:r>
              <a:rPr lang="en-US" sz="2400" b="1" dirty="0">
                <a:solidFill>
                  <a:schemeClr val="tx1">
                    <a:lumMod val="95000"/>
                    <a:lumOff val="5000"/>
                  </a:schemeClr>
                </a:solidFill>
                <a:latin typeface="Calibri"/>
                <a:cs typeface="Arial"/>
              </a:rPr>
              <a:t>: </a:t>
            </a:r>
            <a:r>
              <a:rPr lang="en-US" sz="2400" dirty="0">
                <a:solidFill>
                  <a:schemeClr val="tx1">
                    <a:lumMod val="95000"/>
                    <a:lumOff val="5000"/>
                  </a:schemeClr>
                </a:solidFill>
                <a:latin typeface="Calibri"/>
                <a:cs typeface="Calibri"/>
              </a:rPr>
              <a:t>Juniors and rising Juniors </a:t>
            </a:r>
            <a:endParaRPr lang="en-US" sz="2400" dirty="0">
              <a:solidFill>
                <a:schemeClr val="tx1">
                  <a:lumMod val="95000"/>
                  <a:lumOff val="5000"/>
                </a:schemeClr>
              </a:solidFill>
              <a:latin typeface="Calibri"/>
              <a:cs typeface="Arial"/>
            </a:endParaRPr>
          </a:p>
          <a:p>
            <a:pPr>
              <a:buFont typeface="Arial"/>
              <a:buChar char="•"/>
            </a:pPr>
            <a:r>
              <a:rPr lang="en-US" sz="2400" b="1" dirty="0">
                <a:solidFill>
                  <a:schemeClr val="tx1">
                    <a:lumMod val="95000"/>
                    <a:lumOff val="5000"/>
                  </a:schemeClr>
                </a:solidFill>
                <a:latin typeface="Calibri"/>
                <a:cs typeface="Calibri"/>
              </a:rPr>
              <a:t> May 3 at 7:30am – May 5 until 11:59pm</a:t>
            </a:r>
            <a:r>
              <a:rPr lang="en-US" sz="2400" b="1" dirty="0">
                <a:solidFill>
                  <a:schemeClr val="tx1">
                    <a:lumMod val="95000"/>
                    <a:lumOff val="5000"/>
                  </a:schemeClr>
                </a:solidFill>
                <a:latin typeface="Calibri"/>
                <a:cs typeface="Arial"/>
              </a:rPr>
              <a:t>:</a:t>
            </a:r>
            <a:r>
              <a:rPr lang="en-US" sz="2400" b="1" dirty="0">
                <a:solidFill>
                  <a:schemeClr val="tx1">
                    <a:lumMod val="95000"/>
                    <a:lumOff val="5000"/>
                  </a:schemeClr>
                </a:solidFill>
                <a:latin typeface="Calibri"/>
                <a:cs typeface="Calibri"/>
              </a:rPr>
              <a:t> </a:t>
            </a:r>
            <a:r>
              <a:rPr lang="en-US" sz="2400" dirty="0">
                <a:solidFill>
                  <a:schemeClr val="tx1">
                    <a:lumMod val="95000"/>
                    <a:lumOff val="5000"/>
                  </a:schemeClr>
                </a:solidFill>
                <a:latin typeface="Calibri"/>
                <a:cs typeface="Calibri"/>
              </a:rPr>
              <a:t>Sophomores and continuing First Years </a:t>
            </a:r>
            <a:endParaRPr lang="en-US" sz="2400" dirty="0">
              <a:solidFill>
                <a:schemeClr val="tx1">
                  <a:lumMod val="95000"/>
                  <a:lumOff val="5000"/>
                </a:schemeClr>
              </a:solidFill>
              <a:latin typeface="Calibri"/>
              <a:cs typeface="Arial"/>
            </a:endParaRPr>
          </a:p>
          <a:p>
            <a:pPr>
              <a:buChar char="•"/>
            </a:pPr>
            <a:endParaRPr lang="en-US" sz="2400" dirty="0">
              <a:solidFill>
                <a:schemeClr val="tx1">
                  <a:lumMod val="95000"/>
                  <a:lumOff val="5000"/>
                </a:schemeClr>
              </a:solidFill>
              <a:latin typeface="Calibri"/>
              <a:cs typeface="Arial"/>
            </a:endParaRPr>
          </a:p>
          <a:p>
            <a:pPr>
              <a:buChar char="•"/>
            </a:pPr>
            <a:r>
              <a:rPr lang="en-US" sz="2400" dirty="0">
                <a:solidFill>
                  <a:schemeClr val="tx1">
                    <a:lumMod val="95000"/>
                    <a:lumOff val="5000"/>
                  </a:schemeClr>
                </a:solidFill>
                <a:latin typeface="Calibri"/>
                <a:cs typeface="Arial"/>
              </a:rPr>
              <a:t>Review the </a:t>
            </a:r>
            <a:r>
              <a:rPr lang="en-US" sz="2400" dirty="0">
                <a:solidFill>
                  <a:schemeClr val="tx1">
                    <a:lumMod val="95000"/>
                    <a:lumOff val="5000"/>
                  </a:schemeClr>
                </a:solidFill>
                <a:latin typeface="Calibri"/>
                <a:cs typeface="Arial"/>
                <a:hlinkClick r:id="rId3">
                  <a:extLst>
                    <a:ext uri="{A12FA001-AC4F-418D-AE19-62706E023703}">
                      <ahyp:hlinkClr xmlns:ahyp="http://schemas.microsoft.com/office/drawing/2018/hyperlinkcolor" val="tx"/>
                    </a:ext>
                  </a:extLst>
                </a:hlinkClick>
              </a:rPr>
              <a:t>2022-2023 Key Academic Dates</a:t>
            </a:r>
            <a:r>
              <a:rPr lang="en-US" sz="2400" dirty="0">
                <a:solidFill>
                  <a:schemeClr val="tx1">
                    <a:lumMod val="95000"/>
                    <a:lumOff val="5000"/>
                  </a:schemeClr>
                </a:solidFill>
                <a:latin typeface="Calibri"/>
                <a:cs typeface="Arial"/>
              </a:rPr>
              <a:t> for more important dates and deadlines! </a:t>
            </a:r>
          </a:p>
        </p:txBody>
      </p:sp>
    </p:spTree>
    <p:extLst>
      <p:ext uri="{BB962C8B-B14F-4D97-AF65-F5344CB8AC3E}">
        <p14:creationId xmlns:p14="http://schemas.microsoft.com/office/powerpoint/2010/main" val="390179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Undergraduate Degree Requirements</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pic>
        <p:nvPicPr>
          <p:cNvPr id="6" name="Picture 3" descr="Graphical user interface&#10;&#10;Description automatically generated">
            <a:extLst>
              <a:ext uri="{FF2B5EF4-FFF2-40B4-BE49-F238E27FC236}">
                <a16:creationId xmlns:a16="http://schemas.microsoft.com/office/drawing/2014/main" id="{786038B8-301F-1500-3ACD-299F19DCF73F}"/>
              </a:ext>
            </a:extLst>
          </p:cNvPr>
          <p:cNvPicPr>
            <a:picLocks noChangeAspect="1"/>
          </p:cNvPicPr>
          <p:nvPr/>
        </p:nvPicPr>
        <p:blipFill rotWithShape="1">
          <a:blip r:embed="rId3"/>
          <a:srcRect t="13826" b="322"/>
          <a:stretch/>
        </p:blipFill>
        <p:spPr>
          <a:xfrm>
            <a:off x="1205481" y="1101646"/>
            <a:ext cx="9547512" cy="4809011"/>
          </a:xfrm>
          <a:prstGeom prst="rect">
            <a:avLst/>
          </a:prstGeom>
        </p:spPr>
      </p:pic>
    </p:spTree>
    <p:extLst>
      <p:ext uri="{BB962C8B-B14F-4D97-AF65-F5344CB8AC3E}">
        <p14:creationId xmlns:p14="http://schemas.microsoft.com/office/powerpoint/2010/main" val="69603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Hotel Administration (HADM) Core</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dirty="0"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FBDF52D-2695-4EEB-5AF5-093388106EB6}"/>
              </a:ext>
            </a:extLst>
          </p:cNvPr>
          <p:cNvGrpSpPr/>
          <p:nvPr/>
        </p:nvGrpSpPr>
        <p:grpSpPr>
          <a:xfrm>
            <a:off x="237589" y="1232258"/>
            <a:ext cx="11592998" cy="3930412"/>
            <a:chOff x="299501" y="1667121"/>
            <a:chExt cx="11592998" cy="3930412"/>
          </a:xfrm>
        </p:grpSpPr>
        <p:sp>
          <p:nvSpPr>
            <p:cNvPr id="13" name="Rectangle: Rounded Corners 12">
              <a:extLst>
                <a:ext uri="{FF2B5EF4-FFF2-40B4-BE49-F238E27FC236}">
                  <a16:creationId xmlns:a16="http://schemas.microsoft.com/office/drawing/2014/main" id="{83CDCFBB-D33C-486B-5A99-DCEF30D99B54}"/>
                </a:ext>
              </a:extLst>
            </p:cNvPr>
            <p:cNvSpPr/>
            <p:nvPr/>
          </p:nvSpPr>
          <p:spPr>
            <a:xfrm>
              <a:off x="3801170" y="1670165"/>
              <a:ext cx="4010612" cy="39273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2000-Level</a:t>
              </a:r>
            </a:p>
            <a:p>
              <a:pPr algn="ctr"/>
              <a:endParaRPr lang="en-US" sz="1600" dirty="0">
                <a:solidFill>
                  <a:schemeClr val="bg1"/>
                </a:solidFill>
                <a:latin typeface="Arial"/>
                <a:cs typeface="Calibri"/>
              </a:endParaRPr>
            </a:p>
            <a:p>
              <a:endParaRPr lang="en-US" sz="1350" dirty="0">
                <a:solidFill>
                  <a:schemeClr val="bg1"/>
                </a:solidFill>
                <a:latin typeface="Arial"/>
                <a:cs typeface="Calibri" panose="020F0502020204030204" pitchFamily="34" charset="0"/>
              </a:endParaRPr>
            </a:p>
            <a:p>
              <a:pPr marL="285750" indent="-285750">
                <a:buFont typeface="Arial"/>
                <a:buChar char="•"/>
              </a:pPr>
              <a:r>
                <a:rPr lang="en-US" sz="1350" b="1" dirty="0">
                  <a:solidFill>
                    <a:schemeClr val="bg1"/>
                  </a:solidFill>
                  <a:latin typeface="Calibri"/>
                  <a:cs typeface="Calibri"/>
                </a:rPr>
                <a:t>HADM 2011:</a:t>
              </a:r>
              <a:r>
                <a:rPr lang="en-US" sz="1350" dirty="0">
                  <a:solidFill>
                    <a:schemeClr val="bg1"/>
                  </a:solidFill>
                  <a:latin typeface="Calibri"/>
                  <a:cs typeface="Calibri"/>
                </a:rPr>
                <a:t> Hospitality Quant. Analysis</a:t>
              </a:r>
              <a:endParaRPr lang="en-US" sz="1350" dirty="0">
                <a:solidFill>
                  <a:schemeClr val="bg1"/>
                </a:solidFill>
                <a:latin typeface="Calibri"/>
                <a:ea typeface="Calibri"/>
                <a:cs typeface="Calibri"/>
              </a:endParaRPr>
            </a:p>
            <a:p>
              <a:pPr marL="285750" indent="-285750">
                <a:buFont typeface="Arial"/>
                <a:buChar char="•"/>
              </a:pPr>
              <a:r>
                <a:rPr lang="en-US" sz="1350" b="1" dirty="0">
                  <a:solidFill>
                    <a:schemeClr val="bg1"/>
                  </a:solidFill>
                  <a:latin typeface="Calibri"/>
                  <a:cs typeface="Arial"/>
                </a:rPr>
                <a:t>HADM 2021:</a:t>
              </a:r>
              <a:r>
                <a:rPr lang="en-US" sz="1350" dirty="0">
                  <a:solidFill>
                    <a:schemeClr val="bg1"/>
                  </a:solidFill>
                  <a:latin typeface="Calibri"/>
                  <a:cs typeface="Arial"/>
                </a:rPr>
                <a:t> Critical Thinking &amp; Mathematical Modeling in Operations</a:t>
              </a:r>
              <a:endParaRPr lang="en-US" sz="1350" dirty="0">
                <a:solidFill>
                  <a:schemeClr val="bg1"/>
                </a:solidFill>
                <a:latin typeface="Calibri"/>
                <a:cs typeface="Calibri"/>
              </a:endParaRPr>
            </a:p>
            <a:p>
              <a:pPr marL="285750" indent="-285750">
                <a:buFont typeface="Arial,Sans-Serif"/>
                <a:buChar char="•"/>
              </a:pPr>
              <a:r>
                <a:rPr lang="en-US" sz="1350" b="1" dirty="0">
                  <a:solidFill>
                    <a:schemeClr val="bg1"/>
                  </a:solidFill>
                  <a:latin typeface="Calibri"/>
                  <a:cs typeface="Arial"/>
                </a:rPr>
                <a:t>HADM 2210:</a:t>
              </a:r>
              <a:r>
                <a:rPr lang="en-US" sz="1350" dirty="0">
                  <a:solidFill>
                    <a:schemeClr val="bg1"/>
                  </a:solidFill>
                  <a:latin typeface="Calibri"/>
                  <a:cs typeface="Arial"/>
                </a:rPr>
                <a:t> Managerial Accounting</a:t>
              </a:r>
              <a:endParaRPr lang="en-US" sz="1350" dirty="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2220: </a:t>
              </a:r>
              <a:r>
                <a:rPr lang="en-US" sz="1350" dirty="0">
                  <a:solidFill>
                    <a:schemeClr val="bg1"/>
                  </a:solidFill>
                  <a:latin typeface="Calibri"/>
                  <a:cs typeface="Arial"/>
                </a:rPr>
                <a:t>Finance</a:t>
              </a:r>
              <a:endParaRPr lang="en-US" dirty="0">
                <a:solidFill>
                  <a:schemeClr val="bg1"/>
                </a:solidFill>
                <a:latin typeface="Calibri"/>
                <a:cs typeface="Calibri"/>
              </a:endParaRPr>
            </a:p>
            <a:p>
              <a:pPr marL="285750" indent="-285750">
                <a:buFont typeface="Arial,Sans-Serif"/>
                <a:buChar char="•"/>
              </a:pPr>
              <a:r>
                <a:rPr lang="en-US" sz="1350" b="1" dirty="0">
                  <a:solidFill>
                    <a:schemeClr val="bg1"/>
                  </a:solidFill>
                  <a:latin typeface="Calibri"/>
                  <a:cs typeface="Arial"/>
                </a:rPr>
                <a:t>HADM 2221:</a:t>
              </a:r>
              <a:r>
                <a:rPr lang="en-US" sz="1350" dirty="0">
                  <a:solidFill>
                    <a:schemeClr val="bg1"/>
                  </a:solidFill>
                  <a:latin typeface="Calibri"/>
                  <a:cs typeface="Arial"/>
                </a:rPr>
                <a:t> Principles of Hospitality Real Estate </a:t>
              </a:r>
              <a:endParaRPr lang="en-US" sz="1350" dirty="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2351: </a:t>
              </a:r>
              <a:r>
                <a:rPr lang="en-US" sz="1350" dirty="0">
                  <a:solidFill>
                    <a:schemeClr val="bg1"/>
                  </a:solidFill>
                  <a:latin typeface="Calibri"/>
                  <a:cs typeface="Arial"/>
                </a:rPr>
                <a:t>Restaurant Management</a:t>
              </a:r>
              <a:endParaRPr lang="en-US" sz="1350" dirty="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2430:</a:t>
              </a:r>
              <a:r>
                <a:rPr lang="en-US" sz="1350" dirty="0">
                  <a:solidFill>
                    <a:schemeClr val="bg1"/>
                  </a:solidFill>
                  <a:latin typeface="Calibri"/>
                  <a:cs typeface="Arial"/>
                </a:rPr>
                <a:t> Marketing Mgmnt. For Services</a:t>
              </a:r>
              <a:endParaRPr lang="en-US" sz="1350" dirty="0">
                <a:solidFill>
                  <a:schemeClr val="bg1"/>
                </a:solidFill>
                <a:latin typeface="Calibri"/>
                <a:ea typeface="+mn-lt"/>
                <a:cs typeface="+mn-lt"/>
              </a:endParaRPr>
            </a:p>
            <a:p>
              <a:pPr marL="285750" indent="-285750">
                <a:buFont typeface="Arial,Sans-Serif"/>
                <a:buChar char="•"/>
              </a:pPr>
              <a:r>
                <a:rPr lang="en-US" sz="1350" b="1" dirty="0">
                  <a:solidFill>
                    <a:schemeClr val="bg1"/>
                  </a:solidFill>
                  <a:latin typeface="Calibri"/>
                  <a:cs typeface="Arial"/>
                </a:rPr>
                <a:t>HADM 2560:</a:t>
              </a:r>
              <a:r>
                <a:rPr lang="en-US" sz="1350" dirty="0">
                  <a:solidFill>
                    <a:schemeClr val="bg1"/>
                  </a:solidFill>
                  <a:latin typeface="Calibri"/>
                  <a:cs typeface="Arial"/>
                </a:rPr>
                <a:t> Fundamentals Of Hospitality Development &amp; Mgmnt.</a:t>
              </a:r>
              <a:endParaRPr lang="en-US" sz="1350" dirty="0">
                <a:solidFill>
                  <a:schemeClr val="bg1"/>
                </a:solidFill>
                <a:latin typeface="Calibri"/>
                <a:ea typeface="+mn-lt"/>
                <a:cs typeface="+mn-lt"/>
              </a:endParaRPr>
            </a:p>
            <a:p>
              <a:pPr marL="285750" indent="-285750">
                <a:buFont typeface="Arial"/>
                <a:buChar char="•"/>
              </a:pPr>
              <a:r>
                <a:rPr lang="en-US" sz="1350" b="1" dirty="0">
                  <a:solidFill>
                    <a:schemeClr val="bg1"/>
                  </a:solidFill>
                  <a:latin typeface="Calibri"/>
                  <a:cs typeface="Calibri"/>
                </a:rPr>
                <a:t>HADM 2810: </a:t>
              </a:r>
              <a:r>
                <a:rPr lang="en-US" sz="1350" dirty="0">
                  <a:solidFill>
                    <a:schemeClr val="bg1"/>
                  </a:solidFill>
                  <a:latin typeface="Calibri"/>
                  <a:cs typeface="Calibri"/>
                </a:rPr>
                <a:t>Human Resources Mgmnt.</a:t>
              </a:r>
            </a:p>
            <a:p>
              <a:endParaRPr lang="en-US" sz="1350" dirty="0">
                <a:solidFill>
                  <a:schemeClr val="bg1"/>
                </a:solidFill>
                <a:latin typeface="Arial"/>
                <a:cs typeface="Calibri"/>
              </a:endParaRPr>
            </a:p>
          </p:txBody>
        </p:sp>
        <p:sp>
          <p:nvSpPr>
            <p:cNvPr id="14" name="Rectangle: Rounded Corners 13">
              <a:extLst>
                <a:ext uri="{FF2B5EF4-FFF2-40B4-BE49-F238E27FC236}">
                  <a16:creationId xmlns:a16="http://schemas.microsoft.com/office/drawing/2014/main" id="{A4710F79-5C8D-A0BC-28A9-66A3F1BF5750}"/>
                </a:ext>
              </a:extLst>
            </p:cNvPr>
            <p:cNvSpPr/>
            <p:nvPr/>
          </p:nvSpPr>
          <p:spPr>
            <a:xfrm>
              <a:off x="7917083" y="1667121"/>
              <a:ext cx="2456340" cy="3927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3000-Level</a:t>
              </a:r>
            </a:p>
            <a:p>
              <a:pPr algn="ctr"/>
              <a:endParaRPr lang="en-US" b="1" dirty="0">
                <a:solidFill>
                  <a:schemeClr val="bg1"/>
                </a:solidFill>
                <a:latin typeface="Calibri"/>
                <a:cs typeface="Arial"/>
              </a:endParaRPr>
            </a:p>
            <a:p>
              <a:pPr marL="285750" indent="-285750">
                <a:buFont typeface="Arial"/>
                <a:buChar char="•"/>
              </a:pPr>
              <a:r>
                <a:rPr lang="en-US" sz="1600" b="1" dirty="0">
                  <a:solidFill>
                    <a:schemeClr val="bg1"/>
                  </a:solidFill>
                  <a:latin typeface="Calibri"/>
                  <a:cs typeface="Calibri"/>
                </a:rPr>
                <a:t>HADM 3650:</a:t>
              </a:r>
              <a:r>
                <a:rPr lang="en-US" sz="1600" dirty="0">
                  <a:solidFill>
                    <a:schemeClr val="bg1"/>
                  </a:solidFill>
                  <a:latin typeface="Calibri"/>
                  <a:cs typeface="Calibri"/>
                </a:rPr>
                <a:t> Persuasive Business Communication for Hospitality Leaders</a:t>
              </a:r>
            </a:p>
            <a:p>
              <a:pPr marL="285750" indent="-285750">
                <a:buFont typeface="Arial"/>
                <a:buChar char="•"/>
              </a:pPr>
              <a:r>
                <a:rPr lang="en-US" sz="1600" b="1" dirty="0">
                  <a:solidFill>
                    <a:schemeClr val="bg1"/>
                  </a:solidFill>
                  <a:latin typeface="Calibri"/>
                  <a:cs typeface="Arial"/>
                </a:rPr>
                <a:t>HADM 3870:</a:t>
              </a:r>
              <a:r>
                <a:rPr lang="en-US" sz="1600" dirty="0">
                  <a:solidFill>
                    <a:schemeClr val="bg1"/>
                  </a:solidFill>
                  <a:latin typeface="Calibri"/>
                  <a:cs typeface="Arial"/>
                </a:rPr>
                <a:t> Business &amp; Hospitality Law</a:t>
              </a:r>
              <a:endParaRPr lang="en-US" sz="1600" dirty="0">
                <a:solidFill>
                  <a:schemeClr val="bg1"/>
                </a:solidFill>
                <a:latin typeface="Calibri"/>
                <a:cs typeface="Calibri" panose="020F0502020204030204" pitchFamily="34" charset="0"/>
              </a:endParaRPr>
            </a:p>
            <a:p>
              <a:pPr marL="285750" indent="-285750">
                <a:buFont typeface="Arial"/>
                <a:buChar char="•"/>
              </a:pPr>
              <a:endParaRPr lang="en-US" sz="1600" dirty="0">
                <a:solidFill>
                  <a:schemeClr val="bg1"/>
                </a:solidFill>
                <a:latin typeface="Calibri" panose="020F0502020204030204" pitchFamily="34" charset="0"/>
                <a:cs typeface="Calibri" panose="020F0502020204030204" pitchFamily="34" charset="0"/>
              </a:endParaRPr>
            </a:p>
            <a:p>
              <a:pPr algn="ctr"/>
              <a:endParaRPr lang="en-US" sz="1200" dirty="0">
                <a:solidFill>
                  <a:schemeClr val="bg1"/>
                </a:solidFill>
                <a:latin typeface="Calibri"/>
                <a:cs typeface="Calibri"/>
              </a:endParaRPr>
            </a:p>
            <a:p>
              <a:pPr algn="ctr"/>
              <a:endParaRPr lang="en-US" sz="1600" dirty="0">
                <a:solidFill>
                  <a:schemeClr val="bg1"/>
                </a:solidFill>
                <a:latin typeface="Calibri" panose="020F0502020204030204" pitchFamily="34" charset="0"/>
                <a:cs typeface="Calibri"/>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C6374CB3-4B7B-E18B-E9D4-BB39DBED23E0}"/>
                </a:ext>
              </a:extLst>
            </p:cNvPr>
            <p:cNvSpPr/>
            <p:nvPr/>
          </p:nvSpPr>
          <p:spPr>
            <a:xfrm>
              <a:off x="10439444" y="1670977"/>
              <a:ext cx="1453055" cy="389594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4000-Level</a:t>
              </a:r>
            </a:p>
            <a:p>
              <a:pPr algn="ctr"/>
              <a:endParaRPr lang="en-US" dirty="0">
                <a:solidFill>
                  <a:schemeClr val="bg1"/>
                </a:solidFill>
                <a:latin typeface="Calibri"/>
                <a:cs typeface="Arial"/>
              </a:endParaRPr>
            </a:p>
            <a:p>
              <a:pPr marL="285750" indent="-285750">
                <a:buFont typeface="Arial"/>
                <a:buChar char="•"/>
              </a:pPr>
              <a:r>
                <a:rPr lang="en-US" sz="1600" b="1" dirty="0">
                  <a:solidFill>
                    <a:schemeClr val="bg1"/>
                  </a:solidFill>
                  <a:latin typeface="Calibri"/>
                  <a:cs typeface="Calibri"/>
                </a:rPr>
                <a:t>HADM 4410:</a:t>
              </a:r>
              <a:r>
                <a:rPr lang="en-US" sz="1600" dirty="0">
                  <a:solidFill>
                    <a:schemeClr val="bg1"/>
                  </a:solidFill>
                  <a:latin typeface="Calibri"/>
                  <a:cs typeface="Calibri"/>
                </a:rPr>
                <a:t> Strategic Mgmnt.</a:t>
              </a: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sz="1600" dirty="0">
                <a:solidFill>
                  <a:schemeClr val="bg1"/>
                </a:solidFill>
                <a:latin typeface="Calibri" panose="020F0502020204030204" pitchFamily="34" charset="0"/>
              </a:endParaRPr>
            </a:p>
            <a:p>
              <a:pPr algn="ctr"/>
              <a:endParaRPr lang="en-US" dirty="0">
                <a:solidFill>
                  <a:schemeClr val="bg1"/>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520C4179-F6AE-5D66-2D76-8964812A2AA6}"/>
                </a:ext>
              </a:extLst>
            </p:cNvPr>
            <p:cNvSpPr/>
            <p:nvPr/>
          </p:nvSpPr>
          <p:spPr>
            <a:xfrm>
              <a:off x="299501" y="1690688"/>
              <a:ext cx="3382157" cy="38802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latin typeface="Calibri"/>
                  <a:cs typeface="Calibri"/>
                </a:rPr>
                <a:t>1000-Level</a:t>
              </a:r>
            </a:p>
            <a:p>
              <a:pPr algn="ctr"/>
              <a:endParaRPr lang="en-US" dirty="0">
                <a:solidFill>
                  <a:schemeClr val="bg1"/>
                </a:solidFill>
                <a:latin typeface="Calibri"/>
                <a:cs typeface="Arial"/>
              </a:endParaRPr>
            </a:p>
            <a:p>
              <a:pPr marL="285750" indent="-285750">
                <a:buFont typeface="Arial"/>
                <a:buChar char="•"/>
              </a:pPr>
              <a:r>
                <a:rPr lang="en-US" sz="1400" b="1" dirty="0">
                  <a:solidFill>
                    <a:schemeClr val="bg1"/>
                  </a:solidFill>
                  <a:latin typeface="Calibri"/>
                  <a:cs typeface="Arial"/>
                </a:rPr>
                <a:t>HADM 1150:</a:t>
              </a:r>
              <a:r>
                <a:rPr lang="en-US" sz="1400" dirty="0">
                  <a:solidFill>
                    <a:schemeClr val="bg1"/>
                  </a:solidFill>
                  <a:latin typeface="Calibri"/>
                  <a:cs typeface="Arial"/>
                </a:rPr>
                <a:t> Org. Behavior &amp; Leadership Skills</a:t>
              </a:r>
            </a:p>
            <a:p>
              <a:pPr marL="285750" indent="-285750">
                <a:buFont typeface="Arial"/>
                <a:buChar char="•"/>
              </a:pPr>
              <a:r>
                <a:rPr lang="en-US" sz="1400" b="1" dirty="0">
                  <a:solidFill>
                    <a:schemeClr val="bg1"/>
                  </a:solidFill>
                  <a:latin typeface="Calibri"/>
                  <a:cs typeface="Calibri"/>
                </a:rPr>
                <a:t>HADM 1210:</a:t>
              </a:r>
              <a:r>
                <a:rPr lang="en-US" sz="1400" dirty="0">
                  <a:solidFill>
                    <a:schemeClr val="bg1"/>
                  </a:solidFill>
                  <a:latin typeface="Calibri"/>
                  <a:cs typeface="Calibri"/>
                </a:rPr>
                <a:t> Financial Accounting</a:t>
              </a:r>
              <a:endParaRPr lang="en-US" dirty="0">
                <a:solidFill>
                  <a:schemeClr val="bg1"/>
                </a:solidFill>
                <a:latin typeface="Calibri"/>
                <a:cs typeface="Calibri"/>
              </a:endParaRPr>
            </a:p>
            <a:p>
              <a:pPr marL="285750" indent="-285750">
                <a:buFont typeface="Arial,Sans-Serif"/>
                <a:buChar char="•"/>
              </a:pPr>
              <a:r>
                <a:rPr lang="en-US" sz="1400" b="1" dirty="0">
                  <a:solidFill>
                    <a:schemeClr val="bg1"/>
                  </a:solidFill>
                  <a:latin typeface="Calibri"/>
                  <a:cs typeface="Arial"/>
                </a:rPr>
                <a:t>HADM 1350:</a:t>
              </a:r>
              <a:r>
                <a:rPr lang="en-US" sz="1400" dirty="0">
                  <a:solidFill>
                    <a:schemeClr val="bg1"/>
                  </a:solidFill>
                  <a:latin typeface="Calibri"/>
                  <a:cs typeface="Arial"/>
                </a:rPr>
                <a:t> Intro. to Hotel Operations</a:t>
              </a:r>
              <a:endParaRPr lang="en-US" sz="1400" dirty="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1361:</a:t>
              </a:r>
              <a:r>
                <a:rPr lang="en-US" sz="1400" dirty="0">
                  <a:solidFill>
                    <a:schemeClr val="bg1"/>
                  </a:solidFill>
                  <a:latin typeface="Calibri"/>
                  <a:cs typeface="Arial"/>
                </a:rPr>
                <a:t> Principles of F&amp;B Operations Mgmnt.</a:t>
              </a:r>
              <a:endParaRPr lang="en-US" sz="1400" dirty="0">
                <a:solidFill>
                  <a:schemeClr val="bg1"/>
                </a:solidFill>
                <a:latin typeface="Calibri"/>
                <a:ea typeface="+mn-lt"/>
                <a:cs typeface="+mn-lt"/>
              </a:endParaRPr>
            </a:p>
            <a:p>
              <a:pPr marL="285750" indent="-285750">
                <a:buFont typeface="Arial,Sans-Serif"/>
                <a:buChar char="•"/>
              </a:pPr>
              <a:r>
                <a:rPr lang="en-US" sz="1400" b="1" dirty="0">
                  <a:solidFill>
                    <a:schemeClr val="bg1"/>
                  </a:solidFill>
                  <a:latin typeface="Calibri"/>
                  <a:cs typeface="Arial"/>
                </a:rPr>
                <a:t>HADM 1410:</a:t>
              </a:r>
              <a:r>
                <a:rPr lang="en-US" sz="1400" dirty="0">
                  <a:solidFill>
                    <a:schemeClr val="bg1"/>
                  </a:solidFill>
                  <a:latin typeface="Calibri"/>
                  <a:cs typeface="Arial"/>
                </a:rPr>
                <a:t> Microeconomics</a:t>
              </a:r>
            </a:p>
            <a:p>
              <a:pPr marL="285750" indent="-285750">
                <a:buFont typeface="Arial,Sans-Serif"/>
                <a:buChar char="•"/>
              </a:pPr>
              <a:r>
                <a:rPr lang="en-US" sz="1400" b="1" dirty="0">
                  <a:solidFill>
                    <a:schemeClr val="bg1"/>
                  </a:solidFill>
                  <a:latin typeface="Calibri"/>
                  <a:cs typeface="Arial"/>
                </a:rPr>
                <a:t>HADM 1650:</a:t>
              </a:r>
              <a:r>
                <a:rPr lang="en-US" sz="1400" dirty="0">
                  <a:solidFill>
                    <a:schemeClr val="bg1"/>
                  </a:solidFill>
                  <a:latin typeface="Calibri"/>
                  <a:cs typeface="Arial"/>
                </a:rPr>
                <a:t> Business Writing</a:t>
              </a:r>
            </a:p>
            <a:p>
              <a:pPr marL="285750" indent="-285750">
                <a:buFont typeface="Arial"/>
                <a:buChar char="•"/>
              </a:pPr>
              <a:r>
                <a:rPr lang="en-US" sz="1400" b="1" dirty="0">
                  <a:solidFill>
                    <a:schemeClr val="bg1"/>
                  </a:solidFill>
                  <a:latin typeface="Calibri"/>
                  <a:cs typeface="Calibri"/>
                </a:rPr>
                <a:t>HADM 1740:</a:t>
              </a:r>
              <a:r>
                <a:rPr lang="en-US" sz="1400" dirty="0">
                  <a:solidFill>
                    <a:schemeClr val="bg1"/>
                  </a:solidFill>
                  <a:latin typeface="Calibri"/>
                  <a:cs typeface="Calibri"/>
                </a:rPr>
                <a:t> Business Computing</a:t>
              </a:r>
            </a:p>
            <a:p>
              <a:pPr marL="285750" indent="-285750">
                <a:buFont typeface="Arial"/>
                <a:buChar char="•"/>
              </a:pPr>
              <a:endParaRPr lang="en-US" sz="1400" dirty="0">
                <a:solidFill>
                  <a:schemeClr val="bg1"/>
                </a:solidFill>
                <a:latin typeface="Arial"/>
                <a:cs typeface="Calibri"/>
              </a:endParaRPr>
            </a:p>
          </p:txBody>
        </p:sp>
      </p:grpSp>
      <p:sp>
        <p:nvSpPr>
          <p:cNvPr id="5" name="TextBox 4">
            <a:extLst>
              <a:ext uri="{FF2B5EF4-FFF2-40B4-BE49-F238E27FC236}">
                <a16:creationId xmlns:a16="http://schemas.microsoft.com/office/drawing/2014/main" id="{5386A3EE-C952-1771-4827-B006AC1581F4}"/>
              </a:ext>
            </a:extLst>
          </p:cNvPr>
          <p:cNvSpPr txBox="1"/>
          <p:nvPr/>
        </p:nvSpPr>
        <p:spPr>
          <a:xfrm>
            <a:off x="307042" y="5390866"/>
            <a:ext cx="11252612" cy="369332"/>
          </a:xfrm>
          <a:prstGeom prst="rect">
            <a:avLst/>
          </a:prstGeom>
          <a:noFill/>
        </p:spPr>
        <p:txBody>
          <a:bodyPr wrap="square" rtlCol="0">
            <a:spAutoFit/>
          </a:bodyPr>
          <a:lstStyle/>
          <a:p>
            <a:r>
              <a:rPr lang="en-US" dirty="0"/>
              <a:t>Students are enrolled into all 1000-level core by the Nolan School Registrar team in ‘Core Blocks’ </a:t>
            </a:r>
          </a:p>
        </p:txBody>
      </p:sp>
    </p:spTree>
    <p:extLst>
      <p:ext uri="{BB962C8B-B14F-4D97-AF65-F5344CB8AC3E}">
        <p14:creationId xmlns:p14="http://schemas.microsoft.com/office/powerpoint/2010/main" val="373491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6371" y="298671"/>
            <a:ext cx="10058399" cy="1077218"/>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highlight>
                  <a:srgbClr val="FFFF00"/>
                </a:highlight>
                <a:latin typeface="Arial Black"/>
                <a:cs typeface="Arial"/>
              </a:rPr>
              <a:t>2000-Level HADM Core – UPDATED CORE SEQUENCING </a:t>
            </a:r>
            <a:endParaRPr lang="en-US" dirty="0">
              <a:solidFill>
                <a:schemeClr val="tx1">
                  <a:lumMod val="95000"/>
                  <a:lumOff val="5000"/>
                </a:schemeClr>
              </a:solidFill>
              <a:highlight>
                <a:srgbClr val="FFFF00"/>
              </a:highligh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37702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8999429-C4BA-8CFA-4C12-590C6305CC37}"/>
              </a:ext>
            </a:extLst>
          </p:cNvPr>
          <p:cNvGraphicFramePr>
            <a:graphicFrameLocks noGrp="1"/>
          </p:cNvGraphicFramePr>
          <p:nvPr>
            <p:extLst>
              <p:ext uri="{D42A27DB-BD31-4B8C-83A1-F6EECF244321}">
                <p14:modId xmlns:p14="http://schemas.microsoft.com/office/powerpoint/2010/main" val="412519746"/>
              </p:ext>
            </p:extLst>
          </p:nvPr>
        </p:nvGraphicFramePr>
        <p:xfrm>
          <a:off x="306371" y="1869794"/>
          <a:ext cx="11294959" cy="3842925"/>
        </p:xfrm>
        <a:graphic>
          <a:graphicData uri="http://schemas.openxmlformats.org/drawingml/2006/table">
            <a:tbl>
              <a:tblPr firstRow="1" bandRow="1">
                <a:tableStyleId>{5C22544A-7EE6-4342-B048-85BDC9FD1C3A}</a:tableStyleId>
              </a:tblPr>
              <a:tblGrid>
                <a:gridCol w="5459469">
                  <a:extLst>
                    <a:ext uri="{9D8B030D-6E8A-4147-A177-3AD203B41FA5}">
                      <a16:colId xmlns:a16="http://schemas.microsoft.com/office/drawing/2014/main" val="1370700151"/>
                    </a:ext>
                  </a:extLst>
                </a:gridCol>
                <a:gridCol w="5835490">
                  <a:extLst>
                    <a:ext uri="{9D8B030D-6E8A-4147-A177-3AD203B41FA5}">
                      <a16:colId xmlns:a16="http://schemas.microsoft.com/office/drawing/2014/main" val="3569000346"/>
                    </a:ext>
                  </a:extLst>
                </a:gridCol>
              </a:tblGrid>
              <a:tr h="401001">
                <a:tc>
                  <a:txBody>
                    <a:bodyPr/>
                    <a:lstStyle/>
                    <a:p>
                      <a:pPr algn="ctr" rtl="0" fontAlgn="base"/>
                      <a:r>
                        <a:rPr lang="en-US" sz="1800" cap="small" dirty="0">
                          <a:effectLst/>
                          <a:latin typeface="Calibri"/>
                        </a:rPr>
                        <a:t>PRE-ENROLLED CORE</a:t>
                      </a:r>
                      <a:endParaRPr lang="en-US" sz="1800" b="0" i="0" dirty="0">
                        <a:effectLst/>
                        <a:latin typeface="Calibri"/>
                      </a:endParaRPr>
                    </a:p>
                  </a:txBody>
                  <a:tcPr>
                    <a:solidFill>
                      <a:srgbClr val="C00000"/>
                    </a:solidFill>
                  </a:tcPr>
                </a:tc>
                <a:tc>
                  <a:txBody>
                    <a:bodyPr/>
                    <a:lstStyle/>
                    <a:p>
                      <a:pPr algn="ctr" rtl="0" fontAlgn="base"/>
                      <a:r>
                        <a:rPr lang="en-US" sz="1800" cap="small" dirty="0">
                          <a:effectLst/>
                          <a:latin typeface="Calibri"/>
                        </a:rPr>
                        <a:t>SELF-ENROLL CORE</a:t>
                      </a:r>
                      <a:endParaRPr lang="en-US" sz="1800" b="0" i="0" dirty="0">
                        <a:effectLst/>
                        <a:latin typeface="Calibri"/>
                      </a:endParaRPr>
                    </a:p>
                  </a:txBody>
                  <a:tcPr>
                    <a:solidFill>
                      <a:srgbClr val="C00000"/>
                    </a:solidFill>
                  </a:tcPr>
                </a:tc>
                <a:extLst>
                  <a:ext uri="{0D108BD9-81ED-4DB2-BD59-A6C34878D82A}">
                    <a16:rowId xmlns:a16="http://schemas.microsoft.com/office/drawing/2014/main" val="4199457344"/>
                  </a:ext>
                </a:extLst>
              </a:tr>
              <a:tr h="634918">
                <a:tc>
                  <a:txBody>
                    <a:bodyPr/>
                    <a:lstStyle/>
                    <a:p>
                      <a:pPr lvl="0" algn="l">
                        <a:buNone/>
                      </a:pPr>
                      <a:r>
                        <a:rPr lang="en-US" sz="1600" b="1" i="0" u="none" strike="noStrike" noProof="0" dirty="0">
                          <a:effectLst/>
                          <a:latin typeface="Calibri"/>
                        </a:rPr>
                        <a:t>HADM 2011 </a:t>
                      </a:r>
                      <a:r>
                        <a:rPr lang="en-US" sz="1600" b="0" i="0" u="none" strike="noStrike" noProof="0" dirty="0">
                          <a:effectLst/>
                          <a:latin typeface="Calibri"/>
                        </a:rPr>
                        <a:t>– Hospitality Quantitative Analysis (</a:t>
                      </a:r>
                      <a:r>
                        <a:rPr lang="en-US" sz="1600" b="0" i="0" u="none" strike="noStrike" noProof="0" dirty="0">
                          <a:solidFill>
                            <a:srgbClr val="FF0000"/>
                          </a:solidFill>
                          <a:effectLst/>
                          <a:latin typeface="Calibri"/>
                        </a:rPr>
                        <a:t>pre-req: HADM 1740</a:t>
                      </a:r>
                      <a:r>
                        <a:rPr lang="en-US" sz="1600" b="0" i="0" u="none" strike="noStrike" noProof="0" dirty="0">
                          <a:effectLst/>
                          <a:latin typeface="Calibri"/>
                        </a:rPr>
                        <a:t>)</a:t>
                      </a:r>
                    </a:p>
                  </a:txBody>
                  <a:tcPr>
                    <a:solidFill>
                      <a:schemeClr val="bg2">
                        <a:lumMod val="95000"/>
                      </a:schemeClr>
                    </a:solidFill>
                  </a:tcPr>
                </a:tc>
                <a:tc>
                  <a:txBody>
                    <a:bodyPr/>
                    <a:lstStyle/>
                    <a:p>
                      <a:pPr lvl="0" algn="l" rtl="0">
                        <a:buNone/>
                      </a:pPr>
                      <a:r>
                        <a:rPr lang="en-US" sz="1600" b="1" dirty="0">
                          <a:effectLst/>
                          <a:latin typeface="Calibri"/>
                        </a:rPr>
                        <a:t>HADM 2021</a:t>
                      </a:r>
                      <a:r>
                        <a:rPr lang="en-US" sz="1600" dirty="0">
                          <a:effectLst/>
                          <a:latin typeface="Calibri"/>
                        </a:rPr>
                        <a:t> – Critical Thinking and Mathematical Modeling (</a:t>
                      </a:r>
                      <a:r>
                        <a:rPr lang="en-US" sz="1600" dirty="0">
                          <a:solidFill>
                            <a:srgbClr val="FF0000"/>
                          </a:solidFill>
                          <a:effectLst/>
                          <a:latin typeface="Calibri"/>
                        </a:rPr>
                        <a:t>pre-req: HADM 2011</a:t>
                      </a:r>
                      <a:r>
                        <a:rPr lang="en-US" sz="1600" dirty="0">
                          <a:effectLst/>
                          <a:latin typeface="Calibri"/>
                        </a:rPr>
                        <a:t>) </a:t>
                      </a:r>
                    </a:p>
                  </a:txBody>
                  <a:tcPr>
                    <a:solidFill>
                      <a:schemeClr val="bg2">
                        <a:lumMod val="95000"/>
                      </a:schemeClr>
                    </a:solidFill>
                  </a:tcPr>
                </a:tc>
                <a:extLst>
                  <a:ext uri="{0D108BD9-81ED-4DB2-BD59-A6C34878D82A}">
                    <a16:rowId xmlns:a16="http://schemas.microsoft.com/office/drawing/2014/main" val="1065170445"/>
                  </a:ext>
                </a:extLst>
              </a:tr>
              <a:tr h="634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noProof="0" dirty="0">
                          <a:effectLst/>
                          <a:latin typeface="+mn-lt"/>
                        </a:rPr>
                        <a:t>HADM 2220</a:t>
                      </a:r>
                      <a:r>
                        <a:rPr lang="en-US" sz="1600" b="0" i="0" u="none" strike="noStrike" noProof="0" dirty="0">
                          <a:effectLst/>
                          <a:latin typeface="+mn-lt"/>
                        </a:rPr>
                        <a:t> – Finance (</a:t>
                      </a:r>
                      <a:r>
                        <a:rPr lang="en-US" sz="1600" b="0" i="0" u="none" strike="noStrike" noProof="0" dirty="0">
                          <a:solidFill>
                            <a:srgbClr val="FF0000"/>
                          </a:solidFill>
                          <a:effectLst/>
                          <a:latin typeface="+mn-lt"/>
                        </a:rPr>
                        <a:t>pre-req: HADM 1210</a:t>
                      </a:r>
                      <a:r>
                        <a:rPr lang="en-US" sz="1600" b="0" i="0" u="none" strike="noStrike" noProof="0" dirty="0">
                          <a:effectLst/>
                          <a:latin typeface="+mn-lt"/>
                        </a:rPr>
                        <a:t>)</a:t>
                      </a:r>
                    </a:p>
                    <a:p>
                      <a:pPr lvl="0" algn="l">
                        <a:buNone/>
                      </a:pPr>
                      <a:endParaRPr lang="en-US" sz="1600" dirty="0">
                        <a:latin typeface="Calibri"/>
                      </a:endParaRPr>
                    </a:p>
                  </a:txBody>
                  <a:tcPr>
                    <a:solidFill>
                      <a:schemeClr val="bg2">
                        <a:lumMod val="95000"/>
                      </a:schemeClr>
                    </a:solidFill>
                  </a:tcPr>
                </a:tc>
                <a:tc>
                  <a:txBody>
                    <a:bodyPr/>
                    <a:lstStyle/>
                    <a:p>
                      <a:pPr lvl="0" algn="l">
                        <a:buNone/>
                      </a:pPr>
                      <a:r>
                        <a:rPr lang="en-US" sz="1600" b="1" dirty="0">
                          <a:effectLst/>
                          <a:latin typeface="Calibri"/>
                        </a:rPr>
                        <a:t>HADM 2210</a:t>
                      </a:r>
                      <a:r>
                        <a:rPr lang="en-US" sz="1600" dirty="0">
                          <a:effectLst/>
                          <a:latin typeface="Calibri"/>
                        </a:rPr>
                        <a:t> – Managerial Accounting (</a:t>
                      </a:r>
                      <a:r>
                        <a:rPr lang="en-US" sz="1600" dirty="0">
                          <a:solidFill>
                            <a:srgbClr val="FF0000"/>
                          </a:solidFill>
                          <a:effectLst/>
                          <a:latin typeface="Calibri"/>
                        </a:rPr>
                        <a:t>pre-req: HADM 1210</a:t>
                      </a:r>
                      <a:r>
                        <a:rPr lang="en-US" sz="1600" dirty="0">
                          <a:effectLst/>
                          <a:latin typeface="Calibri"/>
                        </a:rPr>
                        <a:t>)</a:t>
                      </a:r>
                    </a:p>
                  </a:txBody>
                  <a:tcPr>
                    <a:solidFill>
                      <a:schemeClr val="bg2">
                        <a:lumMod val="95000"/>
                      </a:schemeClr>
                    </a:solidFill>
                  </a:tcPr>
                </a:tc>
                <a:extLst>
                  <a:ext uri="{0D108BD9-81ED-4DB2-BD59-A6C34878D82A}">
                    <a16:rowId xmlns:a16="http://schemas.microsoft.com/office/drawing/2014/main" val="1139912038"/>
                  </a:ext>
                </a:extLst>
              </a:tr>
              <a:tr h="90225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600" b="1" i="0" u="none" strike="noStrike" noProof="0" dirty="0">
                          <a:effectLst/>
                          <a:latin typeface="+mn-lt"/>
                        </a:rPr>
                        <a:t>HADM 2430</a:t>
                      </a:r>
                      <a:r>
                        <a:rPr lang="en-US" sz="1600" b="0" i="0" u="none" strike="noStrike" noProof="0" dirty="0">
                          <a:effectLst/>
                          <a:latin typeface="+mn-lt"/>
                        </a:rPr>
                        <a:t>- Marketing Management for Services (</a:t>
                      </a:r>
                      <a:r>
                        <a:rPr lang="en-US" sz="1600" b="0" i="0" u="none" strike="noStrike" noProof="0" dirty="0">
                          <a:solidFill>
                            <a:srgbClr val="FF0000"/>
                          </a:solidFill>
                          <a:effectLst/>
                          <a:latin typeface="+mn-lt"/>
                        </a:rPr>
                        <a:t>Recommended pre-req: HADM 1410</a:t>
                      </a:r>
                      <a:r>
                        <a:rPr lang="en-US" sz="1600" b="0" i="0" u="none" strike="noStrike" noProof="0" dirty="0">
                          <a:effectLst/>
                          <a:latin typeface="+mn-lt"/>
                        </a:rPr>
                        <a:t>) </a:t>
                      </a:r>
                      <a:endParaRPr lang="en-US" sz="1600" dirty="0">
                        <a:latin typeface="+mn-lt"/>
                      </a:endParaRPr>
                    </a:p>
                    <a:p>
                      <a:pPr algn="l" rtl="0" fontAlgn="base"/>
                      <a:endParaRPr lang="en-US" sz="1600" dirty="0">
                        <a:effectLst/>
                        <a:latin typeface="Calibri"/>
                      </a:endParaRPr>
                    </a:p>
                  </a:txBody>
                  <a:tcPr>
                    <a:solidFill>
                      <a:schemeClr val="bg2">
                        <a:lumMod val="95000"/>
                      </a:schemeClr>
                    </a:solidFill>
                  </a:tcPr>
                </a:tc>
                <a:tc>
                  <a:txBody>
                    <a:bodyPr/>
                    <a:lstStyle/>
                    <a:p>
                      <a:pPr algn="l" rtl="0" fontAlgn="base"/>
                      <a:r>
                        <a:rPr lang="en-US" sz="1600" b="1" dirty="0">
                          <a:effectLst/>
                          <a:latin typeface="Calibri"/>
                        </a:rPr>
                        <a:t>HADM 2221</a:t>
                      </a:r>
                      <a:r>
                        <a:rPr lang="en-US" sz="1600" dirty="0">
                          <a:effectLst/>
                          <a:latin typeface="Calibri"/>
                        </a:rPr>
                        <a:t> – Principles of Hospitality Real Estate (</a:t>
                      </a:r>
                      <a:r>
                        <a:rPr lang="en-US" sz="1600" dirty="0">
                          <a:solidFill>
                            <a:srgbClr val="FF0000"/>
                          </a:solidFill>
                          <a:effectLst/>
                          <a:latin typeface="Calibri"/>
                        </a:rPr>
                        <a:t>pre-req: HADM 1210 &amp; HADM 2220</a:t>
                      </a:r>
                      <a:r>
                        <a:rPr lang="en-US" sz="1600" dirty="0">
                          <a:effectLst/>
                          <a:latin typeface="Calibri"/>
                        </a:rPr>
                        <a:t>)</a:t>
                      </a:r>
                      <a:endParaRPr lang="en-US" sz="1600" b="0" i="0" dirty="0">
                        <a:effectLst/>
                        <a:latin typeface="Calibri"/>
                      </a:endParaRPr>
                    </a:p>
                  </a:txBody>
                  <a:tcPr>
                    <a:solidFill>
                      <a:schemeClr val="bg2">
                        <a:lumMod val="95000"/>
                      </a:schemeClr>
                    </a:solidFill>
                  </a:tcPr>
                </a:tc>
                <a:extLst>
                  <a:ext uri="{0D108BD9-81ED-4DB2-BD59-A6C34878D82A}">
                    <a16:rowId xmlns:a16="http://schemas.microsoft.com/office/drawing/2014/main" val="920117953"/>
                  </a:ext>
                </a:extLst>
              </a:tr>
              <a:tr h="634918">
                <a:tc>
                  <a:txBody>
                    <a:bodyPr/>
                    <a:lstStyle/>
                    <a:p>
                      <a:pPr lvl="0" algn="l">
                        <a:buNone/>
                      </a:pPr>
                      <a:r>
                        <a:rPr lang="en-US" sz="1600" b="1" dirty="0">
                          <a:effectLst/>
                          <a:latin typeface="Calibri"/>
                        </a:rPr>
                        <a:t>HADM 2810</a:t>
                      </a:r>
                      <a:r>
                        <a:rPr lang="en-US" sz="1600" dirty="0">
                          <a:effectLst/>
                          <a:latin typeface="Calibri"/>
                        </a:rPr>
                        <a:t> – Human Resources Management (</a:t>
                      </a:r>
                      <a:r>
                        <a:rPr lang="en-US" sz="1600" dirty="0">
                          <a:solidFill>
                            <a:srgbClr val="FF0000"/>
                          </a:solidFill>
                          <a:effectLst/>
                          <a:latin typeface="Calibri"/>
                        </a:rPr>
                        <a:t>pre-req: HADM 1150</a:t>
                      </a:r>
                      <a:r>
                        <a:rPr lang="en-US" sz="1600" dirty="0">
                          <a:effectLst/>
                          <a:latin typeface="Calibri"/>
                        </a:rPr>
                        <a:t>)</a:t>
                      </a:r>
                    </a:p>
                  </a:txBody>
                  <a:tcPr>
                    <a:solidFill>
                      <a:schemeClr val="bg2">
                        <a:lumMod val="95000"/>
                      </a:schemeClr>
                    </a:solidFill>
                  </a:tcPr>
                </a:tc>
                <a:tc>
                  <a:txBody>
                    <a:bodyPr/>
                    <a:lstStyle/>
                    <a:p>
                      <a:pPr lvl="0" algn="l">
                        <a:buNone/>
                      </a:pPr>
                      <a:r>
                        <a:rPr lang="en-US" sz="1600" b="1" i="0" u="none" strike="noStrike" noProof="0" dirty="0">
                          <a:effectLst/>
                          <a:latin typeface="Calibri"/>
                        </a:rPr>
                        <a:t>HADM 2351 – </a:t>
                      </a:r>
                      <a:r>
                        <a:rPr lang="en-US" sz="1600" b="0" i="0" u="none" strike="noStrike" noProof="0" dirty="0">
                          <a:effectLst/>
                          <a:latin typeface="Calibri"/>
                        </a:rPr>
                        <a:t>Restaurant Management (</a:t>
                      </a:r>
                      <a:r>
                        <a:rPr lang="en-US" sz="1600" b="0" i="0" u="none" strike="noStrike" noProof="0" dirty="0">
                          <a:solidFill>
                            <a:srgbClr val="FF0000"/>
                          </a:solidFill>
                          <a:effectLst/>
                          <a:latin typeface="Calibri"/>
                        </a:rPr>
                        <a:t>pre-req: HADM 1361</a:t>
                      </a:r>
                      <a:r>
                        <a:rPr lang="en-US" sz="1600" b="0" i="0" u="none" strike="noStrike" noProof="0" dirty="0">
                          <a:effectLst/>
                          <a:latin typeface="Calibri"/>
                        </a:rPr>
                        <a:t>) </a:t>
                      </a:r>
                      <a:endParaRPr lang="en-US" sz="1600" b="0" dirty="0">
                        <a:latin typeface="Calibri"/>
                      </a:endParaRPr>
                    </a:p>
                  </a:txBody>
                  <a:tcPr>
                    <a:solidFill>
                      <a:schemeClr val="bg2">
                        <a:lumMod val="95000"/>
                      </a:schemeClr>
                    </a:solidFill>
                  </a:tcPr>
                </a:tc>
                <a:extLst>
                  <a:ext uri="{0D108BD9-81ED-4DB2-BD59-A6C34878D82A}">
                    <a16:rowId xmlns:a16="http://schemas.microsoft.com/office/drawing/2014/main" val="4223414351"/>
                  </a:ext>
                </a:extLst>
              </a:tr>
              <a:tr h="634918">
                <a:tc>
                  <a:txBody>
                    <a:bodyPr/>
                    <a:lstStyle/>
                    <a:p>
                      <a:pPr lvl="0" algn="l" rtl="0">
                        <a:buNone/>
                      </a:pPr>
                      <a:endParaRPr lang="en-US" sz="1600" b="0" i="0" dirty="0">
                        <a:effectLst/>
                        <a:latin typeface="Calibri"/>
                      </a:endParaRPr>
                    </a:p>
                  </a:txBody>
                  <a:tcPr>
                    <a:solidFill>
                      <a:schemeClr val="bg2">
                        <a:lumMod val="95000"/>
                      </a:schemeClr>
                    </a:solidFill>
                  </a:tcPr>
                </a:tc>
                <a:tc>
                  <a:txBody>
                    <a:bodyPr/>
                    <a:lstStyle/>
                    <a:p>
                      <a:pPr lvl="0" algn="l" rtl="0">
                        <a:buNone/>
                      </a:pPr>
                      <a:r>
                        <a:rPr lang="en-US" sz="1600" b="1" dirty="0">
                          <a:effectLst/>
                          <a:latin typeface="Calibri"/>
                        </a:rPr>
                        <a:t>HADM 2560 – </a:t>
                      </a:r>
                      <a:r>
                        <a:rPr lang="en-US" sz="1600" dirty="0">
                          <a:effectLst/>
                          <a:latin typeface="Calibri"/>
                        </a:rPr>
                        <a:t>Fundamentals of Hospitality Development Management (</a:t>
                      </a:r>
                      <a:r>
                        <a:rPr lang="en-US" sz="1600" dirty="0">
                          <a:solidFill>
                            <a:srgbClr val="FF0000"/>
                          </a:solidFill>
                          <a:effectLst/>
                          <a:latin typeface="Calibri"/>
                        </a:rPr>
                        <a:t>Recommended pre-req: HADM 1350</a:t>
                      </a:r>
                      <a:r>
                        <a:rPr lang="en-US" sz="1600" dirty="0">
                          <a:effectLst/>
                          <a:latin typeface="Calibri"/>
                        </a:rPr>
                        <a:t>)</a:t>
                      </a:r>
                    </a:p>
                  </a:txBody>
                  <a:tcPr>
                    <a:solidFill>
                      <a:schemeClr val="bg2">
                        <a:lumMod val="95000"/>
                      </a:schemeClr>
                    </a:solidFill>
                  </a:tcPr>
                </a:tc>
                <a:extLst>
                  <a:ext uri="{0D108BD9-81ED-4DB2-BD59-A6C34878D82A}">
                    <a16:rowId xmlns:a16="http://schemas.microsoft.com/office/drawing/2014/main" val="2779422780"/>
                  </a:ext>
                </a:extLst>
              </a:tr>
            </a:tbl>
          </a:graphicData>
        </a:graphic>
      </p:graphicFrame>
    </p:spTree>
    <p:extLst>
      <p:ext uri="{BB962C8B-B14F-4D97-AF65-F5344CB8AC3E}">
        <p14:creationId xmlns:p14="http://schemas.microsoft.com/office/powerpoint/2010/main" val="158409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6371" y="203744"/>
            <a:ext cx="10058399" cy="1077218"/>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highlight>
                  <a:srgbClr val="FFFF00"/>
                </a:highlight>
                <a:latin typeface="Arial Black"/>
                <a:cs typeface="Arial"/>
              </a:rPr>
              <a:t>2000-Level HADM Core – UPDATED CORE SEQUENCING </a:t>
            </a:r>
            <a:endParaRPr lang="en-US" dirty="0">
              <a:solidFill>
                <a:schemeClr val="tx1">
                  <a:lumMod val="95000"/>
                  <a:lumOff val="5000"/>
                </a:schemeClr>
              </a:solidFill>
              <a:highlight>
                <a:srgbClr val="FFFF00"/>
              </a:highligh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284057"/>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129621" y="1285605"/>
            <a:ext cx="10854018" cy="6176050"/>
          </a:xfrm>
          <a:prstGeom prst="rect">
            <a:avLst/>
          </a:prstGeom>
          <a:noFill/>
        </p:spPr>
        <p:txBody>
          <a:bodyPr wrap="square" lIns="91440" tIns="45720" rIns="91440" bIns="45720" rtlCol="0" anchor="t">
            <a:spAutoFit/>
          </a:bodyPr>
          <a:lstStyle/>
          <a:p>
            <a:pPr marL="285750" marR="0" indent="-285750" fontAlgn="base">
              <a:spcBef>
                <a:spcPts val="0"/>
              </a:spcBef>
              <a:spcAft>
                <a:spcPts val="300"/>
              </a:spcAft>
              <a:buFont typeface="Arial" panose="020B0604020202020204" pitchFamily="34" charset="0"/>
              <a:buChar char="•"/>
            </a:pPr>
            <a:r>
              <a:rPr lang="en-US" sz="2200" b="1" dirty="0">
                <a:effectLst/>
                <a:ea typeface="Calibri" panose="020F0502020204030204" pitchFamily="34" charset="0"/>
              </a:rPr>
              <a:t>For Fall 2023, all students under the new curriculum will be pre-enrolled in the following core classes by the Nolan School Registrar*</a:t>
            </a:r>
            <a:r>
              <a:rPr lang="en-US" sz="2200" dirty="0">
                <a:effectLst/>
                <a:ea typeface="Calibri" panose="020F0502020204030204" pitchFamily="34" charset="0"/>
              </a:rPr>
              <a:t>:</a:t>
            </a:r>
          </a:p>
          <a:p>
            <a:pPr marL="742950" lvl="1" indent="-285750" fontAlgn="base">
              <a:spcAft>
                <a:spcPts val="300"/>
              </a:spcAft>
              <a:buFont typeface="Arial" panose="020B0604020202020204" pitchFamily="34" charset="0"/>
              <a:buChar char="•"/>
            </a:pPr>
            <a:r>
              <a:rPr lang="en-US" sz="2200" dirty="0">
                <a:effectLst/>
                <a:ea typeface="Times New Roman" panose="02020603050405020304" pitchFamily="18" charset="0"/>
              </a:rPr>
              <a:t>HADM 2011 Hospitality Quantitative Analysis (unless already completed)</a:t>
            </a:r>
            <a:endParaRPr lang="en-US" sz="2200" dirty="0">
              <a:effectLst/>
              <a:ea typeface="Calibri" panose="020F0502020204030204" pitchFamily="34" charset="0"/>
            </a:endParaRPr>
          </a:p>
          <a:p>
            <a:pPr marL="742950" lvl="1" indent="-285750" fontAlgn="base">
              <a:spcAft>
                <a:spcPts val="300"/>
              </a:spcAft>
              <a:buFont typeface="Arial" panose="020B0604020202020204" pitchFamily="34" charset="0"/>
              <a:buChar char="•"/>
            </a:pPr>
            <a:r>
              <a:rPr lang="en-US" sz="2200" dirty="0">
                <a:effectLst/>
                <a:ea typeface="Times New Roman" panose="02020603050405020304" pitchFamily="18" charset="0"/>
              </a:rPr>
              <a:t>HADM 2220 Finance</a:t>
            </a:r>
            <a:endParaRPr lang="en-US" sz="2200" dirty="0">
              <a:effectLst/>
              <a:ea typeface="Calibri" panose="020F0502020204030204" pitchFamily="34" charset="0"/>
            </a:endParaRPr>
          </a:p>
          <a:p>
            <a:pPr marL="742950" lvl="1" indent="-285750" fontAlgn="base">
              <a:spcAft>
                <a:spcPts val="300"/>
              </a:spcAft>
              <a:buFont typeface="Arial" panose="020B0604020202020204" pitchFamily="34" charset="0"/>
              <a:buChar char="•"/>
            </a:pPr>
            <a:r>
              <a:rPr lang="en-US" sz="2200" dirty="0">
                <a:effectLst/>
                <a:ea typeface="Times New Roman" panose="02020603050405020304" pitchFamily="18" charset="0"/>
              </a:rPr>
              <a:t>HADM 2810 Human Resources Management </a:t>
            </a:r>
            <a:r>
              <a:rPr lang="en-US" sz="2200" b="1" dirty="0">
                <a:effectLst/>
                <a:ea typeface="Times New Roman" panose="02020603050405020304" pitchFamily="18" charset="0"/>
              </a:rPr>
              <a:t>OR</a:t>
            </a:r>
            <a:r>
              <a:rPr lang="en-US" sz="2200" dirty="0">
                <a:effectLst/>
                <a:ea typeface="Times New Roman" panose="02020603050405020304" pitchFamily="18" charset="0"/>
              </a:rPr>
              <a:t> HADM 2430 Marketing Management for Services </a:t>
            </a:r>
            <a:endParaRPr lang="en-US" sz="2200" dirty="0">
              <a:effectLst/>
              <a:ea typeface="Calibri" panose="020F0502020204030204" pitchFamily="34" charset="0"/>
            </a:endParaRPr>
          </a:p>
          <a:p>
            <a:pPr marL="1200150" lvl="2" indent="-285750" fontAlgn="base">
              <a:spcAft>
                <a:spcPts val="300"/>
              </a:spcAft>
              <a:buFont typeface="Arial" panose="020B0604020202020204" pitchFamily="34" charset="0"/>
              <a:buChar char="•"/>
            </a:pPr>
            <a:r>
              <a:rPr lang="en-US" sz="2200" i="1" dirty="0">
                <a:effectLst/>
                <a:ea typeface="Times New Roman" panose="02020603050405020304" pitchFamily="18" charset="0"/>
              </a:rPr>
              <a:t>In Spring 2024</a:t>
            </a:r>
            <a:r>
              <a:rPr lang="en-US" sz="2200" dirty="0">
                <a:effectLst/>
                <a:ea typeface="Times New Roman" panose="02020603050405020304" pitchFamily="18" charset="0"/>
              </a:rPr>
              <a:t>, </a:t>
            </a:r>
            <a:r>
              <a:rPr lang="en-US" sz="2200" i="1" dirty="0">
                <a:effectLst/>
                <a:ea typeface="Times New Roman" panose="02020603050405020304" pitchFamily="18" charset="0"/>
              </a:rPr>
              <a:t>students will be enrolled by the Nolan School Registrar in whichever of these two courses they do not complete in Fall 2023</a:t>
            </a:r>
          </a:p>
          <a:p>
            <a:pPr marL="285750" indent="-285750" fontAlgn="base">
              <a:spcAft>
                <a:spcPts val="300"/>
              </a:spcAft>
              <a:buFont typeface="Arial" panose="020B0604020202020204" pitchFamily="34" charset="0"/>
              <a:buChar char="•"/>
            </a:pPr>
            <a:r>
              <a:rPr lang="en-US" sz="2200" dirty="0">
                <a:effectLst/>
                <a:ea typeface="Calibri" panose="020F0502020204030204" pitchFamily="34" charset="0"/>
              </a:rPr>
              <a:t>*Internal and External Transfer Students will continue to be enrolled in four (4) ‘</a:t>
            </a:r>
            <a:r>
              <a:rPr lang="en-US" sz="2200" b="1" dirty="0">
                <a:effectLst/>
                <a:ea typeface="Calibri" panose="020F0502020204030204" pitchFamily="34" charset="0"/>
              </a:rPr>
              <a:t>pre-enrolled</a:t>
            </a:r>
            <a:r>
              <a:rPr lang="en-US" sz="2200" dirty="0">
                <a:effectLst/>
                <a:ea typeface="Calibri" panose="020F0502020204030204" pitchFamily="34" charset="0"/>
              </a:rPr>
              <a:t>’ core courses per semester until they are completed.</a:t>
            </a:r>
          </a:p>
          <a:p>
            <a:pPr marL="285750" indent="-285750" fontAlgn="base">
              <a:spcAft>
                <a:spcPts val="300"/>
              </a:spcAft>
              <a:buFont typeface="Arial" panose="020B0604020202020204" pitchFamily="34" charset="0"/>
              <a:buChar char="•"/>
            </a:pPr>
            <a:r>
              <a:rPr lang="en-US" sz="2200" dirty="0">
                <a:effectLst/>
                <a:ea typeface="Calibri" panose="020F0502020204030204" pitchFamily="34" charset="0"/>
              </a:rPr>
              <a:t>Students now have the autono</a:t>
            </a:r>
            <a:r>
              <a:rPr lang="en-US" sz="2200" dirty="0">
                <a:ea typeface="Calibri" panose="020F0502020204030204" pitchFamily="34" charset="0"/>
              </a:rPr>
              <a:t>my to decide when they want to enroll in the remaining </a:t>
            </a:r>
            <a:r>
              <a:rPr lang="en-US" sz="2200" b="1" dirty="0">
                <a:ea typeface="Calibri" panose="020F0502020204030204" pitchFamily="34" charset="0"/>
              </a:rPr>
              <a:t>Self-Enroll</a:t>
            </a:r>
            <a:r>
              <a:rPr lang="en-US" sz="2200" dirty="0">
                <a:ea typeface="Calibri" panose="020F0502020204030204" pitchFamily="34" charset="0"/>
              </a:rPr>
              <a:t> 2000-level core (once they have completed the pre-requisites) </a:t>
            </a:r>
          </a:p>
          <a:p>
            <a:pPr marL="285750" indent="-285750" fontAlgn="base">
              <a:spcAft>
                <a:spcPts val="300"/>
              </a:spcAft>
              <a:buFont typeface="Arial" panose="020B0604020202020204" pitchFamily="34" charset="0"/>
              <a:buChar char="•"/>
            </a:pPr>
            <a:r>
              <a:rPr lang="en-US" sz="2200" b="1" dirty="0">
                <a:effectLst/>
                <a:ea typeface="Calibri" panose="020F0502020204030204" pitchFamily="34" charset="0"/>
              </a:rPr>
              <a:t>All 2000-level core must be completed by the end of junior year. Students must have completed (or be enrolled in) all 2000-level core to be approved to study abroad. </a:t>
            </a:r>
          </a:p>
          <a:p>
            <a:pPr marL="285750" indent="-285750">
              <a:spcBef>
                <a:spcPts val="300"/>
              </a:spcBef>
              <a:spcAft>
                <a:spcPts val="500"/>
              </a:spcAft>
              <a:buFont typeface="Arial,Sans-Serif"/>
              <a:buChar char="•"/>
            </a:pPr>
            <a:endParaRPr lang="en-US" dirty="0">
              <a:ea typeface="+mn-lt"/>
              <a:cs typeface="+mn-lt"/>
            </a:endParaRPr>
          </a:p>
          <a:p>
            <a:pPr marL="285750"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25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165640" y="20088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3000 and 4000-level HADM Core</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251913" y="821883"/>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DCC57F23-2195-5CDD-0568-D151964D424C}"/>
              </a:ext>
            </a:extLst>
          </p:cNvPr>
          <p:cNvGraphicFramePr>
            <a:graphicFrameLocks noGrp="1"/>
          </p:cNvGraphicFramePr>
          <p:nvPr>
            <p:extLst>
              <p:ext uri="{D42A27DB-BD31-4B8C-83A1-F6EECF244321}">
                <p14:modId xmlns:p14="http://schemas.microsoft.com/office/powerpoint/2010/main" val="813288824"/>
              </p:ext>
            </p:extLst>
          </p:nvPr>
        </p:nvGraphicFramePr>
        <p:xfrm>
          <a:off x="1525730" y="1195966"/>
          <a:ext cx="9140540" cy="2407038"/>
        </p:xfrm>
        <a:graphic>
          <a:graphicData uri="http://schemas.openxmlformats.org/drawingml/2006/table">
            <a:tbl>
              <a:tblPr firstRow="1" bandRow="1">
                <a:tableStyleId>{5C22544A-7EE6-4342-B048-85BDC9FD1C3A}</a:tableStyleId>
              </a:tblPr>
              <a:tblGrid>
                <a:gridCol w="9140540">
                  <a:extLst>
                    <a:ext uri="{9D8B030D-6E8A-4147-A177-3AD203B41FA5}">
                      <a16:colId xmlns:a16="http://schemas.microsoft.com/office/drawing/2014/main" val="1618376135"/>
                    </a:ext>
                  </a:extLst>
                </a:gridCol>
              </a:tblGrid>
              <a:tr h="509316">
                <a:tc>
                  <a:txBody>
                    <a:bodyPr/>
                    <a:lstStyle/>
                    <a:p>
                      <a:pPr algn="ctr"/>
                      <a:r>
                        <a:rPr lang="en-US" sz="1800" dirty="0"/>
                        <a:t>Self- Enroll </a:t>
                      </a:r>
                      <a:r>
                        <a:rPr lang="en-US" sz="1800" b="1" i="0" u="none" strike="noStrike" noProof="0" dirty="0">
                          <a:latin typeface="Calibri"/>
                        </a:rPr>
                        <a:t>(Student enroll themselves once they have completed the pre-requisites)</a:t>
                      </a:r>
                      <a:endParaRPr lang="en-US" sz="1800" dirty="0">
                        <a:latin typeface="Calibri"/>
                      </a:endParaRPr>
                    </a:p>
                  </a:txBody>
                  <a:tcPr>
                    <a:solidFill>
                      <a:srgbClr val="C00000"/>
                    </a:solidFill>
                  </a:tcPr>
                </a:tc>
                <a:extLst>
                  <a:ext uri="{0D108BD9-81ED-4DB2-BD59-A6C34878D82A}">
                    <a16:rowId xmlns:a16="http://schemas.microsoft.com/office/drawing/2014/main" val="239357944"/>
                  </a:ext>
                </a:extLst>
              </a:tr>
              <a:tr h="509313">
                <a:tc>
                  <a:txBody>
                    <a:bodyPr/>
                    <a:lstStyle/>
                    <a:p>
                      <a:pPr lvl="0">
                        <a:buNone/>
                      </a:pPr>
                      <a:r>
                        <a:rPr lang="en-US" sz="1800" b="1" i="0" u="none" strike="noStrike" noProof="0" dirty="0">
                          <a:latin typeface="Calibri"/>
                        </a:rPr>
                        <a:t>HADM 3650 </a:t>
                      </a:r>
                      <a:r>
                        <a:rPr lang="en-US" sz="1800" b="0" i="0" u="none" strike="noStrike" noProof="0" dirty="0">
                          <a:latin typeface="Calibri"/>
                        </a:rPr>
                        <a:t>Persuasive Business Communication – </a:t>
                      </a:r>
                      <a:r>
                        <a:rPr lang="en-US" sz="1800" b="0" i="0" u="none" strike="noStrike" noProof="0" dirty="0">
                          <a:solidFill>
                            <a:srgbClr val="C00000"/>
                          </a:solidFill>
                          <a:latin typeface="Calibri"/>
                        </a:rPr>
                        <a:t>Pre-requisite: HADM 1650</a:t>
                      </a:r>
                      <a:endParaRPr lang="en-US" sz="1800" dirty="0">
                        <a:solidFill>
                          <a:srgbClr val="C00000"/>
                        </a:solidFill>
                        <a:latin typeface="Calibri"/>
                      </a:endParaRPr>
                    </a:p>
                  </a:txBody>
                  <a:tcPr>
                    <a:solidFill>
                      <a:schemeClr val="bg1">
                        <a:lumMod val="95000"/>
                      </a:schemeClr>
                    </a:solidFill>
                  </a:tcPr>
                </a:tc>
                <a:extLst>
                  <a:ext uri="{0D108BD9-81ED-4DB2-BD59-A6C34878D82A}">
                    <a16:rowId xmlns:a16="http://schemas.microsoft.com/office/drawing/2014/main" val="818299951"/>
                  </a:ext>
                </a:extLst>
              </a:tr>
              <a:tr h="509316">
                <a:tc>
                  <a:txBody>
                    <a:bodyPr/>
                    <a:lstStyle/>
                    <a:p>
                      <a:r>
                        <a:rPr lang="en-US" sz="1800" b="1" dirty="0"/>
                        <a:t>HADM 3870 </a:t>
                      </a:r>
                      <a:r>
                        <a:rPr lang="en-US" sz="1800" b="0" dirty="0"/>
                        <a:t>Business and Hospitality Law – </a:t>
                      </a:r>
                      <a:r>
                        <a:rPr lang="en-US" sz="1800" b="0" dirty="0">
                          <a:solidFill>
                            <a:srgbClr val="C00000"/>
                          </a:solidFill>
                        </a:rPr>
                        <a:t>Pre-requisite: HADM 2810 </a:t>
                      </a:r>
                    </a:p>
                  </a:txBody>
                  <a:tcPr>
                    <a:solidFill>
                      <a:schemeClr val="bg1">
                        <a:lumMod val="95000"/>
                      </a:schemeClr>
                    </a:solidFill>
                  </a:tcPr>
                </a:tc>
                <a:extLst>
                  <a:ext uri="{0D108BD9-81ED-4DB2-BD59-A6C34878D82A}">
                    <a16:rowId xmlns:a16="http://schemas.microsoft.com/office/drawing/2014/main" val="3885196186"/>
                  </a:ext>
                </a:extLst>
              </a:tr>
              <a:tr h="879093">
                <a:tc>
                  <a:txBody>
                    <a:bodyPr/>
                    <a:lstStyle/>
                    <a:p>
                      <a:r>
                        <a:rPr lang="en-US" sz="1800" b="1" dirty="0"/>
                        <a:t>HADM 4410 </a:t>
                      </a:r>
                      <a:r>
                        <a:rPr lang="en-US" sz="1800" b="0" dirty="0"/>
                        <a:t>Strategic Management – </a:t>
                      </a:r>
                      <a:r>
                        <a:rPr lang="en-US" sz="1800" b="0" dirty="0">
                          <a:solidFill>
                            <a:srgbClr val="C00000"/>
                          </a:solidFill>
                        </a:rPr>
                        <a:t>Pre-requisites: </a:t>
                      </a:r>
                      <a:r>
                        <a:rPr lang="en-US" sz="1800" b="0" dirty="0">
                          <a:solidFill>
                            <a:srgbClr val="C00000"/>
                          </a:solidFill>
                          <a:latin typeface="Calibri"/>
                        </a:rPr>
                        <a:t>HADM 2021, HADM 2211, </a:t>
                      </a:r>
                      <a:r>
                        <a:rPr lang="en-US" sz="1800" b="0" i="0" u="none" strike="noStrike" noProof="0" dirty="0">
                          <a:solidFill>
                            <a:srgbClr val="C00000"/>
                          </a:solidFill>
                          <a:latin typeface="Calibri"/>
                        </a:rPr>
                        <a:t>HADM 2351, HADM 2430, HADM 2560, </a:t>
                      </a:r>
                      <a:r>
                        <a:rPr lang="en-US" sz="1800" b="0" dirty="0">
                          <a:solidFill>
                            <a:srgbClr val="C00000"/>
                          </a:solidFill>
                          <a:latin typeface="Calibri"/>
                        </a:rPr>
                        <a:t>HADM 2810, HADM 3650</a:t>
                      </a:r>
                      <a:r>
                        <a:rPr lang="en-US" sz="1800" b="0" dirty="0">
                          <a:solidFill>
                            <a:srgbClr val="C00000"/>
                          </a:solidFill>
                        </a:rPr>
                        <a:t> </a:t>
                      </a:r>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Tree>
    <p:extLst>
      <p:ext uri="{BB962C8B-B14F-4D97-AF65-F5344CB8AC3E}">
        <p14:creationId xmlns:p14="http://schemas.microsoft.com/office/powerpoint/2010/main" val="3633159772"/>
      </p:ext>
    </p:extLst>
  </p:cSld>
  <p:clrMapOvr>
    <a:masterClrMapping/>
  </p:clrMapOvr>
</p:sld>
</file>

<file path=ppt/theme/theme1.xml><?xml version="1.0" encoding="utf-8"?>
<a:theme xmlns:a="http://schemas.openxmlformats.org/drawingml/2006/main" name="Color Backgrounds">
  <a:themeElements>
    <a:clrScheme name="Custom 8">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1B2C"/>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a:themeElements>
    <a:clrScheme name="Custom 9">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1B1B"/>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CCB Template</Template>
  <TotalTime>19077</TotalTime>
  <Words>3130</Words>
  <Application>Microsoft Office PowerPoint</Application>
  <PresentationFormat>Widescreen</PresentationFormat>
  <Paragraphs>353</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Black</vt:lpstr>
      <vt:lpstr>Arial,Sans-Serif</vt:lpstr>
      <vt:lpstr>Calibri</vt:lpstr>
      <vt:lpstr>Calibri Light</vt:lpstr>
      <vt:lpstr>Courier New</vt:lpstr>
      <vt:lpstr>Symbol</vt:lpstr>
      <vt:lpstr>Color Backgrounds</vt:lpstr>
      <vt:lpstr>White Background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Phasellus congue lorem ipsum dolor amet dictum</dc:title>
  <dc:creator>Leïla Welton</dc:creator>
  <cp:lastModifiedBy>Taylor Rae Sweazey</cp:lastModifiedBy>
  <cp:revision>3046</cp:revision>
  <cp:lastPrinted>2016-12-13T20:45:41Z</cp:lastPrinted>
  <dcterms:created xsi:type="dcterms:W3CDTF">2016-12-23T17:14:16Z</dcterms:created>
  <dcterms:modified xsi:type="dcterms:W3CDTF">2023-04-18T23:54:36Z</dcterms:modified>
</cp:coreProperties>
</file>