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4" r:id="rId2"/>
    <p:sldId id="616" r:id="rId3"/>
    <p:sldId id="583" r:id="rId4"/>
    <p:sldId id="626" r:id="rId5"/>
    <p:sldId id="614" r:id="rId6"/>
    <p:sldId id="615" r:id="rId7"/>
    <p:sldId id="624" r:id="rId8"/>
    <p:sldId id="625" r:id="rId9"/>
    <p:sldId id="637" r:id="rId10"/>
    <p:sldId id="636" r:id="rId11"/>
    <p:sldId id="63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8208591-1CAD-4472-BEDD-9F6D684C45F1}">
          <p14:sldIdLst>
            <p14:sldId id="274"/>
            <p14:sldId id="616"/>
            <p14:sldId id="583"/>
            <p14:sldId id="626"/>
            <p14:sldId id="614"/>
            <p14:sldId id="615"/>
            <p14:sldId id="624"/>
            <p14:sldId id="625"/>
            <p14:sldId id="637"/>
            <p14:sldId id="636"/>
            <p14:sldId id="635"/>
          </p14:sldIdLst>
        </p14:section>
        <p14:section name="Curriculum" id="{7A21C121-DC3F-45BD-BB8C-6C149CDBF28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r C. Gaulke" initials="CCG" lastIdx="3" clrIdx="0">
    <p:extLst>
      <p:ext uri="{19B8F6BF-5375-455C-9EA6-DF929625EA0E}">
        <p15:presenceInfo xmlns:p15="http://schemas.microsoft.com/office/powerpoint/2012/main" userId="S-1-5-21-1275210071-879983540-725345543-9204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A0000"/>
    <a:srgbClr val="FF0066"/>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2363" autoAdjust="0"/>
  </p:normalViewPr>
  <p:slideViewPr>
    <p:cSldViewPr snapToGrid="0">
      <p:cViewPr varScale="1">
        <p:scale>
          <a:sx n="103" d="100"/>
          <a:sy n="103" d="100"/>
        </p:scale>
        <p:origin x="11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ED75FF-48FF-4E2B-AC59-2B03EAC42819}"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A5F4B-7A81-4CD6-8CAF-71E1990ADB53}" type="slidenum">
              <a:rPr lang="en-US" smtClean="0"/>
              <a:t>‹#›</a:t>
            </a:fld>
            <a:endParaRPr lang="en-US"/>
          </a:p>
        </p:txBody>
      </p:sp>
    </p:spTree>
    <p:extLst>
      <p:ext uri="{BB962C8B-B14F-4D97-AF65-F5344CB8AC3E}">
        <p14:creationId xmlns:p14="http://schemas.microsoft.com/office/powerpoint/2010/main" val="2949832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Insert any pre-title text in the text box at the top (</a:t>
            </a:r>
            <a:r>
              <a:rPr lang="en-US" dirty="0" err="1"/>
              <a:t>ie</a:t>
            </a:r>
            <a:r>
              <a:rPr lang="en-US" dirty="0"/>
              <a:t>. “Presented by…”)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Insert the presentation title in the second text box with the largest text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Insert the speaker’s name and/or the month, day and year of the presentation.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Delete any text boxes you didn’t use.</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You are welcome to use the image that is already included. For instructions on how to change the image, view slide 6. In order to keep the transparent look, change the picture’s transparency to 75% in the ”Picture format” pane that should pop up on the right side of the screen.</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1B05CD-E4C9-7A49-9067-CFAC8005DE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0463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Enter the title in the first text box</a:t>
            </a:r>
          </a:p>
          <a:p>
            <a:pPr marL="171450" indent="-171450">
              <a:buFont typeface="Arial" panose="020B0604020202020204" pitchFamily="34" charset="0"/>
              <a:buChar char="•"/>
            </a:pPr>
            <a:r>
              <a:rPr lang="en-US" dirty="0"/>
              <a:t>Fill in your bulleted text in the second text box.</a:t>
            </a:r>
          </a:p>
          <a:p>
            <a:endParaRPr lang="en-US" dirty="0"/>
          </a:p>
          <a:p>
            <a:r>
              <a:rPr lang="en-US" b="1" dirty="0"/>
              <a:t>*** USE THIS SLIDE SPARINGLY THROUGHOUT YOUR PRESENTATION***</a:t>
            </a:r>
          </a:p>
          <a:p>
            <a:r>
              <a:rPr lang="en-US" b="1" dirty="0"/>
              <a:t>Putting large bodies of text on your slides is not recommended.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1B05CD-E4C9-7A49-9067-CFAC8005DE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193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3A5F4B-7A81-4CD6-8CAF-71E1990ADB53}" type="slidenum">
              <a:rPr lang="en-US" smtClean="0"/>
              <a:t>3</a:t>
            </a:fld>
            <a:endParaRPr lang="en-US"/>
          </a:p>
        </p:txBody>
      </p:sp>
    </p:spTree>
    <p:extLst>
      <p:ext uri="{BB962C8B-B14F-4D97-AF65-F5344CB8AC3E}">
        <p14:creationId xmlns:p14="http://schemas.microsoft.com/office/powerpoint/2010/main" val="2853485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Enter the title in the first text box</a:t>
            </a:r>
          </a:p>
          <a:p>
            <a:pPr marL="171450" indent="-171450">
              <a:buFont typeface="Arial" panose="020B0604020202020204" pitchFamily="34" charset="0"/>
              <a:buChar char="•"/>
            </a:pPr>
            <a:r>
              <a:rPr lang="en-US" dirty="0"/>
              <a:t>Fill in your bulleted text in the second text box.</a:t>
            </a:r>
          </a:p>
          <a:p>
            <a:endParaRPr lang="en-US" dirty="0"/>
          </a:p>
          <a:p>
            <a:r>
              <a:rPr lang="en-US" b="1" dirty="0"/>
              <a:t>*** USE THIS SLIDE SPARINGLY THROUGHOUT YOUR PRESENTATION***</a:t>
            </a:r>
          </a:p>
          <a:p>
            <a:r>
              <a:rPr lang="en-US" b="1" dirty="0"/>
              <a:t>Putting large bodies of text on your slides is not recommended.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1B05CD-E4C9-7A49-9067-CFAC8005DE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3261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5842B-DE61-E244-B03F-1C6210D9AC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AD006D-F4B2-FC41-9617-7FF063DF5B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CED936-B76A-1346-A8A5-028249BDD2FD}"/>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5" name="Footer Placeholder 4">
            <a:extLst>
              <a:ext uri="{FF2B5EF4-FFF2-40B4-BE49-F238E27FC236}">
                <a16:creationId xmlns:a16="http://schemas.microsoft.com/office/drawing/2014/main" id="{44692EAE-6D4C-3242-AE5D-F46F8AF1A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A4FA4-21F0-C749-BF7C-084B36F7A258}"/>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3461924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654A8-3C3C-DE4C-BB30-5E4F5389C0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419646-83C3-024D-8CD8-CC54B1E9E7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5E3ED7-7E7B-994C-9AC4-30EE150847EF}"/>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5" name="Footer Placeholder 4">
            <a:extLst>
              <a:ext uri="{FF2B5EF4-FFF2-40B4-BE49-F238E27FC236}">
                <a16:creationId xmlns:a16="http://schemas.microsoft.com/office/drawing/2014/main" id="{AAA49BD6-680A-3745-8C2A-FF4A4E364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E2EC2-E5A7-8142-B630-09C2FE8477DC}"/>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3390834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EF1AA9-520C-B74C-B64C-36D2765040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871165-65A8-0B46-A1D6-7CAB477CC9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9DB103-555F-4F4B-ADC9-114F8C2684E3}"/>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5" name="Footer Placeholder 4">
            <a:extLst>
              <a:ext uri="{FF2B5EF4-FFF2-40B4-BE49-F238E27FC236}">
                <a16:creationId xmlns:a16="http://schemas.microsoft.com/office/drawing/2014/main" id="{C0D3AE4F-466B-3D46-9F93-718B498FC3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F50A3-1CCD-7E4C-ABED-9F22341F93A8}"/>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6770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C4A31-EC38-C245-A0C3-26952A3948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707641-D02C-2C46-B99A-79823B4CF3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60251E-71E7-204B-8626-7233419808F1}"/>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5" name="Footer Placeholder 4">
            <a:extLst>
              <a:ext uri="{FF2B5EF4-FFF2-40B4-BE49-F238E27FC236}">
                <a16:creationId xmlns:a16="http://schemas.microsoft.com/office/drawing/2014/main" id="{1C025489-4904-3240-866E-9B78CFC722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CF2DA-3E4E-AE47-B12D-54494EED5B6F}"/>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242831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E6490-00AC-B541-A126-171B7EE73A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3817EA-3BD1-B245-B5BC-0C4E836357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4739DE-ED44-EA4A-BD24-7D4CE9CBA54F}"/>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5" name="Footer Placeholder 4">
            <a:extLst>
              <a:ext uri="{FF2B5EF4-FFF2-40B4-BE49-F238E27FC236}">
                <a16:creationId xmlns:a16="http://schemas.microsoft.com/office/drawing/2014/main" id="{7DE2626D-D677-9A4E-8999-366906CF5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A72E9E-6C16-9045-8A49-F96542608DA2}"/>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396927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FB29A-0006-C849-AE6E-33FFA46E3C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BDC62C-DB31-6B48-BD98-0FA997B069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4E7ED1-AC8A-4448-BF5F-14C2E5EE68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6F8888-D7CE-F24A-942F-3F3F8F78681D}"/>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6" name="Footer Placeholder 5">
            <a:extLst>
              <a:ext uri="{FF2B5EF4-FFF2-40B4-BE49-F238E27FC236}">
                <a16:creationId xmlns:a16="http://schemas.microsoft.com/office/drawing/2014/main" id="{7B105EBA-1183-4E4C-995E-E25B045393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025D25-B2F1-964B-B46A-EF0DEB485017}"/>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260380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5FDD9-93C4-2B46-9F80-F4B3BEF627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068067-4A2A-DE43-92E5-D7E15A9E95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5E0366-8571-9144-A774-5D3FC1EF3A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9AD1E-A8B3-DB4A-AAAF-BC0B5ACFD2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077202-70C7-514F-8AC8-B9B9DCD4A1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7DD2DD-4B16-434B-B977-D2D9004B99B1}"/>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8" name="Footer Placeholder 7">
            <a:extLst>
              <a:ext uri="{FF2B5EF4-FFF2-40B4-BE49-F238E27FC236}">
                <a16:creationId xmlns:a16="http://schemas.microsoft.com/office/drawing/2014/main" id="{4CC3AF97-29A3-7F4B-B6A0-342734431A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7D2D3D-9B7E-F947-A667-DCC142E42BA2}"/>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1884007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02676-69B6-6D4E-A53E-2535D1CEBA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416713-6DC8-9C40-9719-E3E5781E417F}"/>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4" name="Footer Placeholder 3">
            <a:extLst>
              <a:ext uri="{FF2B5EF4-FFF2-40B4-BE49-F238E27FC236}">
                <a16:creationId xmlns:a16="http://schemas.microsoft.com/office/drawing/2014/main" id="{89CB3C30-3F6B-D14E-8722-1D071C1653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473797-DBDF-AF40-8E77-1D282CBDEEDE}"/>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273271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E61320-549C-7440-9017-DD92E082F81F}"/>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3" name="Footer Placeholder 2">
            <a:extLst>
              <a:ext uri="{FF2B5EF4-FFF2-40B4-BE49-F238E27FC236}">
                <a16:creationId xmlns:a16="http://schemas.microsoft.com/office/drawing/2014/main" id="{E47E1E2B-FB59-1348-B4AB-D551F2F6F2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36E99A-1D84-BE49-B1BF-7DB52D7A9470}"/>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2899336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20D24-7F3A-2E4C-BD97-ED4F3DE22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0C5815-2493-B243-9A25-B3BD3AA29A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F06A8F-D356-A849-AC3B-DC0CBE9469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1664D-0A18-8946-80F6-8CAA926942A4}"/>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6" name="Footer Placeholder 5">
            <a:extLst>
              <a:ext uri="{FF2B5EF4-FFF2-40B4-BE49-F238E27FC236}">
                <a16:creationId xmlns:a16="http://schemas.microsoft.com/office/drawing/2014/main" id="{DBCD8E92-F674-2648-9297-13813C6B0A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D5E90E-47F9-214C-801C-35E091743CAC}"/>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383954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2370B-D746-2D43-A26A-423257ED2D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BAA5C7-38AE-3B47-9B19-F2802E310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DFB087-CC24-F147-83CA-7FC160181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0A657B-7F58-7343-A376-A07AF8CD849C}"/>
              </a:ext>
            </a:extLst>
          </p:cNvPr>
          <p:cNvSpPr>
            <a:spLocks noGrp="1"/>
          </p:cNvSpPr>
          <p:nvPr>
            <p:ph type="dt" sz="half" idx="10"/>
          </p:nvPr>
        </p:nvSpPr>
        <p:spPr/>
        <p:txBody>
          <a:bodyPr/>
          <a:lstStyle/>
          <a:p>
            <a:fld id="{E5CE0902-D989-914B-B988-5720FD60915E}" type="datetimeFigureOut">
              <a:rPr lang="en-US" smtClean="0"/>
              <a:t>4/19/2023</a:t>
            </a:fld>
            <a:endParaRPr lang="en-US"/>
          </a:p>
        </p:txBody>
      </p:sp>
      <p:sp>
        <p:nvSpPr>
          <p:cNvPr id="6" name="Footer Placeholder 5">
            <a:extLst>
              <a:ext uri="{FF2B5EF4-FFF2-40B4-BE49-F238E27FC236}">
                <a16:creationId xmlns:a16="http://schemas.microsoft.com/office/drawing/2014/main" id="{DAA46572-C236-7A4A-9A0B-D7CEFA9D52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46094E-BE24-9443-BBB5-1E2A72C1FAE0}"/>
              </a:ext>
            </a:extLst>
          </p:cNvPr>
          <p:cNvSpPr>
            <a:spLocks noGrp="1"/>
          </p:cNvSpPr>
          <p:nvPr>
            <p:ph type="sldNum" sz="quarter" idx="12"/>
          </p:nvPr>
        </p:nvSpPr>
        <p:spPr/>
        <p:txBody>
          <a:bodyPr/>
          <a:lstStyle/>
          <a:p>
            <a:fld id="{A5E79B69-051F-4347-8582-BA9A35097F09}" type="slidenum">
              <a:rPr lang="en-US" smtClean="0"/>
              <a:t>‹#›</a:t>
            </a:fld>
            <a:endParaRPr lang="en-US"/>
          </a:p>
        </p:txBody>
      </p:sp>
    </p:spTree>
    <p:extLst>
      <p:ext uri="{BB962C8B-B14F-4D97-AF65-F5344CB8AC3E}">
        <p14:creationId xmlns:p14="http://schemas.microsoft.com/office/powerpoint/2010/main" val="2672886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664A34-0B24-6949-9AA9-BCA553335D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80DB9B-53CD-F04D-8F5A-EB4E617B88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2D56B8-3E7D-E249-9F7C-B64248B4D1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E0902-D989-914B-B988-5720FD60915E}" type="datetimeFigureOut">
              <a:rPr lang="en-US" smtClean="0"/>
              <a:t>4/19/2023</a:t>
            </a:fld>
            <a:endParaRPr lang="en-US"/>
          </a:p>
        </p:txBody>
      </p:sp>
      <p:sp>
        <p:nvSpPr>
          <p:cNvPr id="5" name="Footer Placeholder 4">
            <a:extLst>
              <a:ext uri="{FF2B5EF4-FFF2-40B4-BE49-F238E27FC236}">
                <a16:creationId xmlns:a16="http://schemas.microsoft.com/office/drawing/2014/main" id="{F66BE31E-7E0F-E149-91C3-568B20F39C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FD8256-5A46-DD49-BF41-1C1DD2E526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79B69-051F-4347-8582-BA9A35097F09}" type="slidenum">
              <a:rPr lang="en-US" smtClean="0"/>
              <a:t>‹#›</a:t>
            </a:fld>
            <a:endParaRPr lang="en-US"/>
          </a:p>
        </p:txBody>
      </p:sp>
    </p:spTree>
    <p:extLst>
      <p:ext uri="{BB962C8B-B14F-4D97-AF65-F5344CB8AC3E}">
        <p14:creationId xmlns:p14="http://schemas.microsoft.com/office/powerpoint/2010/main" val="366202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s://cornell.zoom.us/j/94687812347?pwd=dzYyNVZzTHk3cXN3MldWYm9TdGVEdz0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ha.cornell.edu/current-students/handbook/" TargetMode="External"/><Relationship Id="rId2" Type="http://schemas.openxmlformats.org/officeDocument/2006/relationships/hyperlink" Target="https://hotelie.sha.cornell.edu/" TargetMode="External"/><Relationship Id="rId1" Type="http://schemas.openxmlformats.org/officeDocument/2006/relationships/slideLayout" Target="../slideLayouts/slideLayout2.xml"/><Relationship Id="rId5" Type="http://schemas.openxmlformats.org/officeDocument/2006/relationships/hyperlink" Target="mailto:ha-advising@cornell.edu" TargetMode="External"/><Relationship Id="rId4" Type="http://schemas.openxmlformats.org/officeDocument/2006/relationships/hyperlink" Target="https://sha.cornell.edu/current-students/undergraduate/resour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3D5499A-8162-7D41-8CFF-62E80D8A39A2}"/>
              </a:ext>
            </a:extLst>
          </p:cNvPr>
          <p:cNvPicPr>
            <a:picLocks noChangeAspect="1"/>
          </p:cNvPicPr>
          <p:nvPr/>
        </p:nvPicPr>
        <p:blipFill rotWithShape="1">
          <a:blip r:embed="rId3" cstate="screen">
            <a:alphaModFix amt="25000"/>
            <a:extLst>
              <a:ext uri="{28A0092B-C50C-407E-A947-70E740481C1C}">
                <a14:useLocalDpi xmlns:a14="http://schemas.microsoft.com/office/drawing/2010/main"/>
              </a:ext>
            </a:extLst>
          </a:blip>
          <a:srcRect/>
          <a:stretch/>
        </p:blipFill>
        <p:spPr>
          <a:xfrm>
            <a:off x="-1" y="1"/>
            <a:ext cx="12192001" cy="6858000"/>
          </a:xfrm>
          <a:prstGeom prst="rect">
            <a:avLst/>
          </a:prstGeom>
        </p:spPr>
      </p:pic>
      <p:sp>
        <p:nvSpPr>
          <p:cNvPr id="6" name="Title 2">
            <a:extLst>
              <a:ext uri="{FF2B5EF4-FFF2-40B4-BE49-F238E27FC236}">
                <a16:creationId xmlns:a16="http://schemas.microsoft.com/office/drawing/2014/main" id="{11B1FCEE-707C-3D45-958A-2B562E472967}"/>
              </a:ext>
            </a:extLst>
          </p:cNvPr>
          <p:cNvSpPr txBox="1">
            <a:spLocks/>
          </p:cNvSpPr>
          <p:nvPr/>
        </p:nvSpPr>
        <p:spPr>
          <a:xfrm>
            <a:off x="1396800" y="2014360"/>
            <a:ext cx="9144000" cy="1414623"/>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r>
              <a:rPr lang="en-US" b="1" dirty="0">
                <a:solidFill>
                  <a:prstClr val="black"/>
                </a:solidFill>
                <a:latin typeface="Arial Black" panose="020B0604020202020204" pitchFamily="34" charset="0"/>
                <a:cs typeface="Arial Black" panose="020B0604020202020204" pitchFamily="34" charset="0"/>
              </a:rPr>
              <a:t>Core Curriculum Sequencing &amp; Pre-Enrollment Information</a:t>
            </a:r>
            <a:endParaRPr kumimoji="0" lang="en-US" sz="6000" b="1" i="0" u="none" strike="noStrike" kern="1200" cap="none" spc="0" normalizeH="0" baseline="0" noProof="0" dirty="0">
              <a:ln>
                <a:noFill/>
              </a:ln>
              <a:solidFill>
                <a:prstClr val="black"/>
              </a:solidFill>
              <a:effectLst/>
              <a:uLnTx/>
              <a:uFillTx/>
              <a:latin typeface="Arial Black" panose="020B0604020202020204" pitchFamily="34" charset="0"/>
              <a:ea typeface="+mj-ea"/>
              <a:cs typeface="Arial Black" panose="020B0604020202020204" pitchFamily="34" charset="0"/>
            </a:endParaRPr>
          </a:p>
        </p:txBody>
      </p:sp>
      <p:cxnSp>
        <p:nvCxnSpPr>
          <p:cNvPr id="8" name="Straight Connector 7">
            <a:extLst>
              <a:ext uri="{FF2B5EF4-FFF2-40B4-BE49-F238E27FC236}">
                <a16:creationId xmlns:a16="http://schemas.microsoft.com/office/drawing/2014/main" id="{EA8C1290-D04F-D34B-A067-E2BC7EB00FA1}"/>
              </a:ext>
            </a:extLst>
          </p:cNvPr>
          <p:cNvCxnSpPr>
            <a:cxnSpLocks/>
          </p:cNvCxnSpPr>
          <p:nvPr/>
        </p:nvCxnSpPr>
        <p:spPr>
          <a:xfrm>
            <a:off x="1524000" y="1995055"/>
            <a:ext cx="914400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Subtitle 1">
            <a:extLst>
              <a:ext uri="{FF2B5EF4-FFF2-40B4-BE49-F238E27FC236}">
                <a16:creationId xmlns:a16="http://schemas.microsoft.com/office/drawing/2014/main" id="{D8969225-82B7-AE4B-AEE5-E2767ED42244}"/>
              </a:ext>
            </a:extLst>
          </p:cNvPr>
          <p:cNvSpPr txBox="1">
            <a:spLocks/>
          </p:cNvSpPr>
          <p:nvPr/>
        </p:nvSpPr>
        <p:spPr>
          <a:xfrm>
            <a:off x="1396800" y="3428983"/>
            <a:ext cx="9144000" cy="40255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u="none"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Bachelor of Science in Hotel Administration</a:t>
            </a:r>
          </a:p>
        </p:txBody>
      </p:sp>
      <p:pic>
        <p:nvPicPr>
          <p:cNvPr id="2" name="Picture 1">
            <a:extLst>
              <a:ext uri="{FF2B5EF4-FFF2-40B4-BE49-F238E27FC236}">
                <a16:creationId xmlns:a16="http://schemas.microsoft.com/office/drawing/2014/main" id="{1BD4C719-9CD2-67F5-2428-3BCED5BA81D4}"/>
              </a:ext>
            </a:extLst>
          </p:cNvPr>
          <p:cNvPicPr>
            <a:picLocks noChangeAspect="1"/>
          </p:cNvPicPr>
          <p:nvPr/>
        </p:nvPicPr>
        <p:blipFill>
          <a:blip r:embed="rId4"/>
          <a:stretch>
            <a:fillRect/>
          </a:stretch>
        </p:blipFill>
        <p:spPr>
          <a:xfrm>
            <a:off x="3201207" y="5128523"/>
            <a:ext cx="5795760" cy="1242611"/>
          </a:xfrm>
          <a:prstGeom prst="rect">
            <a:avLst/>
          </a:prstGeom>
        </p:spPr>
      </p:pic>
    </p:spTree>
    <p:extLst>
      <p:ext uri="{BB962C8B-B14F-4D97-AF65-F5344CB8AC3E}">
        <p14:creationId xmlns:p14="http://schemas.microsoft.com/office/powerpoint/2010/main" val="1779383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C83AE5-B870-414C-9626-EF2256393275}"/>
              </a:ext>
            </a:extLst>
          </p:cNvPr>
          <p:cNvSpPr>
            <a:spLocks noGrp="1"/>
          </p:cNvSpPr>
          <p:nvPr>
            <p:ph type="title"/>
          </p:nvPr>
        </p:nvSpPr>
        <p:spPr>
          <a:xfrm>
            <a:off x="953255" y="365125"/>
            <a:ext cx="10285491" cy="1325563"/>
          </a:xfrm>
        </p:spPr>
        <p:txBody>
          <a:bodyPr>
            <a:normAutofit/>
          </a:bodyPr>
          <a:lstStyle/>
          <a:p>
            <a:r>
              <a:rPr lang="en-US" sz="3600" dirty="0">
                <a:solidFill>
                  <a:srgbClr val="C00000"/>
                </a:solidFill>
                <a:latin typeface="Arial Black" panose="020B0A04020102020204" pitchFamily="34" charset="0"/>
              </a:rPr>
              <a:t>Virtual 1:1 Pre-enrollment Drop-in Advising</a:t>
            </a:r>
          </a:p>
        </p:txBody>
      </p:sp>
      <p:sp>
        <p:nvSpPr>
          <p:cNvPr id="5" name="Content Placeholder 4">
            <a:extLst>
              <a:ext uri="{FF2B5EF4-FFF2-40B4-BE49-F238E27FC236}">
                <a16:creationId xmlns:a16="http://schemas.microsoft.com/office/drawing/2014/main" id="{A6131DDE-A20D-4537-80EF-6D7CF0238319}"/>
              </a:ext>
            </a:extLst>
          </p:cNvPr>
          <p:cNvSpPr>
            <a:spLocks noGrp="1"/>
          </p:cNvSpPr>
          <p:nvPr>
            <p:ph idx="1"/>
          </p:nvPr>
        </p:nvSpPr>
        <p:spPr>
          <a:xfrm>
            <a:off x="953255" y="1585732"/>
            <a:ext cx="10580860" cy="4788564"/>
          </a:xfrm>
        </p:spPr>
        <p:txBody>
          <a:bodyPr>
            <a:normAutofit fontScale="55000" lnSpcReduction="20000"/>
          </a:bodyPr>
          <a:lstStyle/>
          <a:p>
            <a:pPr marL="0" marR="0" indent="0" fontAlgn="base">
              <a:lnSpc>
                <a:spcPct val="110000"/>
              </a:lnSpc>
              <a:spcBef>
                <a:spcPts val="500"/>
              </a:spcBef>
              <a:spcAft>
                <a:spcPts val="0"/>
              </a:spcAft>
              <a:buNone/>
            </a:pPr>
            <a:r>
              <a:rPr lang="en-US" sz="3600" dirty="0"/>
              <a:t>We will be offering virtual pre-enrollment drop-in advising leading up to, and during the week of pre-enrollment. We will not be facilitating day-of appointments, unscheduled Zoom calls or in-person drop-ins. Our pre-enrollment drop-in schedule is:  </a:t>
            </a:r>
          </a:p>
          <a:p>
            <a:pPr marL="457200" lvl="1" indent="0" fontAlgn="base">
              <a:lnSpc>
                <a:spcPct val="110000"/>
              </a:lnSpc>
              <a:buNone/>
            </a:pPr>
            <a:r>
              <a:rPr lang="en-US" sz="3300" dirty="0"/>
              <a:t>Monday April 24 – Thursday April 27 </a:t>
            </a:r>
          </a:p>
          <a:p>
            <a:pPr marL="914400" lvl="2" indent="0" fontAlgn="base">
              <a:lnSpc>
                <a:spcPct val="110000"/>
              </a:lnSpc>
              <a:buNone/>
            </a:pPr>
            <a:r>
              <a:rPr lang="en-US" sz="3300" dirty="0"/>
              <a:t>10:00am – 12:00pm EST </a:t>
            </a:r>
          </a:p>
          <a:p>
            <a:pPr marL="914400" lvl="2" indent="0" fontAlgn="base">
              <a:lnSpc>
                <a:spcPct val="110000"/>
              </a:lnSpc>
              <a:buNone/>
            </a:pPr>
            <a:r>
              <a:rPr lang="en-US" sz="3300" dirty="0"/>
              <a:t>2:00pm – 4:00pm EST </a:t>
            </a:r>
          </a:p>
          <a:p>
            <a:pPr marL="457200" lvl="1" indent="0" fontAlgn="base">
              <a:lnSpc>
                <a:spcPct val="110000"/>
              </a:lnSpc>
              <a:buNone/>
            </a:pPr>
            <a:r>
              <a:rPr lang="en-US" sz="3300" dirty="0"/>
              <a:t>Friday April 28  </a:t>
            </a:r>
          </a:p>
          <a:p>
            <a:pPr marL="914400" lvl="2" indent="0" fontAlgn="base">
              <a:lnSpc>
                <a:spcPct val="110000"/>
              </a:lnSpc>
              <a:buNone/>
            </a:pPr>
            <a:r>
              <a:rPr lang="en-US" sz="3300" dirty="0"/>
              <a:t>10:00am – 12:00pm EST </a:t>
            </a:r>
          </a:p>
          <a:p>
            <a:pPr marL="914400" lvl="2" indent="0" fontAlgn="base">
              <a:lnSpc>
                <a:spcPct val="110000"/>
              </a:lnSpc>
              <a:buNone/>
            </a:pPr>
            <a:r>
              <a:rPr lang="en-US" sz="3300" dirty="0"/>
              <a:t>2:00pm – 3:00pm EST </a:t>
            </a:r>
          </a:p>
          <a:p>
            <a:pPr marL="457200" lvl="1" indent="0" fontAlgn="base">
              <a:lnSpc>
                <a:spcPct val="110000"/>
              </a:lnSpc>
              <a:buNone/>
            </a:pPr>
            <a:r>
              <a:rPr lang="en-US" sz="3300" dirty="0"/>
              <a:t>Monday May 1 – Thursday May 4 </a:t>
            </a:r>
          </a:p>
          <a:p>
            <a:pPr marL="914400" lvl="2" indent="0" fontAlgn="base">
              <a:lnSpc>
                <a:spcPct val="110000"/>
              </a:lnSpc>
              <a:buNone/>
            </a:pPr>
            <a:r>
              <a:rPr lang="en-US" sz="3300" dirty="0"/>
              <a:t>10:00am – 12:00pm EST </a:t>
            </a:r>
          </a:p>
          <a:p>
            <a:pPr marL="914400" lvl="2" indent="0" fontAlgn="base">
              <a:lnSpc>
                <a:spcPct val="110000"/>
              </a:lnSpc>
              <a:buNone/>
            </a:pPr>
            <a:r>
              <a:rPr lang="en-US" sz="3300" dirty="0"/>
              <a:t>2:00pm – 4:00pm EST </a:t>
            </a:r>
          </a:p>
          <a:p>
            <a:pPr marL="457200" lvl="1" indent="0" fontAlgn="base">
              <a:lnSpc>
                <a:spcPct val="110000"/>
              </a:lnSpc>
              <a:buNone/>
            </a:pPr>
            <a:r>
              <a:rPr lang="en-US" sz="3300" dirty="0"/>
              <a:t>Friday May 5 </a:t>
            </a:r>
          </a:p>
          <a:p>
            <a:pPr marL="914400" lvl="2" indent="0" fontAlgn="base">
              <a:lnSpc>
                <a:spcPct val="110000"/>
              </a:lnSpc>
              <a:buNone/>
            </a:pPr>
            <a:r>
              <a:rPr lang="en-US" sz="3300" dirty="0"/>
              <a:t>10:00am -12:00pm EST </a:t>
            </a:r>
          </a:p>
          <a:p>
            <a:pPr marL="914400" lvl="2" indent="0" fontAlgn="base">
              <a:lnSpc>
                <a:spcPct val="110000"/>
              </a:lnSpc>
              <a:buNone/>
            </a:pPr>
            <a:r>
              <a:rPr lang="en-US" sz="3300" dirty="0"/>
              <a:t>2:00pm – 3:00pm EST </a:t>
            </a:r>
          </a:p>
          <a:p>
            <a:pPr marL="0" indent="0">
              <a:buNone/>
            </a:pPr>
            <a:endParaRPr lang="en-US" dirty="0"/>
          </a:p>
        </p:txBody>
      </p:sp>
      <p:sp>
        <p:nvSpPr>
          <p:cNvPr id="2" name="Rectangular Callout 1">
            <a:extLst>
              <a:ext uri="{FF2B5EF4-FFF2-40B4-BE49-F238E27FC236}">
                <a16:creationId xmlns:a16="http://schemas.microsoft.com/office/drawing/2014/main" id="{1F96B120-1439-7D8D-81BD-EE94D76394F3}"/>
              </a:ext>
            </a:extLst>
          </p:cNvPr>
          <p:cNvSpPr/>
          <p:nvPr/>
        </p:nvSpPr>
        <p:spPr>
          <a:xfrm>
            <a:off x="5308600" y="4032492"/>
            <a:ext cx="5791200" cy="2082800"/>
          </a:xfrm>
          <a:prstGeom prst="wedgeRectCallout">
            <a:avLst>
              <a:gd name="adj1" fmla="val -57675"/>
              <a:gd name="adj2" fmla="val -3506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algn="l" fontAlgn="base">
              <a:spcAft>
                <a:spcPts val="0"/>
              </a:spcAft>
            </a:pPr>
            <a:r>
              <a:rPr lang="en-US" dirty="0"/>
              <a:t>Drop-in Zoom link: </a:t>
            </a:r>
          </a:p>
          <a:p>
            <a:pPr marL="228600" marR="0" algn="l" fontAlgn="base">
              <a:spcAft>
                <a:spcPts val="0"/>
              </a:spcAft>
            </a:pPr>
            <a:r>
              <a:rPr lang="en-US" dirty="0">
                <a:solidFill>
                  <a:schemeClr val="bg1"/>
                </a:solidFill>
                <a:hlinkClick r:id="rId2" tooltip="https://cornell.zoom.us/j/94687812347?pwd=dzYyNVZzTHk3cXN3MldWYm9TdGVEdz09">
                  <a:extLst>
                    <a:ext uri="{A12FA001-AC4F-418D-AE19-62706E023703}">
                      <ahyp:hlinkClr xmlns:ahyp="http://schemas.microsoft.com/office/drawing/2018/hyperlinkcolor" val="tx"/>
                    </a:ext>
                  </a:extLst>
                </a:hlinkClick>
              </a:rPr>
              <a:t>https://cornell.zoom.us/j/94687812347?pwd=dzYyNVZzTHk3cXN3MldWYm9TdGVEdz09</a:t>
            </a:r>
            <a:r>
              <a:rPr lang="en-US" dirty="0">
                <a:solidFill>
                  <a:schemeClr val="bg1"/>
                </a:solidFill>
              </a:rPr>
              <a:t> </a:t>
            </a:r>
          </a:p>
          <a:p>
            <a:pPr marL="228600" marR="0" algn="l" fontAlgn="base">
              <a:spcAft>
                <a:spcPts val="0"/>
              </a:spcAft>
            </a:pPr>
            <a:endParaRPr lang="en-US" dirty="0"/>
          </a:p>
          <a:p>
            <a:pPr marL="228600" marR="0" algn="l" fontAlgn="base">
              <a:spcAft>
                <a:spcPts val="0"/>
              </a:spcAft>
            </a:pPr>
            <a:r>
              <a:rPr lang="en-US" dirty="0"/>
              <a:t>Meeting ID: 946 8781 2347   </a:t>
            </a:r>
          </a:p>
          <a:p>
            <a:pPr marL="228600" marR="0" algn="l" fontAlgn="base">
              <a:spcAft>
                <a:spcPts val="0"/>
              </a:spcAft>
            </a:pPr>
            <a:r>
              <a:rPr lang="en-US" dirty="0"/>
              <a:t>Passcode: 624493  </a:t>
            </a:r>
          </a:p>
        </p:txBody>
      </p:sp>
    </p:spTree>
    <p:extLst>
      <p:ext uri="{BB962C8B-B14F-4D97-AF65-F5344CB8AC3E}">
        <p14:creationId xmlns:p14="http://schemas.microsoft.com/office/powerpoint/2010/main" val="153570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C83AE5-B870-414C-9626-EF2256393275}"/>
              </a:ext>
            </a:extLst>
          </p:cNvPr>
          <p:cNvSpPr>
            <a:spLocks noGrp="1"/>
          </p:cNvSpPr>
          <p:nvPr>
            <p:ph type="title"/>
          </p:nvPr>
        </p:nvSpPr>
        <p:spPr>
          <a:xfrm>
            <a:off x="953255" y="365125"/>
            <a:ext cx="10285491" cy="1325563"/>
          </a:xfrm>
        </p:spPr>
        <p:txBody>
          <a:bodyPr>
            <a:normAutofit/>
          </a:bodyPr>
          <a:lstStyle/>
          <a:p>
            <a:r>
              <a:rPr lang="en-US" sz="3600" dirty="0">
                <a:solidFill>
                  <a:srgbClr val="C00000"/>
                </a:solidFill>
                <a:latin typeface="Arial Black" panose="020B0A04020102020204" pitchFamily="34" charset="0"/>
              </a:rPr>
              <a:t>Questions???</a:t>
            </a:r>
          </a:p>
        </p:txBody>
      </p:sp>
      <p:sp>
        <p:nvSpPr>
          <p:cNvPr id="5" name="Content Placeholder 4">
            <a:extLst>
              <a:ext uri="{FF2B5EF4-FFF2-40B4-BE49-F238E27FC236}">
                <a16:creationId xmlns:a16="http://schemas.microsoft.com/office/drawing/2014/main" id="{A6131DDE-A20D-4537-80EF-6D7CF0238319}"/>
              </a:ext>
            </a:extLst>
          </p:cNvPr>
          <p:cNvSpPr>
            <a:spLocks noGrp="1"/>
          </p:cNvSpPr>
          <p:nvPr>
            <p:ph idx="1"/>
          </p:nvPr>
        </p:nvSpPr>
        <p:spPr>
          <a:xfrm>
            <a:off x="953255" y="1690688"/>
            <a:ext cx="10580860" cy="4683608"/>
          </a:xfrm>
        </p:spPr>
        <p:txBody>
          <a:bodyPr>
            <a:normAutofit/>
          </a:bodyPr>
          <a:lstStyle/>
          <a:p>
            <a:pPr marL="0" indent="0">
              <a:buNone/>
            </a:pPr>
            <a:endParaRPr lang="en-US" dirty="0"/>
          </a:p>
        </p:txBody>
      </p:sp>
    </p:spTree>
    <p:extLst>
      <p:ext uri="{BB962C8B-B14F-4D97-AF65-F5344CB8AC3E}">
        <p14:creationId xmlns:p14="http://schemas.microsoft.com/office/powerpoint/2010/main" val="422543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DD3B77EC-CD83-C64E-9D9E-2E614AF04E0F}"/>
              </a:ext>
            </a:extLst>
          </p:cNvPr>
          <p:cNvSpPr txBox="1">
            <a:spLocks/>
          </p:cNvSpPr>
          <p:nvPr/>
        </p:nvSpPr>
        <p:spPr>
          <a:xfrm>
            <a:off x="837262" y="671681"/>
            <a:ext cx="9452958" cy="12294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800" b="1" dirty="0">
                <a:solidFill>
                  <a:srgbClr val="C00000"/>
                </a:solidFill>
                <a:effectLst>
                  <a:outerShdw blurRad="50800" dist="38100" dir="8100000" algn="tr" rotWithShape="0">
                    <a:prstClr val="black">
                      <a:alpha val="40000"/>
                    </a:prstClr>
                  </a:outerShdw>
                </a:effectLst>
                <a:latin typeface="Arial Black" panose="020B0604020202020204" pitchFamily="34" charset="0"/>
                <a:cs typeface="Arial Black" panose="020B0604020202020204" pitchFamily="34" charset="0"/>
              </a:rPr>
              <a:t>Program Requirements</a:t>
            </a:r>
            <a:endParaRPr kumimoji="0" lang="en-US" sz="4800" b="1" i="0" u="none" strike="noStrike" kern="1200" cap="none" spc="0" normalizeH="0" baseline="0" noProof="0" dirty="0">
              <a:ln>
                <a:noFill/>
              </a:ln>
              <a:solidFill>
                <a:srgbClr val="C00000"/>
              </a:solidFill>
              <a:effectLst>
                <a:outerShdw blurRad="50800" dist="38100" dir="8100000" algn="tr" rotWithShape="0">
                  <a:prstClr val="black">
                    <a:alpha val="40000"/>
                  </a:prstClr>
                </a:outerShdw>
              </a:effectLst>
              <a:uLnTx/>
              <a:uFillTx/>
              <a:latin typeface="Arial Black" panose="020B0604020202020204" pitchFamily="34" charset="0"/>
              <a:ea typeface="+mj-ea"/>
              <a:cs typeface="Arial Black" panose="020B0604020202020204" pitchFamily="34" charset="0"/>
            </a:endParaRPr>
          </a:p>
        </p:txBody>
      </p:sp>
      <p:cxnSp>
        <p:nvCxnSpPr>
          <p:cNvPr id="5" name="Straight Connector 4">
            <a:extLst>
              <a:ext uri="{FF2B5EF4-FFF2-40B4-BE49-F238E27FC236}">
                <a16:creationId xmlns:a16="http://schemas.microsoft.com/office/drawing/2014/main" id="{D614F829-C099-1A49-8AB9-CDBDB5FB9C25}"/>
              </a:ext>
            </a:extLst>
          </p:cNvPr>
          <p:cNvCxnSpPr>
            <a:cxnSpLocks/>
          </p:cNvCxnSpPr>
          <p:nvPr/>
        </p:nvCxnSpPr>
        <p:spPr>
          <a:xfrm>
            <a:off x="964462" y="541053"/>
            <a:ext cx="10142809"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3098ACE2-23F5-A540-A438-756CD4C4E95B}"/>
              </a:ext>
            </a:extLst>
          </p:cNvPr>
          <p:cNvSpPr txBox="1">
            <a:spLocks/>
          </p:cNvSpPr>
          <p:nvPr/>
        </p:nvSpPr>
        <p:spPr>
          <a:xfrm>
            <a:off x="4038599" y="6356350"/>
            <a:ext cx="7788639" cy="365125"/>
          </a:xfrm>
          <a:prstGeom prst="rect">
            <a:avLst/>
          </a:prstGeom>
        </p:spPr>
        <p:txBody>
          <a:bodyP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Nolan School of Hotel Administration </a:t>
            </a:r>
            <a:fld id="{6BC6B64C-2C78-0546-8075-679D924F1D06}" type="slidenum">
              <a:rPr kumimoji="0" lang="en-US" sz="1100" b="0" i="0" u="none" strike="noStrike" kern="1200" cap="none" spc="0" normalizeH="0" baseline="0" noProof="0" smtClean="0">
                <a:ln>
                  <a:noFill/>
                </a:ln>
                <a:solidFill>
                  <a:prstClr val="white">
                    <a:lumMod val="50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endParaRPr>
          </a:p>
        </p:txBody>
      </p:sp>
      <p:sp>
        <p:nvSpPr>
          <p:cNvPr id="7" name="Subtitle 1">
            <a:extLst>
              <a:ext uri="{FF2B5EF4-FFF2-40B4-BE49-F238E27FC236}">
                <a16:creationId xmlns:a16="http://schemas.microsoft.com/office/drawing/2014/main" id="{C24E9F43-FE7E-4F07-A61E-32F1CB5280A8}"/>
              </a:ext>
            </a:extLst>
          </p:cNvPr>
          <p:cNvSpPr txBox="1">
            <a:spLocks/>
          </p:cNvSpPr>
          <p:nvPr/>
        </p:nvSpPr>
        <p:spPr>
          <a:xfrm>
            <a:off x="490938" y="1835793"/>
            <a:ext cx="7682049" cy="4671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outerShdw blurRad="63500" sx="102000" sy="102000" algn="ctr" rotWithShape="0">
                  <a:prstClr val="black">
                    <a:alpha val="40000"/>
                  </a:prstClr>
                </a:outerShdw>
              </a:effectLst>
              <a:uLnTx/>
              <a:uFillTx/>
              <a:latin typeface="Arial" panose="020B0604020202020204" pitchFamily="34" charset="0"/>
              <a:ea typeface="+mn-ea"/>
              <a:cs typeface="Arial" panose="020B0604020202020204" pitchFamily="34" charset="0"/>
            </a:endParaRPr>
          </a:p>
        </p:txBody>
      </p:sp>
      <p:sp>
        <p:nvSpPr>
          <p:cNvPr id="10" name="Rectangle: Rounded Corners 9">
            <a:extLst>
              <a:ext uri="{FF2B5EF4-FFF2-40B4-BE49-F238E27FC236}">
                <a16:creationId xmlns:a16="http://schemas.microsoft.com/office/drawing/2014/main" id="{EEC6CE31-7848-4383-8BBC-89D5974CE6AB}"/>
              </a:ext>
            </a:extLst>
          </p:cNvPr>
          <p:cNvSpPr/>
          <p:nvPr/>
        </p:nvSpPr>
        <p:spPr>
          <a:xfrm>
            <a:off x="529434" y="1577835"/>
            <a:ext cx="8570494" cy="196432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Rounded Corners 10">
            <a:extLst>
              <a:ext uri="{FF2B5EF4-FFF2-40B4-BE49-F238E27FC236}">
                <a16:creationId xmlns:a16="http://schemas.microsoft.com/office/drawing/2014/main" id="{8470AB84-299E-4E9B-ADDE-9E68775FE52C}"/>
              </a:ext>
            </a:extLst>
          </p:cNvPr>
          <p:cNvSpPr/>
          <p:nvPr/>
        </p:nvSpPr>
        <p:spPr>
          <a:xfrm>
            <a:off x="519287" y="3631262"/>
            <a:ext cx="4225127" cy="1578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HADM SPECIALIZATION ELECTIVES</a:t>
            </a:r>
          </a:p>
          <a:p>
            <a:pPr algn="ctr"/>
            <a:r>
              <a:rPr lang="en-US" sz="1600" dirty="0"/>
              <a:t>(Applied)</a:t>
            </a:r>
          </a:p>
          <a:p>
            <a:pPr algn="ctr"/>
            <a:r>
              <a:rPr lang="en-US" sz="1600" dirty="0"/>
              <a:t>(12 Credits)</a:t>
            </a:r>
          </a:p>
        </p:txBody>
      </p:sp>
      <p:sp>
        <p:nvSpPr>
          <p:cNvPr id="13" name="Rectangle: Rounded Corners 12">
            <a:extLst>
              <a:ext uri="{FF2B5EF4-FFF2-40B4-BE49-F238E27FC236}">
                <a16:creationId xmlns:a16="http://schemas.microsoft.com/office/drawing/2014/main" id="{6DC7DCD7-9749-4783-A6AF-A76395050E53}"/>
              </a:ext>
            </a:extLst>
          </p:cNvPr>
          <p:cNvSpPr/>
          <p:nvPr/>
        </p:nvSpPr>
        <p:spPr>
          <a:xfrm>
            <a:off x="4880751" y="2301667"/>
            <a:ext cx="4130100" cy="1109514"/>
          </a:xfrm>
          <a:prstGeom prst="roundRect">
            <a:avLst/>
          </a:prstGeom>
          <a:solidFill>
            <a:schemeClr val="accent6">
              <a:lumMod val="20000"/>
              <a:lumOff val="80000"/>
            </a:schemeClr>
          </a:solid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CORE COURSES – DISTRIBUTIVE (LAS)</a:t>
            </a:r>
          </a:p>
          <a:p>
            <a:pPr algn="ctr"/>
            <a:r>
              <a:rPr lang="en-US" sz="1600" dirty="0">
                <a:solidFill>
                  <a:sysClr val="windowText" lastClr="000000"/>
                </a:solidFill>
              </a:rPr>
              <a:t>(18 Credits)</a:t>
            </a:r>
          </a:p>
        </p:txBody>
      </p:sp>
      <p:sp>
        <p:nvSpPr>
          <p:cNvPr id="15" name="Rectangle: Rounded Corners 14">
            <a:extLst>
              <a:ext uri="{FF2B5EF4-FFF2-40B4-BE49-F238E27FC236}">
                <a16:creationId xmlns:a16="http://schemas.microsoft.com/office/drawing/2014/main" id="{F5B87A8D-AF16-48B9-9062-F234F10C7670}"/>
              </a:ext>
            </a:extLst>
          </p:cNvPr>
          <p:cNvSpPr/>
          <p:nvPr/>
        </p:nvSpPr>
        <p:spPr>
          <a:xfrm>
            <a:off x="519286" y="5323118"/>
            <a:ext cx="4225128" cy="100961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FREE ELECTIVES </a:t>
            </a:r>
          </a:p>
          <a:p>
            <a:pPr algn="ctr"/>
            <a:r>
              <a:rPr lang="en-US" sz="1600" dirty="0"/>
              <a:t>(Applied or DR, HADM or other)</a:t>
            </a:r>
          </a:p>
          <a:p>
            <a:pPr algn="ctr"/>
            <a:r>
              <a:rPr lang="en-US" sz="1600" dirty="0"/>
              <a:t>(8 Credits)</a:t>
            </a:r>
          </a:p>
        </p:txBody>
      </p:sp>
      <p:sp>
        <p:nvSpPr>
          <p:cNvPr id="17" name="Rectangle: Rounded Corners 16">
            <a:extLst>
              <a:ext uri="{FF2B5EF4-FFF2-40B4-BE49-F238E27FC236}">
                <a16:creationId xmlns:a16="http://schemas.microsoft.com/office/drawing/2014/main" id="{0A570B81-8E8C-498A-B1AE-7406EDE38D75}"/>
              </a:ext>
            </a:extLst>
          </p:cNvPr>
          <p:cNvSpPr/>
          <p:nvPr/>
        </p:nvSpPr>
        <p:spPr>
          <a:xfrm>
            <a:off x="4852223" y="3632878"/>
            <a:ext cx="4225127" cy="157842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REQUIRED DISTRIBUTIVE (LAS) ELECTIVES</a:t>
            </a:r>
          </a:p>
          <a:p>
            <a:pPr algn="ctr"/>
            <a:r>
              <a:rPr lang="en-US" sz="1600" dirty="0">
                <a:solidFill>
                  <a:schemeClr val="bg1"/>
                </a:solidFill>
              </a:rPr>
              <a:t>FWS (3 Credits)</a:t>
            </a:r>
          </a:p>
          <a:p>
            <a:pPr algn="ctr"/>
            <a:r>
              <a:rPr lang="en-US" sz="1600" dirty="0">
                <a:solidFill>
                  <a:schemeClr val="bg1"/>
                </a:solidFill>
              </a:rPr>
              <a:t>Ethics (3 Credits)</a:t>
            </a:r>
          </a:p>
          <a:p>
            <a:pPr algn="ctr"/>
            <a:r>
              <a:rPr lang="en-US" sz="1600" dirty="0">
                <a:solidFill>
                  <a:schemeClr val="bg1"/>
                </a:solidFill>
              </a:rPr>
              <a:t>Diversity (3 Credits)</a:t>
            </a:r>
          </a:p>
          <a:p>
            <a:pPr algn="ctr"/>
            <a:r>
              <a:rPr lang="en-US" sz="1600" dirty="0">
                <a:solidFill>
                  <a:schemeClr val="bg1"/>
                </a:solidFill>
              </a:rPr>
              <a:t>ARTS Distributive (15 credits)</a:t>
            </a:r>
          </a:p>
        </p:txBody>
      </p:sp>
      <p:sp>
        <p:nvSpPr>
          <p:cNvPr id="18" name="Rectangle: Rounded Corners 17">
            <a:extLst>
              <a:ext uri="{FF2B5EF4-FFF2-40B4-BE49-F238E27FC236}">
                <a16:creationId xmlns:a16="http://schemas.microsoft.com/office/drawing/2014/main" id="{74CEC72F-9C01-4978-9A34-3BFD249AC846}"/>
              </a:ext>
            </a:extLst>
          </p:cNvPr>
          <p:cNvSpPr/>
          <p:nvPr/>
        </p:nvSpPr>
        <p:spPr>
          <a:xfrm>
            <a:off x="4852224" y="5323118"/>
            <a:ext cx="4225128" cy="100961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ADDITIONAL DISTRIBUTIVE ELECTIVES</a:t>
            </a:r>
          </a:p>
          <a:p>
            <a:pPr algn="ctr"/>
            <a:r>
              <a:rPr lang="en-US" sz="1600" dirty="0">
                <a:solidFill>
                  <a:schemeClr val="bg1"/>
                </a:solidFill>
              </a:rPr>
              <a:t>(HADM or other) </a:t>
            </a:r>
          </a:p>
          <a:p>
            <a:pPr algn="ctr"/>
            <a:r>
              <a:rPr lang="en-US" sz="1600" dirty="0">
                <a:solidFill>
                  <a:schemeClr val="bg1"/>
                </a:solidFill>
              </a:rPr>
              <a:t>(18 Credits)</a:t>
            </a:r>
          </a:p>
        </p:txBody>
      </p:sp>
      <p:sp>
        <p:nvSpPr>
          <p:cNvPr id="19" name="Rectangle 18">
            <a:extLst>
              <a:ext uri="{FF2B5EF4-FFF2-40B4-BE49-F238E27FC236}">
                <a16:creationId xmlns:a16="http://schemas.microsoft.com/office/drawing/2014/main" id="{7E4842B3-2E53-4C6B-9257-7FE9C3E21D7A}"/>
              </a:ext>
            </a:extLst>
          </p:cNvPr>
          <p:cNvSpPr/>
          <p:nvPr/>
        </p:nvSpPr>
        <p:spPr>
          <a:xfrm>
            <a:off x="2253998" y="1646809"/>
            <a:ext cx="5121366" cy="646331"/>
          </a:xfrm>
          <a:prstGeom prst="rect">
            <a:avLst/>
          </a:prstGeom>
        </p:spPr>
        <p:txBody>
          <a:bodyPr wrap="square">
            <a:spAutoFit/>
          </a:bodyPr>
          <a:lstStyle/>
          <a:p>
            <a:pPr algn="ctr"/>
            <a:r>
              <a:rPr lang="en-US" dirty="0"/>
              <a:t>HADM CORE COURSES</a:t>
            </a:r>
          </a:p>
          <a:p>
            <a:pPr algn="ctr"/>
            <a:r>
              <a:rPr lang="en-US" dirty="0"/>
              <a:t>(58 Credits)</a:t>
            </a:r>
          </a:p>
        </p:txBody>
      </p:sp>
      <p:sp>
        <p:nvSpPr>
          <p:cNvPr id="21" name="Rectangle: Rounded Corners 20">
            <a:extLst>
              <a:ext uri="{FF2B5EF4-FFF2-40B4-BE49-F238E27FC236}">
                <a16:creationId xmlns:a16="http://schemas.microsoft.com/office/drawing/2014/main" id="{87DB4685-D24E-4E9F-A29E-4E678C616261}"/>
              </a:ext>
            </a:extLst>
          </p:cNvPr>
          <p:cNvSpPr/>
          <p:nvPr/>
        </p:nvSpPr>
        <p:spPr>
          <a:xfrm>
            <a:off x="617324" y="2292392"/>
            <a:ext cx="4127090" cy="1109514"/>
          </a:xfrm>
          <a:prstGeom prst="roundRect">
            <a:avLst/>
          </a:prstGeom>
          <a:solidFill>
            <a:schemeClr val="accent1">
              <a:lumMod val="40000"/>
              <a:lumOff val="60000"/>
            </a:schemeClr>
          </a:solid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CORE COURSES - APPLIED</a:t>
            </a:r>
          </a:p>
          <a:p>
            <a:pPr algn="ctr"/>
            <a:r>
              <a:rPr lang="en-US" sz="1600" dirty="0">
                <a:solidFill>
                  <a:schemeClr val="tx1"/>
                </a:solidFill>
              </a:rPr>
              <a:t>(40 Credits)</a:t>
            </a:r>
          </a:p>
        </p:txBody>
      </p:sp>
      <p:sp>
        <p:nvSpPr>
          <p:cNvPr id="14" name="Rectangle: Rounded Corners 13">
            <a:extLst>
              <a:ext uri="{FF2B5EF4-FFF2-40B4-BE49-F238E27FC236}">
                <a16:creationId xmlns:a16="http://schemas.microsoft.com/office/drawing/2014/main" id="{11543FC5-1BAB-496C-BFE5-42F81A3BDD85}"/>
              </a:ext>
            </a:extLst>
          </p:cNvPr>
          <p:cNvSpPr/>
          <p:nvPr/>
        </p:nvSpPr>
        <p:spPr>
          <a:xfrm>
            <a:off x="9278663" y="2582678"/>
            <a:ext cx="2481453" cy="1109514"/>
          </a:xfrm>
          <a:prstGeom prst="roundRect">
            <a:avLst/>
          </a:prstGeom>
          <a:solidFill>
            <a:schemeClr val="accent4">
              <a:lumMod val="20000"/>
              <a:lumOff val="80000"/>
            </a:schemeClr>
          </a:solidFill>
          <a:ln w="5715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Practice Credit</a:t>
            </a:r>
          </a:p>
          <a:p>
            <a:pPr algn="ctr"/>
            <a:r>
              <a:rPr lang="en-US" sz="1600" dirty="0">
                <a:solidFill>
                  <a:schemeClr val="tx1"/>
                </a:solidFill>
              </a:rPr>
              <a:t>(800 Hours)</a:t>
            </a:r>
          </a:p>
        </p:txBody>
      </p:sp>
      <p:sp>
        <p:nvSpPr>
          <p:cNvPr id="16" name="Rectangle: Rounded Corners 15">
            <a:extLst>
              <a:ext uri="{FF2B5EF4-FFF2-40B4-BE49-F238E27FC236}">
                <a16:creationId xmlns:a16="http://schemas.microsoft.com/office/drawing/2014/main" id="{CF0D0EE6-C1CC-4715-B14E-7662AE8D6AB5}"/>
              </a:ext>
            </a:extLst>
          </p:cNvPr>
          <p:cNvSpPr/>
          <p:nvPr/>
        </p:nvSpPr>
        <p:spPr>
          <a:xfrm>
            <a:off x="9277200" y="3886801"/>
            <a:ext cx="2481453" cy="1109514"/>
          </a:xfrm>
          <a:prstGeom prst="roundRect">
            <a:avLst/>
          </a:prstGeom>
          <a:solidFill>
            <a:schemeClr val="accent4">
              <a:lumMod val="20000"/>
              <a:lumOff val="80000"/>
            </a:schemeClr>
          </a:solidFill>
          <a:ln w="5715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University P.E. Requirement</a:t>
            </a:r>
          </a:p>
          <a:p>
            <a:pPr algn="ctr"/>
            <a:r>
              <a:rPr lang="en-US" sz="1600" dirty="0">
                <a:solidFill>
                  <a:schemeClr val="tx1"/>
                </a:solidFill>
              </a:rPr>
              <a:t>(2 Credits)</a:t>
            </a:r>
          </a:p>
        </p:txBody>
      </p:sp>
      <p:sp>
        <p:nvSpPr>
          <p:cNvPr id="20" name="Rectangle: Rounded Corners 19">
            <a:extLst>
              <a:ext uri="{FF2B5EF4-FFF2-40B4-BE49-F238E27FC236}">
                <a16:creationId xmlns:a16="http://schemas.microsoft.com/office/drawing/2014/main" id="{78CE3F51-A09F-4FCE-A961-7E7E34AB3413}"/>
              </a:ext>
            </a:extLst>
          </p:cNvPr>
          <p:cNvSpPr/>
          <p:nvPr/>
        </p:nvSpPr>
        <p:spPr>
          <a:xfrm>
            <a:off x="9277200" y="5207433"/>
            <a:ext cx="2481453" cy="1109514"/>
          </a:xfrm>
          <a:prstGeom prst="roundRect">
            <a:avLst/>
          </a:prstGeom>
          <a:solidFill>
            <a:schemeClr val="accent4">
              <a:lumMod val="20000"/>
              <a:lumOff val="80000"/>
            </a:schemeClr>
          </a:solidFill>
          <a:ln w="5715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University Swim Test Requirement</a:t>
            </a:r>
          </a:p>
          <a:p>
            <a:pPr algn="ctr"/>
            <a:r>
              <a:rPr lang="en-US" sz="1600" dirty="0">
                <a:solidFill>
                  <a:schemeClr val="tx1"/>
                </a:solidFill>
              </a:rPr>
              <a:t>(recommended within 1</a:t>
            </a:r>
            <a:r>
              <a:rPr lang="en-US" sz="1600" baseline="30000" dirty="0">
                <a:solidFill>
                  <a:schemeClr val="tx1"/>
                </a:solidFill>
              </a:rPr>
              <a:t>st</a:t>
            </a:r>
            <a:r>
              <a:rPr lang="en-US" sz="1600" dirty="0">
                <a:solidFill>
                  <a:schemeClr val="tx1"/>
                </a:solidFill>
              </a:rPr>
              <a:t> </a:t>
            </a:r>
            <a:r>
              <a:rPr lang="en-US" sz="1600" dirty="0" err="1">
                <a:solidFill>
                  <a:schemeClr val="tx1"/>
                </a:solidFill>
              </a:rPr>
              <a:t>yr</a:t>
            </a:r>
            <a:r>
              <a:rPr lang="en-US" sz="1600" dirty="0">
                <a:solidFill>
                  <a:schemeClr val="tx1"/>
                </a:solidFill>
              </a:rPr>
              <a:t>)</a:t>
            </a:r>
          </a:p>
        </p:txBody>
      </p:sp>
      <p:sp>
        <p:nvSpPr>
          <p:cNvPr id="2" name="Left Brace 1">
            <a:extLst>
              <a:ext uri="{FF2B5EF4-FFF2-40B4-BE49-F238E27FC236}">
                <a16:creationId xmlns:a16="http://schemas.microsoft.com/office/drawing/2014/main" id="{71AB7D32-1105-4A15-9D9E-981CFFC0D0D1}"/>
              </a:ext>
            </a:extLst>
          </p:cNvPr>
          <p:cNvSpPr/>
          <p:nvPr/>
        </p:nvSpPr>
        <p:spPr>
          <a:xfrm rot="5400000">
            <a:off x="10356584" y="1032823"/>
            <a:ext cx="322684" cy="2481453"/>
          </a:xfrm>
          <a:prstGeom prst="leftBrace">
            <a:avLst>
              <a:gd name="adj1" fmla="val 41770"/>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E93CD8FC-E65F-4604-969D-37A6232203CA}"/>
              </a:ext>
            </a:extLst>
          </p:cNvPr>
          <p:cNvSpPr txBox="1"/>
          <p:nvPr/>
        </p:nvSpPr>
        <p:spPr>
          <a:xfrm>
            <a:off x="9258723" y="1656689"/>
            <a:ext cx="2515882" cy="369332"/>
          </a:xfrm>
          <a:prstGeom prst="rect">
            <a:avLst/>
          </a:prstGeom>
          <a:noFill/>
        </p:spPr>
        <p:txBody>
          <a:bodyPr wrap="none" rtlCol="0">
            <a:spAutoFit/>
          </a:bodyPr>
          <a:lstStyle/>
          <a:p>
            <a:r>
              <a:rPr lang="en-US" dirty="0"/>
              <a:t>Additional Requirements</a:t>
            </a:r>
          </a:p>
        </p:txBody>
      </p:sp>
    </p:spTree>
    <p:extLst>
      <p:ext uri="{BB962C8B-B14F-4D97-AF65-F5344CB8AC3E}">
        <p14:creationId xmlns:p14="http://schemas.microsoft.com/office/powerpoint/2010/main" val="2414607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F7FEA38-FA1D-480D-8847-211529C4A5A1}"/>
              </a:ext>
            </a:extLst>
          </p:cNvPr>
          <p:cNvPicPr>
            <a:picLocks noChangeAspect="1"/>
          </p:cNvPicPr>
          <p:nvPr/>
        </p:nvPicPr>
        <p:blipFill>
          <a:blip r:embed="rId3"/>
          <a:stretch>
            <a:fillRect/>
          </a:stretch>
        </p:blipFill>
        <p:spPr>
          <a:xfrm>
            <a:off x="52387" y="1485900"/>
            <a:ext cx="12087225" cy="5353050"/>
          </a:xfrm>
          <a:prstGeom prst="rect">
            <a:avLst/>
          </a:prstGeom>
        </p:spPr>
      </p:pic>
      <p:sp>
        <p:nvSpPr>
          <p:cNvPr id="3" name="Title 2">
            <a:extLst>
              <a:ext uri="{FF2B5EF4-FFF2-40B4-BE49-F238E27FC236}">
                <a16:creationId xmlns:a16="http://schemas.microsoft.com/office/drawing/2014/main" id="{F2BF34C2-A214-4FC1-839E-11ADF6B58783}"/>
              </a:ext>
            </a:extLst>
          </p:cNvPr>
          <p:cNvSpPr txBox="1">
            <a:spLocks/>
          </p:cNvSpPr>
          <p:nvPr/>
        </p:nvSpPr>
        <p:spPr>
          <a:xfrm>
            <a:off x="837262" y="671681"/>
            <a:ext cx="9452958" cy="12294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800" b="1" dirty="0">
                <a:solidFill>
                  <a:srgbClr val="C00000"/>
                </a:solidFill>
                <a:effectLst>
                  <a:outerShdw blurRad="50800" dist="38100" dir="8100000" algn="tr" rotWithShape="0">
                    <a:prstClr val="black">
                      <a:alpha val="40000"/>
                    </a:prstClr>
                  </a:outerShdw>
                </a:effectLst>
                <a:latin typeface="Arial Black" panose="020B0604020202020204" pitchFamily="34" charset="0"/>
                <a:cs typeface="Arial Black" panose="020B0604020202020204" pitchFamily="34" charset="0"/>
              </a:rPr>
              <a:t>Program Credit Summary</a:t>
            </a:r>
            <a:endParaRPr kumimoji="0" lang="en-US" sz="4800" b="1" i="0" u="none" strike="noStrike" kern="1200" cap="none" spc="0" normalizeH="0" baseline="0" noProof="0" dirty="0">
              <a:ln>
                <a:noFill/>
              </a:ln>
              <a:solidFill>
                <a:srgbClr val="C00000"/>
              </a:solidFill>
              <a:effectLst>
                <a:outerShdw blurRad="50800" dist="38100" dir="8100000" algn="tr" rotWithShape="0">
                  <a:prstClr val="black">
                    <a:alpha val="40000"/>
                  </a:prstClr>
                </a:outerShdw>
              </a:effectLst>
              <a:uLnTx/>
              <a:uFillTx/>
              <a:latin typeface="Arial Black" panose="020B0604020202020204" pitchFamily="34" charset="0"/>
              <a:ea typeface="+mj-ea"/>
              <a:cs typeface="Arial Black" panose="020B0604020202020204" pitchFamily="34" charset="0"/>
            </a:endParaRPr>
          </a:p>
        </p:txBody>
      </p:sp>
      <p:cxnSp>
        <p:nvCxnSpPr>
          <p:cNvPr id="4" name="Straight Connector 3">
            <a:extLst>
              <a:ext uri="{FF2B5EF4-FFF2-40B4-BE49-F238E27FC236}">
                <a16:creationId xmlns:a16="http://schemas.microsoft.com/office/drawing/2014/main" id="{0AA115AA-0E80-4928-B9F9-53BB6D7CA608}"/>
              </a:ext>
            </a:extLst>
          </p:cNvPr>
          <p:cNvCxnSpPr>
            <a:cxnSpLocks/>
          </p:cNvCxnSpPr>
          <p:nvPr/>
        </p:nvCxnSpPr>
        <p:spPr>
          <a:xfrm>
            <a:off x="964462" y="541053"/>
            <a:ext cx="10142809"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571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D614F829-C099-1A49-8AB9-CDBDB5FB9C25}"/>
              </a:ext>
            </a:extLst>
          </p:cNvPr>
          <p:cNvCxnSpPr>
            <a:cxnSpLocks/>
          </p:cNvCxnSpPr>
          <p:nvPr/>
        </p:nvCxnSpPr>
        <p:spPr>
          <a:xfrm>
            <a:off x="253252" y="484781"/>
            <a:ext cx="11573986"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3098ACE2-23F5-A540-A438-756CD4C4E95B}"/>
              </a:ext>
            </a:extLst>
          </p:cNvPr>
          <p:cNvSpPr txBox="1">
            <a:spLocks/>
          </p:cNvSpPr>
          <p:nvPr/>
        </p:nvSpPr>
        <p:spPr>
          <a:xfrm>
            <a:off x="4038599" y="6356350"/>
            <a:ext cx="7788639" cy="365125"/>
          </a:xfrm>
          <a:prstGeom prst="rect">
            <a:avLst/>
          </a:prstGeom>
        </p:spPr>
        <p:txBody>
          <a:bodyP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Cornell Nolan School of Hotel Administration</a:t>
            </a:r>
            <a:r>
              <a:rPr kumimoji="0" lang="en-US" sz="11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 </a:t>
            </a:r>
            <a:fld id="{6BC6B64C-2C78-0546-8075-679D924F1D06}" type="slidenum">
              <a:rPr kumimoji="0" lang="en-US" sz="1100" b="0" i="0" u="none" strike="noStrike" kern="1200" cap="none" spc="0" normalizeH="0" baseline="0" noProof="0" smtClean="0">
                <a:ln>
                  <a:noFill/>
                </a:ln>
                <a:solidFill>
                  <a:prstClr val="white">
                    <a:lumMod val="50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endParaRPr>
          </a:p>
        </p:txBody>
      </p:sp>
      <p:sp>
        <p:nvSpPr>
          <p:cNvPr id="2" name="Title 1">
            <a:extLst>
              <a:ext uri="{FF2B5EF4-FFF2-40B4-BE49-F238E27FC236}">
                <a16:creationId xmlns:a16="http://schemas.microsoft.com/office/drawing/2014/main" id="{3F9E51A4-D430-4CB4-8946-DA19BFD7810F}"/>
              </a:ext>
            </a:extLst>
          </p:cNvPr>
          <p:cNvSpPr>
            <a:spLocks noGrp="1"/>
          </p:cNvSpPr>
          <p:nvPr>
            <p:ph type="title"/>
          </p:nvPr>
        </p:nvSpPr>
        <p:spPr>
          <a:xfrm>
            <a:off x="782445" y="797905"/>
            <a:ext cx="10515600" cy="1325563"/>
          </a:xfrm>
        </p:spPr>
        <p:txBody>
          <a:bodyPr/>
          <a:lstStyle/>
          <a:p>
            <a:r>
              <a:rPr lang="en-US" sz="3600" b="1" dirty="0">
                <a:solidFill>
                  <a:srgbClr val="C00000"/>
                </a:solidFill>
                <a:effectLst>
                  <a:outerShdw blurRad="50800" dist="38100" dir="8100000" algn="tr" rotWithShape="0">
                    <a:prstClr val="black">
                      <a:alpha val="40000"/>
                    </a:prstClr>
                  </a:outerShdw>
                </a:effectLst>
                <a:latin typeface="Arial Black" panose="020B0604020202020204" pitchFamily="34" charset="0"/>
                <a:cs typeface="Arial Black" panose="020B0604020202020204" pitchFamily="34" charset="0"/>
              </a:rPr>
              <a:t>Guiding Principles</a:t>
            </a:r>
            <a:br>
              <a:rPr lang="en-US" b="1" dirty="0">
                <a:solidFill>
                  <a:srgbClr val="C00000"/>
                </a:solidFill>
                <a:effectLst>
                  <a:outerShdw blurRad="50800" dist="38100" dir="8100000" algn="tr" rotWithShape="0">
                    <a:prstClr val="black">
                      <a:alpha val="40000"/>
                    </a:prstClr>
                  </a:outerShdw>
                </a:effectLst>
                <a:latin typeface="Arial Black" panose="020B0604020202020204" pitchFamily="34" charset="0"/>
                <a:cs typeface="Arial Black" panose="020B0604020202020204" pitchFamily="34" charset="0"/>
              </a:rPr>
            </a:br>
            <a:endParaRPr lang="en-US" dirty="0"/>
          </a:p>
        </p:txBody>
      </p:sp>
      <p:sp>
        <p:nvSpPr>
          <p:cNvPr id="3" name="Content Placeholder 2">
            <a:extLst>
              <a:ext uri="{FF2B5EF4-FFF2-40B4-BE49-F238E27FC236}">
                <a16:creationId xmlns:a16="http://schemas.microsoft.com/office/drawing/2014/main" id="{305E5596-6897-4590-AE36-56ADCF02C87A}"/>
              </a:ext>
            </a:extLst>
          </p:cNvPr>
          <p:cNvSpPr>
            <a:spLocks noGrp="1"/>
          </p:cNvSpPr>
          <p:nvPr>
            <p:ph idx="1"/>
          </p:nvPr>
        </p:nvSpPr>
        <p:spPr>
          <a:xfrm>
            <a:off x="782445" y="1708757"/>
            <a:ext cx="10515600" cy="4351338"/>
          </a:xfrm>
        </p:spPr>
        <p:txBody>
          <a:bodyPr>
            <a:normAutofit/>
          </a:bodyPr>
          <a:lstStyle/>
          <a:p>
            <a:pPr marL="0" indent="0">
              <a:buNone/>
            </a:pPr>
            <a:r>
              <a:rPr lang="en-US" dirty="0"/>
              <a:t>Create the best possible holistic learning experience for you.</a:t>
            </a:r>
          </a:p>
          <a:p>
            <a:pPr marL="227013" lvl="1" indent="-227013"/>
            <a:r>
              <a:rPr lang="en-US" dirty="0"/>
              <a:t>Continue with the front-loaded core to ensure disciplinary foundations are achieved in the during the first two years.</a:t>
            </a:r>
          </a:p>
          <a:p>
            <a:pPr marL="227013" lvl="1" indent="-227013"/>
            <a:r>
              <a:rPr lang="en-US" dirty="0"/>
              <a:t>Pay attention to the quantitative mix of classes, and time involved to learn how to be successful as a Cornell student, especially for first-year students. </a:t>
            </a:r>
          </a:p>
          <a:p>
            <a:pPr marL="227013" lvl="1" indent="-227013"/>
            <a:r>
              <a:rPr lang="en-US" dirty="0"/>
              <a:t>Build flexibility into the curriculum, giving you the ability to choose within the front-loaded core and specialize.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62823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C83AE5-B870-414C-9626-EF2256393275}"/>
              </a:ext>
            </a:extLst>
          </p:cNvPr>
          <p:cNvSpPr>
            <a:spLocks noGrp="1"/>
          </p:cNvSpPr>
          <p:nvPr>
            <p:ph type="title"/>
          </p:nvPr>
        </p:nvSpPr>
        <p:spPr/>
        <p:txBody>
          <a:bodyPr>
            <a:normAutofit/>
          </a:bodyPr>
          <a:lstStyle/>
          <a:p>
            <a:r>
              <a:rPr lang="en-US" sz="3600" dirty="0">
                <a:solidFill>
                  <a:srgbClr val="C00000"/>
                </a:solidFill>
                <a:latin typeface="Arial Black" panose="020B0A04020102020204" pitchFamily="34" charset="0"/>
              </a:rPr>
              <a:t>Second/Third Year Core Experience</a:t>
            </a:r>
          </a:p>
        </p:txBody>
      </p:sp>
      <p:sp>
        <p:nvSpPr>
          <p:cNvPr id="5" name="Content Placeholder 4">
            <a:extLst>
              <a:ext uri="{FF2B5EF4-FFF2-40B4-BE49-F238E27FC236}">
                <a16:creationId xmlns:a16="http://schemas.microsoft.com/office/drawing/2014/main" id="{A6131DDE-A20D-4537-80EF-6D7CF0238319}"/>
              </a:ext>
            </a:extLst>
          </p:cNvPr>
          <p:cNvSpPr>
            <a:spLocks noGrp="1"/>
          </p:cNvSpPr>
          <p:nvPr>
            <p:ph idx="1"/>
          </p:nvPr>
        </p:nvSpPr>
        <p:spPr>
          <a:xfrm>
            <a:off x="838200" y="1592936"/>
            <a:ext cx="10285490" cy="4895642"/>
          </a:xfrm>
        </p:spPr>
        <p:txBody>
          <a:bodyPr>
            <a:normAutofit fontScale="85000" lnSpcReduction="20000"/>
          </a:bodyPr>
          <a:lstStyle/>
          <a:p>
            <a:pPr marL="0" indent="0">
              <a:buNone/>
            </a:pPr>
            <a:r>
              <a:rPr lang="en-US" sz="3600" b="1" dirty="0"/>
              <a:t>Four Blocked Core Classes</a:t>
            </a:r>
          </a:p>
          <a:p>
            <a:r>
              <a:rPr lang="en-US" dirty="0"/>
              <a:t>Hospitality Quantitative Analysis (HADM 2011) </a:t>
            </a:r>
            <a:r>
              <a:rPr lang="en-US" i="1" dirty="0"/>
              <a:t>- taught mostly in the Fall</a:t>
            </a:r>
          </a:p>
          <a:p>
            <a:r>
              <a:rPr lang="en-US" dirty="0"/>
              <a:t>Finance (HADM 2220) </a:t>
            </a:r>
            <a:r>
              <a:rPr lang="en-US" i="1" dirty="0"/>
              <a:t>– taught mostly in the Fall</a:t>
            </a:r>
          </a:p>
          <a:p>
            <a:r>
              <a:rPr lang="en-US" dirty="0"/>
              <a:t>Marketing Management for Services (HADM 2430)</a:t>
            </a:r>
          </a:p>
          <a:p>
            <a:r>
              <a:rPr lang="en-US" dirty="0"/>
              <a:t>Human Resource Management (HADM 2810)</a:t>
            </a:r>
          </a:p>
          <a:p>
            <a:pPr marL="0" indent="0">
              <a:buNone/>
            </a:pPr>
            <a:endParaRPr lang="en-US" sz="2600" dirty="0"/>
          </a:p>
          <a:p>
            <a:pPr marL="0" indent="0">
              <a:buNone/>
            </a:pPr>
            <a:r>
              <a:rPr lang="en-US" sz="3600" b="1" dirty="0"/>
              <a:t>Five Flex Core Classes – take in Second/Third Year</a:t>
            </a:r>
          </a:p>
          <a:p>
            <a:r>
              <a:rPr lang="en-US" dirty="0"/>
              <a:t>Critical Thinking and Mathematical Modeling (HADM 2021)</a:t>
            </a:r>
          </a:p>
          <a:p>
            <a:r>
              <a:rPr lang="en-US" dirty="0"/>
              <a:t>Managerial Accounting (HADM 2210)</a:t>
            </a:r>
          </a:p>
          <a:p>
            <a:r>
              <a:rPr lang="en-US" dirty="0"/>
              <a:t>Principles of Hospitality Real Estate (HADM 2221) </a:t>
            </a:r>
          </a:p>
          <a:p>
            <a:r>
              <a:rPr lang="en-US" dirty="0"/>
              <a:t>Restaurant Management (HADM 2351)</a:t>
            </a:r>
          </a:p>
          <a:p>
            <a:r>
              <a:rPr lang="en-US" dirty="0"/>
              <a:t>Fundamentals of Hospitality Development and Management (HADM 2560)</a:t>
            </a:r>
          </a:p>
          <a:p>
            <a:pPr marL="0" indent="0">
              <a:buNone/>
            </a:pPr>
            <a:endParaRPr lang="en-US" dirty="0"/>
          </a:p>
          <a:p>
            <a:pPr marL="0" indent="0">
              <a:buNone/>
            </a:pPr>
            <a:endParaRPr lang="en-US" dirty="0"/>
          </a:p>
        </p:txBody>
      </p:sp>
      <p:sp>
        <p:nvSpPr>
          <p:cNvPr id="2" name="Rectangular Callout 1">
            <a:extLst>
              <a:ext uri="{FF2B5EF4-FFF2-40B4-BE49-F238E27FC236}">
                <a16:creationId xmlns:a16="http://schemas.microsoft.com/office/drawing/2014/main" id="{015364E6-0D5C-741C-05B7-E07C8A6E4AFA}"/>
              </a:ext>
            </a:extLst>
          </p:cNvPr>
          <p:cNvSpPr/>
          <p:nvPr/>
        </p:nvSpPr>
        <p:spPr>
          <a:xfrm>
            <a:off x="7759700" y="2612175"/>
            <a:ext cx="3594100" cy="816826"/>
          </a:xfrm>
          <a:prstGeom prst="wedgeRectCallout">
            <a:avLst>
              <a:gd name="adj1" fmla="val -65087"/>
              <a:gd name="adj2" fmla="val -91848"/>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Most of you will have already completed this.</a:t>
            </a:r>
          </a:p>
        </p:txBody>
      </p:sp>
    </p:spTree>
    <p:extLst>
      <p:ext uri="{BB962C8B-B14F-4D97-AF65-F5344CB8AC3E}">
        <p14:creationId xmlns:p14="http://schemas.microsoft.com/office/powerpoint/2010/main" val="13216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C83AE5-B870-414C-9626-EF2256393275}"/>
              </a:ext>
            </a:extLst>
          </p:cNvPr>
          <p:cNvSpPr>
            <a:spLocks noGrp="1"/>
          </p:cNvSpPr>
          <p:nvPr>
            <p:ph type="title"/>
          </p:nvPr>
        </p:nvSpPr>
        <p:spPr>
          <a:xfrm>
            <a:off x="953256" y="365125"/>
            <a:ext cx="10400544" cy="1325563"/>
          </a:xfrm>
        </p:spPr>
        <p:txBody>
          <a:bodyPr>
            <a:normAutofit/>
          </a:bodyPr>
          <a:lstStyle/>
          <a:p>
            <a:r>
              <a:rPr lang="en-US" sz="3600" dirty="0">
                <a:solidFill>
                  <a:srgbClr val="C00000"/>
                </a:solidFill>
                <a:latin typeface="Arial Black" panose="020B0A04020102020204" pitchFamily="34" charset="0"/>
              </a:rPr>
              <a:t>Third/Fourth Year Core Experience</a:t>
            </a:r>
          </a:p>
        </p:txBody>
      </p:sp>
      <p:sp>
        <p:nvSpPr>
          <p:cNvPr id="5" name="Content Placeholder 4">
            <a:extLst>
              <a:ext uri="{FF2B5EF4-FFF2-40B4-BE49-F238E27FC236}">
                <a16:creationId xmlns:a16="http://schemas.microsoft.com/office/drawing/2014/main" id="{A6131DDE-A20D-4537-80EF-6D7CF0238319}"/>
              </a:ext>
            </a:extLst>
          </p:cNvPr>
          <p:cNvSpPr>
            <a:spLocks noGrp="1"/>
          </p:cNvSpPr>
          <p:nvPr>
            <p:ph idx="1"/>
          </p:nvPr>
        </p:nvSpPr>
        <p:spPr>
          <a:xfrm>
            <a:off x="953255" y="1690687"/>
            <a:ext cx="10523128" cy="4802187"/>
          </a:xfrm>
        </p:spPr>
        <p:txBody>
          <a:bodyPr>
            <a:normAutofit/>
          </a:bodyPr>
          <a:lstStyle/>
          <a:p>
            <a:pPr marL="0" indent="0">
              <a:buNone/>
            </a:pPr>
            <a:r>
              <a:rPr lang="en-US" sz="3000" b="1" dirty="0"/>
              <a:t>Third/Fourth Year</a:t>
            </a:r>
            <a:endParaRPr lang="en-US" sz="3000" dirty="0"/>
          </a:p>
          <a:p>
            <a:r>
              <a:rPr lang="en-US" sz="3000" dirty="0"/>
              <a:t>Persuasive Business Communication (HADM 3650)</a:t>
            </a:r>
          </a:p>
          <a:p>
            <a:r>
              <a:rPr lang="en-US" sz="3000" dirty="0"/>
              <a:t>Business and Hospitality Law (HADM 3870)</a:t>
            </a:r>
          </a:p>
          <a:p>
            <a:r>
              <a:rPr lang="en-US" sz="3000" dirty="0"/>
              <a:t>Strategic Management (HADM 4410)</a:t>
            </a:r>
          </a:p>
          <a:p>
            <a:pPr marL="0" indent="0">
              <a:buNone/>
            </a:pPr>
            <a:endParaRPr lang="en-US" sz="3000" dirty="0"/>
          </a:p>
          <a:p>
            <a:pPr marL="0" indent="0">
              <a:buNone/>
            </a:pPr>
            <a:endParaRPr lang="en-US" dirty="0"/>
          </a:p>
        </p:txBody>
      </p:sp>
    </p:spTree>
    <p:extLst>
      <p:ext uri="{BB962C8B-B14F-4D97-AF65-F5344CB8AC3E}">
        <p14:creationId xmlns:p14="http://schemas.microsoft.com/office/powerpoint/2010/main" val="402476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C83AE5-B870-414C-9626-EF2256393275}"/>
              </a:ext>
            </a:extLst>
          </p:cNvPr>
          <p:cNvSpPr>
            <a:spLocks noGrp="1"/>
          </p:cNvSpPr>
          <p:nvPr>
            <p:ph type="title"/>
          </p:nvPr>
        </p:nvSpPr>
        <p:spPr>
          <a:xfrm>
            <a:off x="953255" y="365125"/>
            <a:ext cx="10285491" cy="1325563"/>
          </a:xfrm>
        </p:spPr>
        <p:txBody>
          <a:bodyPr>
            <a:normAutofit/>
          </a:bodyPr>
          <a:lstStyle/>
          <a:p>
            <a:r>
              <a:rPr lang="en-US" sz="3600" dirty="0">
                <a:solidFill>
                  <a:srgbClr val="C00000"/>
                </a:solidFill>
                <a:latin typeface="Arial Black" panose="020B0A04020102020204" pitchFamily="34" charset="0"/>
              </a:rPr>
              <a:t>Enrollment Requirements</a:t>
            </a:r>
          </a:p>
        </p:txBody>
      </p:sp>
      <p:sp>
        <p:nvSpPr>
          <p:cNvPr id="5" name="Content Placeholder 4">
            <a:extLst>
              <a:ext uri="{FF2B5EF4-FFF2-40B4-BE49-F238E27FC236}">
                <a16:creationId xmlns:a16="http://schemas.microsoft.com/office/drawing/2014/main" id="{A6131DDE-A20D-4537-80EF-6D7CF0238319}"/>
              </a:ext>
            </a:extLst>
          </p:cNvPr>
          <p:cNvSpPr>
            <a:spLocks noGrp="1"/>
          </p:cNvSpPr>
          <p:nvPr>
            <p:ph idx="1"/>
          </p:nvPr>
        </p:nvSpPr>
        <p:spPr>
          <a:xfrm>
            <a:off x="953255" y="1690688"/>
            <a:ext cx="10580860" cy="4050355"/>
          </a:xfrm>
        </p:spPr>
        <p:txBody>
          <a:bodyPr>
            <a:normAutofit fontScale="92500" lnSpcReduction="10000"/>
          </a:bodyPr>
          <a:lstStyle/>
          <a:p>
            <a:pPr marL="0" indent="0">
              <a:buNone/>
            </a:pPr>
            <a:r>
              <a:rPr lang="en-US" sz="3000" dirty="0"/>
              <a:t>2000-level core classes MUST be completed by end of third year.</a:t>
            </a:r>
          </a:p>
          <a:p>
            <a:r>
              <a:rPr lang="en-US" sz="2600" dirty="0"/>
              <a:t>Students must have completed (or be enrolled in) 2000-level core to be approved for study abroad.</a:t>
            </a:r>
          </a:p>
          <a:p>
            <a:r>
              <a:rPr lang="en-US" sz="2600" dirty="0"/>
              <a:t>Students will be auto-enrolled in any outstanding 2000-level core during the pre-enroll period for the second semester of their third year.</a:t>
            </a:r>
          </a:p>
          <a:p>
            <a:r>
              <a:rPr lang="en-US" sz="2600" dirty="0"/>
              <a:t>*May be exceptions for junior transfer students.</a:t>
            </a:r>
          </a:p>
          <a:p>
            <a:pPr marL="0" indent="0">
              <a:buNone/>
            </a:pPr>
            <a:r>
              <a:rPr lang="en-US" sz="3000" dirty="0"/>
              <a:t>Hard-coded pre-requisites will continue to be used as necessary to ensure proper sequencing:</a:t>
            </a:r>
          </a:p>
          <a:p>
            <a:r>
              <a:rPr lang="en-US" sz="2600" dirty="0"/>
              <a:t>E.g., Persuasive Communication (HADM 3650) must be completed prior to Strategic Management (HADM 4410)  </a:t>
            </a:r>
          </a:p>
          <a:p>
            <a:pPr marL="0" indent="0">
              <a:buNone/>
            </a:pPr>
            <a:endParaRPr lang="en-US" dirty="0"/>
          </a:p>
        </p:txBody>
      </p:sp>
    </p:spTree>
    <p:extLst>
      <p:ext uri="{BB962C8B-B14F-4D97-AF65-F5344CB8AC3E}">
        <p14:creationId xmlns:p14="http://schemas.microsoft.com/office/powerpoint/2010/main" val="3574796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C83AE5-B870-414C-9626-EF2256393275}"/>
              </a:ext>
            </a:extLst>
          </p:cNvPr>
          <p:cNvSpPr>
            <a:spLocks noGrp="1"/>
          </p:cNvSpPr>
          <p:nvPr>
            <p:ph type="title"/>
          </p:nvPr>
        </p:nvSpPr>
        <p:spPr>
          <a:xfrm>
            <a:off x="953255" y="365125"/>
            <a:ext cx="10285491" cy="1325563"/>
          </a:xfrm>
        </p:spPr>
        <p:txBody>
          <a:bodyPr>
            <a:normAutofit/>
          </a:bodyPr>
          <a:lstStyle/>
          <a:p>
            <a:r>
              <a:rPr lang="en-US" sz="3600" dirty="0">
                <a:solidFill>
                  <a:srgbClr val="C00000"/>
                </a:solidFill>
                <a:latin typeface="Arial Black" panose="020B0A04020102020204" pitchFamily="34" charset="0"/>
              </a:rPr>
              <a:t>Some Important Considerations</a:t>
            </a:r>
          </a:p>
        </p:txBody>
      </p:sp>
      <p:sp>
        <p:nvSpPr>
          <p:cNvPr id="5" name="Content Placeholder 4">
            <a:extLst>
              <a:ext uri="{FF2B5EF4-FFF2-40B4-BE49-F238E27FC236}">
                <a16:creationId xmlns:a16="http://schemas.microsoft.com/office/drawing/2014/main" id="{A6131DDE-A20D-4537-80EF-6D7CF0238319}"/>
              </a:ext>
            </a:extLst>
          </p:cNvPr>
          <p:cNvSpPr>
            <a:spLocks noGrp="1"/>
          </p:cNvSpPr>
          <p:nvPr>
            <p:ph idx="1"/>
          </p:nvPr>
        </p:nvSpPr>
        <p:spPr>
          <a:xfrm>
            <a:off x="953255" y="1690688"/>
            <a:ext cx="10580860" cy="4683608"/>
          </a:xfrm>
        </p:spPr>
        <p:txBody>
          <a:bodyPr>
            <a:normAutofit/>
          </a:bodyPr>
          <a:lstStyle/>
          <a:p>
            <a:pPr marL="0" indent="0">
              <a:buNone/>
            </a:pPr>
            <a:r>
              <a:rPr lang="en-US" dirty="0"/>
              <a:t>You need to self-enroll in approximately 3 additional courses:</a:t>
            </a:r>
          </a:p>
          <a:p>
            <a:r>
              <a:rPr lang="en-US" sz="2400" dirty="0"/>
              <a:t>2000-level “flex-core” courses and/or </a:t>
            </a:r>
          </a:p>
          <a:p>
            <a:r>
              <a:rPr lang="en-US" sz="2400" dirty="0"/>
              <a:t>Distributive-elective requirements</a:t>
            </a:r>
          </a:p>
          <a:p>
            <a:pPr marL="0" indent="0">
              <a:buNone/>
            </a:pPr>
            <a:endParaRPr lang="en-US" dirty="0"/>
          </a:p>
          <a:p>
            <a:pPr marL="0" indent="0">
              <a:buNone/>
            </a:pPr>
            <a:r>
              <a:rPr lang="en-US" dirty="0"/>
              <a:t>Course Considerations:</a:t>
            </a:r>
          </a:p>
          <a:p>
            <a:r>
              <a:rPr lang="en-US" sz="2400" dirty="0"/>
              <a:t>HADM 2021: Critical Thinking &amp; Mathematical Modeling in Operations</a:t>
            </a:r>
          </a:p>
          <a:p>
            <a:pPr lvl="1"/>
            <a:r>
              <a:rPr lang="en-US" sz="2000" dirty="0"/>
              <a:t>Take soon while HADM 2011 content is fresh in your mind!</a:t>
            </a:r>
          </a:p>
          <a:p>
            <a:r>
              <a:rPr lang="en-US" sz="2400" dirty="0"/>
              <a:t>HADM 2351: Restaurant Management capacity constraints</a:t>
            </a:r>
          </a:p>
          <a:p>
            <a:pPr lvl="1"/>
            <a:r>
              <a:rPr lang="en-US" sz="2000" dirty="0"/>
              <a:t>Fall 2023 – 1 Section (Monday)</a:t>
            </a:r>
          </a:p>
          <a:p>
            <a:pPr lvl="1"/>
            <a:r>
              <a:rPr lang="en-US" sz="2000" dirty="0"/>
              <a:t>Spring 2024 – 1-2 Sections (Monday &amp; Tuesday… maybe Wednesday)</a:t>
            </a:r>
          </a:p>
          <a:p>
            <a:pPr marL="0" indent="0">
              <a:buNone/>
            </a:pPr>
            <a:endParaRPr lang="en-US" dirty="0"/>
          </a:p>
        </p:txBody>
      </p:sp>
    </p:spTree>
    <p:extLst>
      <p:ext uri="{BB962C8B-B14F-4D97-AF65-F5344CB8AC3E}">
        <p14:creationId xmlns:p14="http://schemas.microsoft.com/office/powerpoint/2010/main" val="3157173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C83AE5-B870-414C-9626-EF2256393275}"/>
              </a:ext>
            </a:extLst>
          </p:cNvPr>
          <p:cNvSpPr>
            <a:spLocks noGrp="1"/>
          </p:cNvSpPr>
          <p:nvPr>
            <p:ph type="title"/>
          </p:nvPr>
        </p:nvSpPr>
        <p:spPr>
          <a:xfrm>
            <a:off x="953255" y="365125"/>
            <a:ext cx="10285491" cy="1325563"/>
          </a:xfrm>
        </p:spPr>
        <p:txBody>
          <a:bodyPr>
            <a:normAutofit/>
          </a:bodyPr>
          <a:lstStyle/>
          <a:p>
            <a:r>
              <a:rPr lang="en-US" sz="3600" dirty="0">
                <a:solidFill>
                  <a:srgbClr val="C00000"/>
                </a:solidFill>
                <a:latin typeface="Arial Black" panose="020B0A04020102020204" pitchFamily="34" charset="0"/>
              </a:rPr>
              <a:t>Pre-Enrollment Information</a:t>
            </a:r>
          </a:p>
        </p:txBody>
      </p:sp>
      <p:sp>
        <p:nvSpPr>
          <p:cNvPr id="5" name="Content Placeholder 4">
            <a:extLst>
              <a:ext uri="{FF2B5EF4-FFF2-40B4-BE49-F238E27FC236}">
                <a16:creationId xmlns:a16="http://schemas.microsoft.com/office/drawing/2014/main" id="{A6131DDE-A20D-4537-80EF-6D7CF0238319}"/>
              </a:ext>
            </a:extLst>
          </p:cNvPr>
          <p:cNvSpPr>
            <a:spLocks noGrp="1"/>
          </p:cNvSpPr>
          <p:nvPr>
            <p:ph idx="1"/>
          </p:nvPr>
        </p:nvSpPr>
        <p:spPr>
          <a:xfrm>
            <a:off x="953255" y="1690688"/>
            <a:ext cx="10580860" cy="4683608"/>
          </a:xfrm>
        </p:spPr>
        <p:txBody>
          <a:bodyPr>
            <a:normAutofit fontScale="92500"/>
          </a:bodyPr>
          <a:lstStyle/>
          <a:p>
            <a:pPr marL="0" marR="0" indent="0" fontAlgn="base">
              <a:spcAft>
                <a:spcPts val="0"/>
              </a:spcAft>
              <a:buNone/>
            </a:pPr>
            <a:r>
              <a:rPr lang="en-US"/>
              <a:t>If </a:t>
            </a:r>
            <a:r>
              <a:rPr lang="en-US" dirty="0"/>
              <a:t>you have questions during the pre-enrollment period, please follow the process below: </a:t>
            </a:r>
          </a:p>
          <a:p>
            <a:pPr marL="457200" lvl="1" indent="0">
              <a:lnSpc>
                <a:spcPct val="100000"/>
              </a:lnSpc>
              <a:buNone/>
            </a:pPr>
            <a:r>
              <a:rPr lang="en-US" dirty="0"/>
              <a:t>Step 1: Use your resources to try to find the answer to your question independently.</a:t>
            </a:r>
          </a:p>
          <a:p>
            <a:pPr marL="914400" lvl="2" indent="0">
              <a:lnSpc>
                <a:spcPct val="100000"/>
              </a:lnSpc>
              <a:buNone/>
            </a:pPr>
            <a:r>
              <a:rPr lang="en-US" sz="2400" dirty="0"/>
              <a:t>Please refer to the </a:t>
            </a:r>
            <a:r>
              <a:rPr lang="en-US" sz="2400" dirty="0">
                <a:solidFill>
                  <a:schemeClr val="accent1"/>
                </a:solidFill>
                <a:hlinkClick r:id="rId2" tooltip="https://hotelie.sha.cornell.edu/">
                  <a:extLst>
                    <a:ext uri="{A12FA001-AC4F-418D-AE19-62706E023703}">
                      <ahyp:hlinkClr xmlns:ahyp="http://schemas.microsoft.com/office/drawing/2018/hyperlinkcolor" val="tx"/>
                    </a:ext>
                  </a:extLst>
                </a:hlinkClick>
              </a:rPr>
              <a:t>Student LaunchPad</a:t>
            </a:r>
            <a:r>
              <a:rPr lang="en-US" sz="2400" dirty="0"/>
              <a:t>, and </a:t>
            </a:r>
            <a:r>
              <a:rPr lang="en-US" sz="2400" dirty="0">
                <a:solidFill>
                  <a:schemeClr val="accent1"/>
                </a:solidFill>
                <a:hlinkClick r:id="rId3" tooltip="https://sha.cornell.edu/current-students/handbook/">
                  <a:extLst>
                    <a:ext uri="{A12FA001-AC4F-418D-AE19-62706E023703}">
                      <ahyp:hlinkClr xmlns:ahyp="http://schemas.microsoft.com/office/drawing/2018/hyperlinkcolor" val="tx"/>
                    </a:ext>
                  </a:extLst>
                </a:hlinkClick>
              </a:rPr>
              <a:t>Student Handbook</a:t>
            </a:r>
            <a:r>
              <a:rPr lang="en-US" sz="2400" dirty="0">
                <a:solidFill>
                  <a:schemeClr val="accent1"/>
                </a:solidFill>
              </a:rPr>
              <a:t> </a:t>
            </a:r>
            <a:r>
              <a:rPr lang="en-US" sz="2400" dirty="0"/>
              <a:t>for information regarding your Undergraduate Degree Audit, Practice Credit policies and degree requirements.</a:t>
            </a:r>
          </a:p>
          <a:p>
            <a:pPr marL="914400" lvl="2" indent="0">
              <a:lnSpc>
                <a:spcPct val="100000"/>
              </a:lnSpc>
              <a:buNone/>
            </a:pPr>
            <a:r>
              <a:rPr lang="en-US" sz="2400" dirty="0"/>
              <a:t>Utilize the attached FAQs and the </a:t>
            </a:r>
            <a:r>
              <a:rPr lang="en-US" sz="2400" dirty="0">
                <a:solidFill>
                  <a:schemeClr val="accent1"/>
                </a:solidFill>
                <a:hlinkClick r:id="rId4" tooltip="https://sha.cornell.edu/current-students/undergraduate/resources/">
                  <a:extLst>
                    <a:ext uri="{A12FA001-AC4F-418D-AE19-62706E023703}">
                      <ahyp:hlinkClr xmlns:ahyp="http://schemas.microsoft.com/office/drawing/2018/hyperlinkcolor" val="tx"/>
                    </a:ext>
                  </a:extLst>
                </a:hlinkClick>
              </a:rPr>
              <a:t>Resources for Students</a:t>
            </a:r>
            <a:r>
              <a:rPr lang="en-US" sz="2400" dirty="0">
                <a:solidFill>
                  <a:schemeClr val="accent1"/>
                </a:solidFill>
              </a:rPr>
              <a:t> </a:t>
            </a:r>
            <a:r>
              <a:rPr lang="en-US" sz="2400" dirty="0"/>
              <a:t>webpage.</a:t>
            </a:r>
          </a:p>
          <a:p>
            <a:pPr marL="457200" lvl="1" indent="0">
              <a:lnSpc>
                <a:spcPct val="100000"/>
              </a:lnSpc>
              <a:buNone/>
            </a:pPr>
            <a:r>
              <a:rPr lang="en-US" dirty="0"/>
              <a:t>Step 2: Attend Virtual 1:1 Advising Drop-Ins. Schedule and Zoom link above. </a:t>
            </a:r>
          </a:p>
          <a:p>
            <a:pPr marL="457200" lvl="1" indent="0">
              <a:lnSpc>
                <a:spcPct val="100000"/>
              </a:lnSpc>
              <a:buNone/>
            </a:pPr>
            <a:r>
              <a:rPr lang="en-US" dirty="0"/>
              <a:t>Step 3: Email </a:t>
            </a:r>
            <a:r>
              <a:rPr lang="en-US" dirty="0">
                <a:solidFill>
                  <a:schemeClr val="accent1"/>
                </a:solidFill>
                <a:hlinkClick r:id="rId5" tooltip="mailto:ha-advising@cornell.edu">
                  <a:extLst>
                    <a:ext uri="{A12FA001-AC4F-418D-AE19-62706E023703}">
                      <ahyp:hlinkClr xmlns:ahyp="http://schemas.microsoft.com/office/drawing/2018/hyperlinkcolor" val="tx"/>
                    </a:ext>
                  </a:extLst>
                </a:hlinkClick>
              </a:rPr>
              <a:t>ha-advising@cornell.edu</a:t>
            </a:r>
            <a:r>
              <a:rPr lang="en-US" dirty="0"/>
              <a:t>.</a:t>
            </a:r>
          </a:p>
          <a:p>
            <a:pPr marL="914400" lvl="2" indent="0" fontAlgn="base">
              <a:lnSpc>
                <a:spcPct val="100000"/>
              </a:lnSpc>
              <a:buNone/>
            </a:pPr>
            <a:r>
              <a:rPr lang="en-US" sz="2400" dirty="0"/>
              <a:t> If you cannot find the answer to your question independently, and are not available to join drop-ins, email us your question. </a:t>
            </a:r>
            <a:r>
              <a:rPr lang="en-US" sz="2400" dirty="0">
                <a:solidFill>
                  <a:srgbClr val="C00000"/>
                </a:solidFill>
              </a:rPr>
              <a:t>Please anticipate a response time of up to 3 business days during the pre-enrollment season.</a:t>
            </a:r>
          </a:p>
          <a:p>
            <a:pPr marL="0" indent="0">
              <a:buNone/>
            </a:pPr>
            <a:endParaRPr lang="en-US" dirty="0"/>
          </a:p>
        </p:txBody>
      </p:sp>
    </p:spTree>
    <p:extLst>
      <p:ext uri="{BB962C8B-B14F-4D97-AF65-F5344CB8AC3E}">
        <p14:creationId xmlns:p14="http://schemas.microsoft.com/office/powerpoint/2010/main" val="141405923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45833</TotalTime>
  <Words>1004</Words>
  <Application>Microsoft Office PowerPoint</Application>
  <PresentationFormat>Widescreen</PresentationFormat>
  <Paragraphs>127</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Calibri Light</vt:lpstr>
      <vt:lpstr>1_Office Theme</vt:lpstr>
      <vt:lpstr>PowerPoint Presentation</vt:lpstr>
      <vt:lpstr>PowerPoint Presentation</vt:lpstr>
      <vt:lpstr>PowerPoint Presentation</vt:lpstr>
      <vt:lpstr>Guiding Principles </vt:lpstr>
      <vt:lpstr>Second/Third Year Core Experience</vt:lpstr>
      <vt:lpstr>Third/Fourth Year Core Experience</vt:lpstr>
      <vt:lpstr>Enrollment Requirements</vt:lpstr>
      <vt:lpstr>Some Important Considerations</vt:lpstr>
      <vt:lpstr>Pre-Enrollment Information</vt:lpstr>
      <vt:lpstr>Virtual 1:1 Pre-enrollment Drop-in Advising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C. Gaulke</dc:creator>
  <cp:lastModifiedBy>Taylor Rae Sweazey</cp:lastModifiedBy>
  <cp:revision>176</cp:revision>
  <cp:lastPrinted>2023-03-03T13:58:54Z</cp:lastPrinted>
  <dcterms:created xsi:type="dcterms:W3CDTF">2021-08-18T14:25:48Z</dcterms:created>
  <dcterms:modified xsi:type="dcterms:W3CDTF">2023-04-19T20:27:12Z</dcterms:modified>
</cp:coreProperties>
</file>