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 id="2147483676" r:id="rId2"/>
    <p:sldMasterId id="2147483648" r:id="rId3"/>
  </p:sldMasterIdLst>
  <p:notesMasterIdLst>
    <p:notesMasterId r:id="rId38"/>
  </p:notesMasterIdLst>
  <p:handoutMasterIdLst>
    <p:handoutMasterId r:id="rId39"/>
  </p:handoutMasterIdLst>
  <p:sldIdLst>
    <p:sldId id="355" r:id="rId4"/>
    <p:sldId id="370" r:id="rId5"/>
    <p:sldId id="405" r:id="rId6"/>
    <p:sldId id="372" r:id="rId7"/>
    <p:sldId id="373" r:id="rId8"/>
    <p:sldId id="374" r:id="rId9"/>
    <p:sldId id="406" r:id="rId10"/>
    <p:sldId id="375" r:id="rId11"/>
    <p:sldId id="376" r:id="rId12"/>
    <p:sldId id="377" r:id="rId13"/>
    <p:sldId id="378" r:id="rId14"/>
    <p:sldId id="379" r:id="rId15"/>
    <p:sldId id="400" r:id="rId16"/>
    <p:sldId id="382" r:id="rId17"/>
    <p:sldId id="380" r:id="rId18"/>
    <p:sldId id="393" r:id="rId19"/>
    <p:sldId id="401" r:id="rId20"/>
    <p:sldId id="386" r:id="rId21"/>
    <p:sldId id="381" r:id="rId22"/>
    <p:sldId id="383" r:id="rId23"/>
    <p:sldId id="390" r:id="rId24"/>
    <p:sldId id="384" r:id="rId25"/>
    <p:sldId id="385" r:id="rId26"/>
    <p:sldId id="387" r:id="rId27"/>
    <p:sldId id="389" r:id="rId28"/>
    <p:sldId id="391" r:id="rId29"/>
    <p:sldId id="395" r:id="rId30"/>
    <p:sldId id="388" r:id="rId31"/>
    <p:sldId id="396" r:id="rId32"/>
    <p:sldId id="399" r:id="rId33"/>
    <p:sldId id="354" r:id="rId34"/>
    <p:sldId id="398" r:id="rId35"/>
    <p:sldId id="397" r:id="rId36"/>
    <p:sldId id="35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 userDrawn="1">
          <p15:clr>
            <a:srgbClr val="A4A3A4"/>
          </p15:clr>
        </p15:guide>
        <p15:guide id="2" pos="768" userDrawn="1">
          <p15:clr>
            <a:srgbClr val="A4A3A4"/>
          </p15:clr>
        </p15:guide>
        <p15:guide id="3" pos="567" userDrawn="1">
          <p15:clr>
            <a:srgbClr val="A4A3A4"/>
          </p15:clr>
        </p15:guide>
        <p15:guide id="4" pos="7105" userDrawn="1">
          <p15:clr>
            <a:srgbClr val="A4A3A4"/>
          </p15:clr>
        </p15:guide>
        <p15:guide id="5" pos="3840" userDrawn="1">
          <p15:clr>
            <a:srgbClr val="A4A3A4"/>
          </p15:clr>
        </p15:guide>
        <p15:guide id="6" pos="1064" userDrawn="1">
          <p15:clr>
            <a:srgbClr val="A4A3A4"/>
          </p15:clr>
        </p15:guide>
        <p15:guide id="7" pos="7009" userDrawn="1">
          <p15:clr>
            <a:srgbClr val="A4A3A4"/>
          </p15:clr>
        </p15:guide>
        <p15:guide id="8" pos="6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000"/>
    <a:srgbClr val="AD1B2C"/>
    <a:srgbClr val="B31B1B"/>
    <a:srgbClr val="809699"/>
    <a:srgbClr val="EF373E"/>
    <a:srgbClr val="E4002B"/>
    <a:srgbClr val="353635"/>
    <a:srgbClr val="C6007E"/>
    <a:srgbClr val="B31B2B"/>
    <a:srgbClr val="007A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F6789-FD3B-4DC4-BDA1-5840D5AFB328}" v="1994" dt="2022-07-01T01:54:57.330"/>
    <p1510:client id="{13089B8A-CC20-44EC-8ED9-5BD5F40724BA}" v="978" dt="2022-06-30T19:38:56.506"/>
    <p1510:client id="{341EF455-130D-4ADE-A4F8-BE4243D72F8B}" v="657" dt="2021-06-30T20:10:08.573"/>
    <p1510:client id="{34C050EE-26CE-4955-9515-E8CD5782ECE7}" v="252" dt="2021-06-29T14:53:37.144"/>
    <p1510:client id="{487AB016-87C8-4E21-BA49-43706FAAD324}" v="5" dt="2022-06-28T22:01:49.165"/>
    <p1510:client id="{492DAFC5-45E1-4A3F-8311-D5470B60E881}" v="796" dt="2022-06-30T17:24:25.269"/>
    <p1510:client id="{4B07E048-2477-4916-8E2D-748A50F70F30}" v="4773" dt="2021-06-29T20:35:00.952"/>
    <p1510:client id="{5B163EAA-AFA1-4A0D-BF30-B70881BEFA80}" v="237" dt="2022-06-29T21:00:12.901"/>
    <p1510:client id="{5C27CB8D-6E2C-4BD6-8188-2D246C14DCD8}" v="74" dt="2022-06-24T16:31:04.946"/>
    <p1510:client id="{6AD034EA-A45F-40DC-96B3-24F223FF71AB}" v="544" dt="2022-06-30T01:22:50.109"/>
    <p1510:client id="{6C7C7B67-8F63-46AC-8280-62B63FEEC373}" v="17" dt="2022-07-01T01:57:30.368"/>
    <p1510:client id="{71433E26-16BD-4B67-BD49-73C36963C283}" v="534" dt="2022-07-08T14:48:06.158"/>
    <p1510:client id="{746E0209-89FC-4F9E-8B8D-0CC369B30B90}" v="212" dt="2022-06-29T17:49:25.162"/>
    <p1510:client id="{987C42D9-0CB0-40CC-89B1-BE6D6C1BA1F1}" v="28" dt="2022-07-08T13:35:46.173"/>
    <p1510:client id="{A14EDAC3-073C-4DCF-96F0-5EF7C9333504}" v="66" dt="2021-06-30T19:24:27.665"/>
    <p1510:client id="{A833BCED-34B7-4116-AE98-C892DA6CAA8F}" v="738" dt="2022-07-01T13:45:41.105"/>
    <p1510:client id="{A8BE124F-5E24-452A-85FF-F904C095059F}" v="14" dt="2022-07-01T14:44:11.844"/>
    <p1510:client id="{C6D38E3A-6ED4-4ADB-B423-A039EFD9C0C0}" v="42" dt="2022-07-01T14:06:33.936"/>
    <p1510:client id="{DED6B517-67BA-466B-9553-6144D5978F02}" v="165" dt="2022-07-11T16:14:33.794"/>
    <p1510:client id="{E3D61D9A-E37D-4B99-802E-571AD7FD76EF}" v="101" dt="2022-07-08T00:54:35.700"/>
    <p1510:client id="{EBF99B25-D265-4BC7-9998-464442A6E79E}" v="32" dt="2022-07-07T18:26:30.916"/>
    <p1510:client id="{F6A4523B-03D4-4D69-A4A3-556E3E07C94B}" v="95" dt="2022-07-11T13:53:48.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69744" autoAdjust="0"/>
  </p:normalViewPr>
  <p:slideViewPr>
    <p:cSldViewPr snapToGrid="0" snapToObjects="1">
      <p:cViewPr varScale="1">
        <p:scale>
          <a:sx n="114" d="100"/>
          <a:sy n="114" d="100"/>
        </p:scale>
        <p:origin x="300" y="102"/>
      </p:cViewPr>
      <p:guideLst>
        <p:guide orient="horz" pos="431"/>
        <p:guide pos="768"/>
        <p:guide pos="567"/>
        <p:guide pos="7105"/>
        <p:guide pos="3840"/>
        <p:guide pos="1064"/>
        <p:guide pos="7009"/>
        <p:guide pos="66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2" d="100"/>
          <a:sy n="72" d="100"/>
        </p:scale>
        <p:origin x="3592"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317B1-ACC3-4DAC-A1E0-BA78D08DC244}"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C352971-3979-4A85-B85B-B5DD13449066}">
      <dgm:prSet phldrT="[Text]"/>
      <dgm:spPr/>
      <dgm:t>
        <a:bodyPr/>
        <a:lstStyle/>
        <a:p>
          <a:pPr rtl="0"/>
          <a:r>
            <a:rPr lang="en-US" dirty="0">
              <a:solidFill>
                <a:schemeClr val="bg2">
                  <a:lumMod val="65000"/>
                </a:schemeClr>
              </a:solidFill>
              <a:latin typeface="Arial"/>
            </a:rPr>
            <a:t>STEP 1</a:t>
          </a:r>
          <a:endParaRPr lang="en-US" dirty="0">
            <a:solidFill>
              <a:schemeClr val="bg2">
                <a:lumMod val="65000"/>
              </a:schemeClr>
            </a:solidFill>
          </a:endParaRPr>
        </a:p>
      </dgm:t>
    </dgm:pt>
    <dgm:pt modelId="{43684F8F-8820-453C-AA7F-3D1D71AB3164}" type="parTrans" cxnId="{9839B550-2789-4EBB-A547-B902863C9A8A}">
      <dgm:prSet/>
      <dgm:spPr/>
      <dgm:t>
        <a:bodyPr/>
        <a:lstStyle/>
        <a:p>
          <a:endParaRPr lang="en-US"/>
        </a:p>
      </dgm:t>
    </dgm:pt>
    <dgm:pt modelId="{0AE384B0-99A9-4AA3-9444-326F3671FF8D}" type="sibTrans" cxnId="{9839B550-2789-4EBB-A547-B902863C9A8A}">
      <dgm:prSet/>
      <dgm:spPr/>
      <dgm:t>
        <a:bodyPr/>
        <a:lstStyle/>
        <a:p>
          <a:endParaRPr lang="en-US"/>
        </a:p>
      </dgm:t>
    </dgm:pt>
    <dgm:pt modelId="{753C2FD3-3896-474E-8BB5-5AE23C184B99}">
      <dgm:prSet phldrT="[Text]" custT="1"/>
      <dgm:spPr/>
      <dgm:t>
        <a:bodyPr/>
        <a:lstStyle/>
        <a:p>
          <a:pPr rtl="0"/>
          <a:r>
            <a:rPr lang="en-US" sz="1800" b="1" dirty="0">
              <a:solidFill>
                <a:schemeClr val="bg1"/>
              </a:solidFill>
              <a:latin typeface="Arial"/>
            </a:rPr>
            <a:t>USE YOUR</a:t>
          </a:r>
          <a:r>
            <a:rPr lang="en-US" sz="1800" b="1" dirty="0">
              <a:solidFill>
                <a:schemeClr val="bg1"/>
              </a:solidFill>
            </a:rPr>
            <a:t> RESOURCES</a:t>
          </a:r>
        </a:p>
      </dgm:t>
    </dgm:pt>
    <dgm:pt modelId="{160E16F3-7701-4878-B1A4-E9D1F8342AD2}" type="parTrans" cxnId="{836FBA2A-52C0-4E73-83B1-6D0BEC9DF5E8}">
      <dgm:prSet/>
      <dgm:spPr/>
      <dgm:t>
        <a:bodyPr/>
        <a:lstStyle/>
        <a:p>
          <a:endParaRPr lang="en-US"/>
        </a:p>
      </dgm:t>
    </dgm:pt>
    <dgm:pt modelId="{7B7EE884-E1A7-4CD6-8CA6-0DE3EA09DEF5}" type="sibTrans" cxnId="{836FBA2A-52C0-4E73-83B1-6D0BEC9DF5E8}">
      <dgm:prSet/>
      <dgm:spPr/>
      <dgm:t>
        <a:bodyPr/>
        <a:lstStyle/>
        <a:p>
          <a:endParaRPr lang="en-US"/>
        </a:p>
      </dgm:t>
    </dgm:pt>
    <dgm:pt modelId="{4F7249D4-A0E2-4DD4-9D73-05281D441842}">
      <dgm:prSet phldrT="[Text]"/>
      <dgm:spPr/>
      <dgm:t>
        <a:bodyPr/>
        <a:lstStyle/>
        <a:p>
          <a:r>
            <a:rPr lang="en-US" b="0" dirty="0">
              <a:solidFill>
                <a:schemeClr val="bg2">
                  <a:lumMod val="65000"/>
                </a:schemeClr>
              </a:solidFill>
              <a:latin typeface="Arial"/>
            </a:rPr>
            <a:t>STEP</a:t>
          </a:r>
          <a:r>
            <a:rPr lang="en-US" b="0" dirty="0">
              <a:solidFill>
                <a:schemeClr val="bg2">
                  <a:lumMod val="65000"/>
                </a:schemeClr>
              </a:solidFill>
            </a:rPr>
            <a:t> 2</a:t>
          </a:r>
        </a:p>
      </dgm:t>
    </dgm:pt>
    <dgm:pt modelId="{8F8A383C-E1EE-484A-B51B-993116469AD8}" type="parTrans" cxnId="{F721125A-095C-4522-B169-A8E5BD055260}">
      <dgm:prSet/>
      <dgm:spPr/>
      <dgm:t>
        <a:bodyPr/>
        <a:lstStyle/>
        <a:p>
          <a:endParaRPr lang="en-US"/>
        </a:p>
      </dgm:t>
    </dgm:pt>
    <dgm:pt modelId="{AC8DFD0A-9A94-438A-972F-1A72F83C8383}" type="sibTrans" cxnId="{F721125A-095C-4522-B169-A8E5BD055260}">
      <dgm:prSet/>
      <dgm:spPr/>
      <dgm:t>
        <a:bodyPr/>
        <a:lstStyle/>
        <a:p>
          <a:endParaRPr lang="en-US"/>
        </a:p>
      </dgm:t>
    </dgm:pt>
    <dgm:pt modelId="{06AC9EE6-DCB0-4938-81A1-D878AD8C0B09}">
      <dgm:prSet phldrT="[Text]" custT="1"/>
      <dgm:spPr/>
      <dgm:t>
        <a:bodyPr/>
        <a:lstStyle/>
        <a:p>
          <a:pPr rtl="0"/>
          <a:r>
            <a:rPr lang="en-US" sz="1800" b="1" dirty="0">
              <a:solidFill>
                <a:schemeClr val="bg1"/>
              </a:solidFill>
            </a:rPr>
            <a:t>ATTEND VIRTUAL 1:1 ADVISING DROP-INS </a:t>
          </a:r>
        </a:p>
      </dgm:t>
    </dgm:pt>
    <dgm:pt modelId="{16B5E5AB-354E-44DB-87E5-B47C83C9A0CC}" type="parTrans" cxnId="{BAD25E7F-9A2B-4479-A93D-098CB6C66E04}">
      <dgm:prSet/>
      <dgm:spPr/>
      <dgm:t>
        <a:bodyPr/>
        <a:lstStyle/>
        <a:p>
          <a:endParaRPr lang="en-US"/>
        </a:p>
      </dgm:t>
    </dgm:pt>
    <dgm:pt modelId="{219EA124-8E2F-4100-A5AB-F9E333634628}" type="sibTrans" cxnId="{BAD25E7F-9A2B-4479-A93D-098CB6C66E04}">
      <dgm:prSet/>
      <dgm:spPr/>
      <dgm:t>
        <a:bodyPr/>
        <a:lstStyle/>
        <a:p>
          <a:endParaRPr lang="en-US"/>
        </a:p>
      </dgm:t>
    </dgm:pt>
    <dgm:pt modelId="{C0BD8B28-2765-46EB-A7FA-28C8705AACC8}">
      <dgm:prSet phldrT="[Text]"/>
      <dgm:spPr/>
      <dgm:t>
        <a:bodyPr/>
        <a:lstStyle/>
        <a:p>
          <a:r>
            <a:rPr lang="en-US" dirty="0">
              <a:solidFill>
                <a:schemeClr val="bg2">
                  <a:lumMod val="65000"/>
                </a:schemeClr>
              </a:solidFill>
              <a:latin typeface="Arial"/>
            </a:rPr>
            <a:t>STEP</a:t>
          </a:r>
          <a:r>
            <a:rPr lang="en-US" dirty="0">
              <a:solidFill>
                <a:schemeClr val="bg2">
                  <a:lumMod val="65000"/>
                </a:schemeClr>
              </a:solidFill>
            </a:rPr>
            <a:t> 3</a:t>
          </a:r>
        </a:p>
      </dgm:t>
    </dgm:pt>
    <dgm:pt modelId="{F3BB19BA-12EE-4144-BAB9-88A95D50B2F2}" type="parTrans" cxnId="{D0C734F6-18B6-4369-9354-BBF0FE3EDC13}">
      <dgm:prSet/>
      <dgm:spPr/>
      <dgm:t>
        <a:bodyPr/>
        <a:lstStyle/>
        <a:p>
          <a:endParaRPr lang="en-US"/>
        </a:p>
      </dgm:t>
    </dgm:pt>
    <dgm:pt modelId="{FCE2B85F-6B4A-47B9-BC21-7D68F0AABF65}" type="sibTrans" cxnId="{D0C734F6-18B6-4369-9354-BBF0FE3EDC13}">
      <dgm:prSet/>
      <dgm:spPr/>
      <dgm:t>
        <a:bodyPr/>
        <a:lstStyle/>
        <a:p>
          <a:endParaRPr lang="en-US"/>
        </a:p>
      </dgm:t>
    </dgm:pt>
    <dgm:pt modelId="{F43C935A-B696-4041-92C9-084A4D6D47EB}">
      <dgm:prSet phldrT="[Text]" custT="1"/>
      <dgm:spPr/>
      <dgm:t>
        <a:bodyPr/>
        <a:lstStyle/>
        <a:p>
          <a:pPr rtl="0"/>
          <a:r>
            <a:rPr lang="en-US" sz="1800" b="1" dirty="0">
              <a:solidFill>
                <a:schemeClr val="bg1"/>
              </a:solidFill>
              <a:latin typeface="Arial"/>
            </a:rPr>
            <a:t>E-MAIL THE ADVISING TEAM</a:t>
          </a:r>
          <a:endParaRPr lang="en-US" sz="1800" b="1" dirty="0">
            <a:solidFill>
              <a:schemeClr val="bg1"/>
            </a:solidFill>
          </a:endParaRPr>
        </a:p>
      </dgm:t>
    </dgm:pt>
    <dgm:pt modelId="{F0D75630-C274-4CB0-A7FC-F01E8337518F}" type="parTrans" cxnId="{022A857F-B35D-4E39-8D12-1A8B1FA2E86D}">
      <dgm:prSet/>
      <dgm:spPr/>
      <dgm:t>
        <a:bodyPr/>
        <a:lstStyle/>
        <a:p>
          <a:endParaRPr lang="en-US"/>
        </a:p>
      </dgm:t>
    </dgm:pt>
    <dgm:pt modelId="{89B315C9-39D3-4F30-B2CE-B2FF22298BD3}" type="sibTrans" cxnId="{022A857F-B35D-4E39-8D12-1A8B1FA2E86D}">
      <dgm:prSet/>
      <dgm:spPr/>
      <dgm:t>
        <a:bodyPr/>
        <a:lstStyle/>
        <a:p>
          <a:endParaRPr lang="en-US"/>
        </a:p>
      </dgm:t>
    </dgm:pt>
    <dgm:pt modelId="{9AEDED74-E916-49B5-8B5B-60964AE25C61}" type="pres">
      <dgm:prSet presAssocID="{5A8317B1-ACC3-4DAC-A1E0-BA78D08DC244}" presName="Name0" presStyleCnt="0">
        <dgm:presLayoutVars>
          <dgm:dir/>
          <dgm:animLvl val="lvl"/>
          <dgm:resizeHandles val="exact"/>
        </dgm:presLayoutVars>
      </dgm:prSet>
      <dgm:spPr/>
    </dgm:pt>
    <dgm:pt modelId="{0E114454-9D0A-4826-B06B-EBAA130588BB}" type="pres">
      <dgm:prSet presAssocID="{AC352971-3979-4A85-B85B-B5DD13449066}" presName="compositeNode" presStyleCnt="0">
        <dgm:presLayoutVars>
          <dgm:bulletEnabled val="1"/>
        </dgm:presLayoutVars>
      </dgm:prSet>
      <dgm:spPr/>
    </dgm:pt>
    <dgm:pt modelId="{704B8CBC-60BA-4F37-8C09-B6843B2AF6D8}" type="pres">
      <dgm:prSet presAssocID="{AC352971-3979-4A85-B85B-B5DD13449066}" presName="bgRect" presStyleLbl="node1" presStyleIdx="0" presStyleCnt="3"/>
      <dgm:spPr/>
    </dgm:pt>
    <dgm:pt modelId="{5EEA55E0-FEB1-49BA-ADD9-7B3A63900BDB}" type="pres">
      <dgm:prSet presAssocID="{AC352971-3979-4A85-B85B-B5DD13449066}" presName="parentNode" presStyleLbl="node1" presStyleIdx="0" presStyleCnt="3">
        <dgm:presLayoutVars>
          <dgm:chMax val="0"/>
          <dgm:bulletEnabled val="1"/>
        </dgm:presLayoutVars>
      </dgm:prSet>
      <dgm:spPr/>
    </dgm:pt>
    <dgm:pt modelId="{79C30FCA-8A13-42EC-ACA7-24FC1EFF917E}" type="pres">
      <dgm:prSet presAssocID="{AC352971-3979-4A85-B85B-B5DD13449066}" presName="childNode" presStyleLbl="node1" presStyleIdx="0" presStyleCnt="3">
        <dgm:presLayoutVars>
          <dgm:bulletEnabled val="1"/>
        </dgm:presLayoutVars>
      </dgm:prSet>
      <dgm:spPr/>
    </dgm:pt>
    <dgm:pt modelId="{3340884B-3346-4E0F-90A5-B0B7E2BC8FF7}" type="pres">
      <dgm:prSet presAssocID="{0AE384B0-99A9-4AA3-9444-326F3671FF8D}" presName="hSp" presStyleCnt="0"/>
      <dgm:spPr/>
    </dgm:pt>
    <dgm:pt modelId="{32E600BE-1B92-4CC8-AB5A-FE04ACE4E679}" type="pres">
      <dgm:prSet presAssocID="{0AE384B0-99A9-4AA3-9444-326F3671FF8D}" presName="vProcSp" presStyleCnt="0"/>
      <dgm:spPr/>
    </dgm:pt>
    <dgm:pt modelId="{8799423A-E0BB-4961-B76A-902FA5D63DB4}" type="pres">
      <dgm:prSet presAssocID="{0AE384B0-99A9-4AA3-9444-326F3671FF8D}" presName="vSp1" presStyleCnt="0"/>
      <dgm:spPr/>
    </dgm:pt>
    <dgm:pt modelId="{5FA74288-4637-4CB3-8F01-A439FE50B4CC}" type="pres">
      <dgm:prSet presAssocID="{0AE384B0-99A9-4AA3-9444-326F3671FF8D}" presName="simulatedConn" presStyleLbl="solidFgAcc1" presStyleIdx="0" presStyleCnt="2"/>
      <dgm:spPr/>
    </dgm:pt>
    <dgm:pt modelId="{0DC92CAC-6CC3-47BD-9CA4-5E85CA71918B}" type="pres">
      <dgm:prSet presAssocID="{0AE384B0-99A9-4AA3-9444-326F3671FF8D}" presName="vSp2" presStyleCnt="0"/>
      <dgm:spPr/>
    </dgm:pt>
    <dgm:pt modelId="{1026A4A2-9676-46AA-97E5-C57D113ACDCC}" type="pres">
      <dgm:prSet presAssocID="{0AE384B0-99A9-4AA3-9444-326F3671FF8D}" presName="sibTrans" presStyleCnt="0"/>
      <dgm:spPr/>
    </dgm:pt>
    <dgm:pt modelId="{7F180C51-75EF-4290-B9CD-5093ECAA06E5}" type="pres">
      <dgm:prSet presAssocID="{4F7249D4-A0E2-4DD4-9D73-05281D441842}" presName="compositeNode" presStyleCnt="0">
        <dgm:presLayoutVars>
          <dgm:bulletEnabled val="1"/>
        </dgm:presLayoutVars>
      </dgm:prSet>
      <dgm:spPr/>
    </dgm:pt>
    <dgm:pt modelId="{8DEF0B4E-AB54-4CD7-BCDA-F367F6491652}" type="pres">
      <dgm:prSet presAssocID="{4F7249D4-A0E2-4DD4-9D73-05281D441842}" presName="bgRect" presStyleLbl="node1" presStyleIdx="1" presStyleCnt="3"/>
      <dgm:spPr/>
    </dgm:pt>
    <dgm:pt modelId="{A95F5530-0955-4DB8-A6F9-F2EEEFBDE051}" type="pres">
      <dgm:prSet presAssocID="{4F7249D4-A0E2-4DD4-9D73-05281D441842}" presName="parentNode" presStyleLbl="node1" presStyleIdx="1" presStyleCnt="3">
        <dgm:presLayoutVars>
          <dgm:chMax val="0"/>
          <dgm:bulletEnabled val="1"/>
        </dgm:presLayoutVars>
      </dgm:prSet>
      <dgm:spPr/>
    </dgm:pt>
    <dgm:pt modelId="{1CA0A8CD-B5FA-46FB-ADCB-7DA6AFA5D922}" type="pres">
      <dgm:prSet presAssocID="{4F7249D4-A0E2-4DD4-9D73-05281D441842}" presName="childNode" presStyleLbl="node1" presStyleIdx="1" presStyleCnt="3">
        <dgm:presLayoutVars>
          <dgm:bulletEnabled val="1"/>
        </dgm:presLayoutVars>
      </dgm:prSet>
      <dgm:spPr/>
    </dgm:pt>
    <dgm:pt modelId="{103355D5-B5BF-4264-B751-5B88D3C3531D}" type="pres">
      <dgm:prSet presAssocID="{AC8DFD0A-9A94-438A-972F-1A72F83C8383}" presName="hSp" presStyleCnt="0"/>
      <dgm:spPr/>
    </dgm:pt>
    <dgm:pt modelId="{C2BF53D6-EF4F-4272-8A17-6B5EA209F7ED}" type="pres">
      <dgm:prSet presAssocID="{AC8DFD0A-9A94-438A-972F-1A72F83C8383}" presName="vProcSp" presStyleCnt="0"/>
      <dgm:spPr/>
    </dgm:pt>
    <dgm:pt modelId="{8D326C34-DE7B-4A49-971F-C6D336310C7F}" type="pres">
      <dgm:prSet presAssocID="{AC8DFD0A-9A94-438A-972F-1A72F83C8383}" presName="vSp1" presStyleCnt="0"/>
      <dgm:spPr/>
    </dgm:pt>
    <dgm:pt modelId="{2B74C699-7B4D-4F93-9405-3264B2FEFD1A}" type="pres">
      <dgm:prSet presAssocID="{AC8DFD0A-9A94-438A-972F-1A72F83C8383}" presName="simulatedConn" presStyleLbl="solidFgAcc1" presStyleIdx="1" presStyleCnt="2"/>
      <dgm:spPr/>
    </dgm:pt>
    <dgm:pt modelId="{422BD073-1622-4A3B-BB59-2E6FEE3C5A9C}" type="pres">
      <dgm:prSet presAssocID="{AC8DFD0A-9A94-438A-972F-1A72F83C8383}" presName="vSp2" presStyleCnt="0"/>
      <dgm:spPr/>
    </dgm:pt>
    <dgm:pt modelId="{7E402084-3100-45DD-B43B-B9615AF5C079}" type="pres">
      <dgm:prSet presAssocID="{AC8DFD0A-9A94-438A-972F-1A72F83C8383}" presName="sibTrans" presStyleCnt="0"/>
      <dgm:spPr/>
    </dgm:pt>
    <dgm:pt modelId="{8288223E-CC69-48DC-AD76-979CD4C86867}" type="pres">
      <dgm:prSet presAssocID="{C0BD8B28-2765-46EB-A7FA-28C8705AACC8}" presName="compositeNode" presStyleCnt="0">
        <dgm:presLayoutVars>
          <dgm:bulletEnabled val="1"/>
        </dgm:presLayoutVars>
      </dgm:prSet>
      <dgm:spPr/>
    </dgm:pt>
    <dgm:pt modelId="{BC3BF28F-63FF-441E-ACED-54AD422562FE}" type="pres">
      <dgm:prSet presAssocID="{C0BD8B28-2765-46EB-A7FA-28C8705AACC8}" presName="bgRect" presStyleLbl="node1" presStyleIdx="2" presStyleCnt="3"/>
      <dgm:spPr/>
    </dgm:pt>
    <dgm:pt modelId="{3E203D85-FB90-4ECA-BE5B-B5300F05C06B}" type="pres">
      <dgm:prSet presAssocID="{C0BD8B28-2765-46EB-A7FA-28C8705AACC8}" presName="parentNode" presStyleLbl="node1" presStyleIdx="2" presStyleCnt="3">
        <dgm:presLayoutVars>
          <dgm:chMax val="0"/>
          <dgm:bulletEnabled val="1"/>
        </dgm:presLayoutVars>
      </dgm:prSet>
      <dgm:spPr/>
    </dgm:pt>
    <dgm:pt modelId="{944018E1-46F8-4942-97BB-E260D11AF093}" type="pres">
      <dgm:prSet presAssocID="{C0BD8B28-2765-46EB-A7FA-28C8705AACC8}" presName="childNode" presStyleLbl="node1" presStyleIdx="2" presStyleCnt="3">
        <dgm:presLayoutVars>
          <dgm:bulletEnabled val="1"/>
        </dgm:presLayoutVars>
      </dgm:prSet>
      <dgm:spPr/>
    </dgm:pt>
  </dgm:ptLst>
  <dgm:cxnLst>
    <dgm:cxn modelId="{84D68817-9EC2-4427-9228-DE9DE862F78B}" type="presOf" srcId="{753C2FD3-3896-474E-8BB5-5AE23C184B99}" destId="{79C30FCA-8A13-42EC-ACA7-24FC1EFF917E}" srcOrd="0" destOrd="0" presId="urn:microsoft.com/office/officeart/2005/8/layout/hProcess7"/>
    <dgm:cxn modelId="{C410B81A-B1EE-4104-ABFC-76C3A78732EF}" type="presOf" srcId="{AC352971-3979-4A85-B85B-B5DD13449066}" destId="{5EEA55E0-FEB1-49BA-ADD9-7B3A63900BDB}" srcOrd="1" destOrd="0" presId="urn:microsoft.com/office/officeart/2005/8/layout/hProcess7"/>
    <dgm:cxn modelId="{7CC75324-F1C0-42F1-836F-47408E5F65B9}" type="presOf" srcId="{F43C935A-B696-4041-92C9-084A4D6D47EB}" destId="{944018E1-46F8-4942-97BB-E260D11AF093}" srcOrd="0" destOrd="0" presId="urn:microsoft.com/office/officeart/2005/8/layout/hProcess7"/>
    <dgm:cxn modelId="{836FBA2A-52C0-4E73-83B1-6D0BEC9DF5E8}" srcId="{AC352971-3979-4A85-B85B-B5DD13449066}" destId="{753C2FD3-3896-474E-8BB5-5AE23C184B99}" srcOrd="0" destOrd="0" parTransId="{160E16F3-7701-4878-B1A4-E9D1F8342AD2}" sibTransId="{7B7EE884-E1A7-4CD6-8CA6-0DE3EA09DEF5}"/>
    <dgm:cxn modelId="{D3BA552B-59AB-419F-BD48-C426AEABC169}" type="presOf" srcId="{C0BD8B28-2765-46EB-A7FA-28C8705AACC8}" destId="{3E203D85-FB90-4ECA-BE5B-B5300F05C06B}" srcOrd="1" destOrd="0" presId="urn:microsoft.com/office/officeart/2005/8/layout/hProcess7"/>
    <dgm:cxn modelId="{52CBBE2C-C4B6-4276-B780-E71DB69BFC7C}" type="presOf" srcId="{4F7249D4-A0E2-4DD4-9D73-05281D441842}" destId="{A95F5530-0955-4DB8-A6F9-F2EEEFBDE051}" srcOrd="1" destOrd="0" presId="urn:microsoft.com/office/officeart/2005/8/layout/hProcess7"/>
    <dgm:cxn modelId="{BF92A249-8E6E-4D8A-9E00-8B7C0D261849}" type="presOf" srcId="{AC352971-3979-4A85-B85B-B5DD13449066}" destId="{704B8CBC-60BA-4F37-8C09-B6843B2AF6D8}" srcOrd="0" destOrd="0" presId="urn:microsoft.com/office/officeart/2005/8/layout/hProcess7"/>
    <dgm:cxn modelId="{9839B550-2789-4EBB-A547-B902863C9A8A}" srcId="{5A8317B1-ACC3-4DAC-A1E0-BA78D08DC244}" destId="{AC352971-3979-4A85-B85B-B5DD13449066}" srcOrd="0" destOrd="0" parTransId="{43684F8F-8820-453C-AA7F-3D1D71AB3164}" sibTransId="{0AE384B0-99A9-4AA3-9444-326F3671FF8D}"/>
    <dgm:cxn modelId="{F721125A-095C-4522-B169-A8E5BD055260}" srcId="{5A8317B1-ACC3-4DAC-A1E0-BA78D08DC244}" destId="{4F7249D4-A0E2-4DD4-9D73-05281D441842}" srcOrd="1" destOrd="0" parTransId="{8F8A383C-E1EE-484A-B51B-993116469AD8}" sibTransId="{AC8DFD0A-9A94-438A-972F-1A72F83C8383}"/>
    <dgm:cxn modelId="{BAD25E7F-9A2B-4479-A93D-098CB6C66E04}" srcId="{4F7249D4-A0E2-4DD4-9D73-05281D441842}" destId="{06AC9EE6-DCB0-4938-81A1-D878AD8C0B09}" srcOrd="0" destOrd="0" parTransId="{16B5E5AB-354E-44DB-87E5-B47C83C9A0CC}" sibTransId="{219EA124-8E2F-4100-A5AB-F9E333634628}"/>
    <dgm:cxn modelId="{022A857F-B35D-4E39-8D12-1A8B1FA2E86D}" srcId="{C0BD8B28-2765-46EB-A7FA-28C8705AACC8}" destId="{F43C935A-B696-4041-92C9-084A4D6D47EB}" srcOrd="0" destOrd="0" parTransId="{F0D75630-C274-4CB0-A7FC-F01E8337518F}" sibTransId="{89B315C9-39D3-4F30-B2CE-B2FF22298BD3}"/>
    <dgm:cxn modelId="{C874C4CD-027F-4527-83B2-8BFCC458A576}" type="presOf" srcId="{C0BD8B28-2765-46EB-A7FA-28C8705AACC8}" destId="{BC3BF28F-63FF-441E-ACED-54AD422562FE}" srcOrd="0" destOrd="0" presId="urn:microsoft.com/office/officeart/2005/8/layout/hProcess7"/>
    <dgm:cxn modelId="{F7EB17D9-0B07-4716-970F-B4E91FD46FC0}" type="presOf" srcId="{4F7249D4-A0E2-4DD4-9D73-05281D441842}" destId="{8DEF0B4E-AB54-4CD7-BCDA-F367F6491652}" srcOrd="0" destOrd="0" presId="urn:microsoft.com/office/officeart/2005/8/layout/hProcess7"/>
    <dgm:cxn modelId="{39BC64E6-9D12-4BA9-B4A1-AF7E4217647C}" type="presOf" srcId="{06AC9EE6-DCB0-4938-81A1-D878AD8C0B09}" destId="{1CA0A8CD-B5FA-46FB-ADCB-7DA6AFA5D922}" srcOrd="0" destOrd="0" presId="urn:microsoft.com/office/officeart/2005/8/layout/hProcess7"/>
    <dgm:cxn modelId="{D0C734F6-18B6-4369-9354-BBF0FE3EDC13}" srcId="{5A8317B1-ACC3-4DAC-A1E0-BA78D08DC244}" destId="{C0BD8B28-2765-46EB-A7FA-28C8705AACC8}" srcOrd="2" destOrd="0" parTransId="{F3BB19BA-12EE-4144-BAB9-88A95D50B2F2}" sibTransId="{FCE2B85F-6B4A-47B9-BC21-7D68F0AABF65}"/>
    <dgm:cxn modelId="{5939A1F6-54F4-4DCD-820F-7D1637AE8FB2}" type="presOf" srcId="{5A8317B1-ACC3-4DAC-A1E0-BA78D08DC244}" destId="{9AEDED74-E916-49B5-8B5B-60964AE25C61}" srcOrd="0" destOrd="0" presId="urn:microsoft.com/office/officeart/2005/8/layout/hProcess7"/>
    <dgm:cxn modelId="{BAB06D6A-AF67-4BFB-BD82-65487DFC8CE6}" type="presParOf" srcId="{9AEDED74-E916-49B5-8B5B-60964AE25C61}" destId="{0E114454-9D0A-4826-B06B-EBAA130588BB}" srcOrd="0" destOrd="0" presId="urn:microsoft.com/office/officeart/2005/8/layout/hProcess7"/>
    <dgm:cxn modelId="{4DFA9332-43EF-401D-AF70-F58436184DD8}" type="presParOf" srcId="{0E114454-9D0A-4826-B06B-EBAA130588BB}" destId="{704B8CBC-60BA-4F37-8C09-B6843B2AF6D8}" srcOrd="0" destOrd="0" presId="urn:microsoft.com/office/officeart/2005/8/layout/hProcess7"/>
    <dgm:cxn modelId="{856B2C1C-5831-4BD1-A754-10EB6323EAAC}" type="presParOf" srcId="{0E114454-9D0A-4826-B06B-EBAA130588BB}" destId="{5EEA55E0-FEB1-49BA-ADD9-7B3A63900BDB}" srcOrd="1" destOrd="0" presId="urn:microsoft.com/office/officeart/2005/8/layout/hProcess7"/>
    <dgm:cxn modelId="{117C7B0D-F567-47DD-932C-3F8025D25E1C}" type="presParOf" srcId="{0E114454-9D0A-4826-B06B-EBAA130588BB}" destId="{79C30FCA-8A13-42EC-ACA7-24FC1EFF917E}" srcOrd="2" destOrd="0" presId="urn:microsoft.com/office/officeart/2005/8/layout/hProcess7"/>
    <dgm:cxn modelId="{88371DD6-2A70-413A-9F4C-94D59D27B235}" type="presParOf" srcId="{9AEDED74-E916-49B5-8B5B-60964AE25C61}" destId="{3340884B-3346-4E0F-90A5-B0B7E2BC8FF7}" srcOrd="1" destOrd="0" presId="urn:microsoft.com/office/officeart/2005/8/layout/hProcess7"/>
    <dgm:cxn modelId="{B44081C2-8A35-4CD3-AE6A-E2239BBD1896}" type="presParOf" srcId="{9AEDED74-E916-49B5-8B5B-60964AE25C61}" destId="{32E600BE-1B92-4CC8-AB5A-FE04ACE4E679}" srcOrd="2" destOrd="0" presId="urn:microsoft.com/office/officeart/2005/8/layout/hProcess7"/>
    <dgm:cxn modelId="{0B1FD53B-3D66-4A19-9709-0D5A2AED748E}" type="presParOf" srcId="{32E600BE-1B92-4CC8-AB5A-FE04ACE4E679}" destId="{8799423A-E0BB-4961-B76A-902FA5D63DB4}" srcOrd="0" destOrd="0" presId="urn:microsoft.com/office/officeart/2005/8/layout/hProcess7"/>
    <dgm:cxn modelId="{DA11DF40-888C-4D43-86C5-ED3D52013659}" type="presParOf" srcId="{32E600BE-1B92-4CC8-AB5A-FE04ACE4E679}" destId="{5FA74288-4637-4CB3-8F01-A439FE50B4CC}" srcOrd="1" destOrd="0" presId="urn:microsoft.com/office/officeart/2005/8/layout/hProcess7"/>
    <dgm:cxn modelId="{7293DE52-76BE-44AD-9952-C6150B23373A}" type="presParOf" srcId="{32E600BE-1B92-4CC8-AB5A-FE04ACE4E679}" destId="{0DC92CAC-6CC3-47BD-9CA4-5E85CA71918B}" srcOrd="2" destOrd="0" presId="urn:microsoft.com/office/officeart/2005/8/layout/hProcess7"/>
    <dgm:cxn modelId="{ADFEA20D-25B3-414D-9CA1-10F9CE10A503}" type="presParOf" srcId="{9AEDED74-E916-49B5-8B5B-60964AE25C61}" destId="{1026A4A2-9676-46AA-97E5-C57D113ACDCC}" srcOrd="3" destOrd="0" presId="urn:microsoft.com/office/officeart/2005/8/layout/hProcess7"/>
    <dgm:cxn modelId="{0D680C99-4DB4-426C-B599-21E0176B070A}" type="presParOf" srcId="{9AEDED74-E916-49B5-8B5B-60964AE25C61}" destId="{7F180C51-75EF-4290-B9CD-5093ECAA06E5}" srcOrd="4" destOrd="0" presId="urn:microsoft.com/office/officeart/2005/8/layout/hProcess7"/>
    <dgm:cxn modelId="{619D56AB-7CF2-4FD6-A48D-6C6F75B07356}" type="presParOf" srcId="{7F180C51-75EF-4290-B9CD-5093ECAA06E5}" destId="{8DEF0B4E-AB54-4CD7-BCDA-F367F6491652}" srcOrd="0" destOrd="0" presId="urn:microsoft.com/office/officeart/2005/8/layout/hProcess7"/>
    <dgm:cxn modelId="{8817795E-8FE9-42E1-B134-3EF5D32D6C76}" type="presParOf" srcId="{7F180C51-75EF-4290-B9CD-5093ECAA06E5}" destId="{A95F5530-0955-4DB8-A6F9-F2EEEFBDE051}" srcOrd="1" destOrd="0" presId="urn:microsoft.com/office/officeart/2005/8/layout/hProcess7"/>
    <dgm:cxn modelId="{6655BF94-1F71-454F-AEC5-A6AC96966B19}" type="presParOf" srcId="{7F180C51-75EF-4290-B9CD-5093ECAA06E5}" destId="{1CA0A8CD-B5FA-46FB-ADCB-7DA6AFA5D922}" srcOrd="2" destOrd="0" presId="urn:microsoft.com/office/officeart/2005/8/layout/hProcess7"/>
    <dgm:cxn modelId="{8A480EBA-C5A6-4766-96B2-39E3B453D982}" type="presParOf" srcId="{9AEDED74-E916-49B5-8B5B-60964AE25C61}" destId="{103355D5-B5BF-4264-B751-5B88D3C3531D}" srcOrd="5" destOrd="0" presId="urn:microsoft.com/office/officeart/2005/8/layout/hProcess7"/>
    <dgm:cxn modelId="{903513C3-01DC-4CA5-9C1D-C9401095B786}" type="presParOf" srcId="{9AEDED74-E916-49B5-8B5B-60964AE25C61}" destId="{C2BF53D6-EF4F-4272-8A17-6B5EA209F7ED}" srcOrd="6" destOrd="0" presId="urn:microsoft.com/office/officeart/2005/8/layout/hProcess7"/>
    <dgm:cxn modelId="{561B0E4A-64E1-4DA0-97D5-E6EF731CDB3A}" type="presParOf" srcId="{C2BF53D6-EF4F-4272-8A17-6B5EA209F7ED}" destId="{8D326C34-DE7B-4A49-971F-C6D336310C7F}" srcOrd="0" destOrd="0" presId="urn:microsoft.com/office/officeart/2005/8/layout/hProcess7"/>
    <dgm:cxn modelId="{9654030A-0398-4ECE-BB24-B56E469AC95A}" type="presParOf" srcId="{C2BF53D6-EF4F-4272-8A17-6B5EA209F7ED}" destId="{2B74C699-7B4D-4F93-9405-3264B2FEFD1A}" srcOrd="1" destOrd="0" presId="urn:microsoft.com/office/officeart/2005/8/layout/hProcess7"/>
    <dgm:cxn modelId="{E621CD48-5059-4453-9DD5-64639E6DC360}" type="presParOf" srcId="{C2BF53D6-EF4F-4272-8A17-6B5EA209F7ED}" destId="{422BD073-1622-4A3B-BB59-2E6FEE3C5A9C}" srcOrd="2" destOrd="0" presId="urn:microsoft.com/office/officeart/2005/8/layout/hProcess7"/>
    <dgm:cxn modelId="{FB8AFB75-2D81-4A18-AEF1-1B53CA7D2101}" type="presParOf" srcId="{9AEDED74-E916-49B5-8B5B-60964AE25C61}" destId="{7E402084-3100-45DD-B43B-B9615AF5C079}" srcOrd="7" destOrd="0" presId="urn:microsoft.com/office/officeart/2005/8/layout/hProcess7"/>
    <dgm:cxn modelId="{F2FCE125-81A9-4189-A98E-F6B9BF503CD5}" type="presParOf" srcId="{9AEDED74-E916-49B5-8B5B-60964AE25C61}" destId="{8288223E-CC69-48DC-AD76-979CD4C86867}" srcOrd="8" destOrd="0" presId="urn:microsoft.com/office/officeart/2005/8/layout/hProcess7"/>
    <dgm:cxn modelId="{2FE98366-61BA-4F33-A4B2-9B345D9BAA40}" type="presParOf" srcId="{8288223E-CC69-48DC-AD76-979CD4C86867}" destId="{BC3BF28F-63FF-441E-ACED-54AD422562FE}" srcOrd="0" destOrd="0" presId="urn:microsoft.com/office/officeart/2005/8/layout/hProcess7"/>
    <dgm:cxn modelId="{5C9CA463-7494-4C0C-9026-CBF004F739A7}" type="presParOf" srcId="{8288223E-CC69-48DC-AD76-979CD4C86867}" destId="{3E203D85-FB90-4ECA-BE5B-B5300F05C06B}" srcOrd="1" destOrd="0" presId="urn:microsoft.com/office/officeart/2005/8/layout/hProcess7"/>
    <dgm:cxn modelId="{C7E2E36D-E360-4A27-8BF4-EB2E53FD1FA8}" type="presParOf" srcId="{8288223E-CC69-48DC-AD76-979CD4C86867}" destId="{944018E1-46F8-4942-97BB-E260D11AF093}"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B8CBC-60BA-4F37-8C09-B6843B2AF6D8}">
      <dsp:nvSpPr>
        <dsp:cNvPr id="0" name=""/>
        <dsp:cNvSpPr/>
      </dsp:nvSpPr>
      <dsp:spPr>
        <a:xfrm>
          <a:off x="615"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rtl="0">
            <a:lnSpc>
              <a:spcPct val="90000"/>
            </a:lnSpc>
            <a:spcBef>
              <a:spcPct val="0"/>
            </a:spcBef>
            <a:spcAft>
              <a:spcPct val="35000"/>
            </a:spcAft>
            <a:buNone/>
          </a:pPr>
          <a:r>
            <a:rPr lang="en-US" sz="3100" kern="1200" dirty="0">
              <a:solidFill>
                <a:schemeClr val="bg2">
                  <a:lumMod val="65000"/>
                </a:schemeClr>
              </a:solidFill>
              <a:latin typeface="Arial"/>
            </a:rPr>
            <a:t>STEP 1</a:t>
          </a:r>
          <a:endParaRPr lang="en-US" sz="3100" kern="1200" dirty="0">
            <a:solidFill>
              <a:schemeClr val="bg2">
                <a:lumMod val="65000"/>
              </a:schemeClr>
            </a:solidFill>
          </a:endParaRPr>
        </a:p>
      </dsp:txBody>
      <dsp:txXfrm rot="16200000">
        <a:off x="-1037070" y="2158725"/>
        <a:ext cx="2604801" cy="529431"/>
      </dsp:txXfrm>
    </dsp:sp>
    <dsp:sp modelId="{79C30FCA-8A13-42EC-ACA7-24FC1EFF917E}">
      <dsp:nvSpPr>
        <dsp:cNvPr id="0" name=""/>
        <dsp:cNvSpPr/>
      </dsp:nvSpPr>
      <dsp:spPr>
        <a:xfrm>
          <a:off x="530046"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Arial"/>
            </a:rPr>
            <a:t>USE YOUR</a:t>
          </a:r>
          <a:r>
            <a:rPr lang="en-US" sz="1800" b="1" kern="1200" dirty="0">
              <a:solidFill>
                <a:schemeClr val="bg1"/>
              </a:solidFill>
            </a:rPr>
            <a:t> RESOURCES</a:t>
          </a:r>
        </a:p>
      </dsp:txBody>
      <dsp:txXfrm>
        <a:off x="530046" y="1121039"/>
        <a:ext cx="1972131" cy="3176587"/>
      </dsp:txXfrm>
    </dsp:sp>
    <dsp:sp modelId="{8DEF0B4E-AB54-4CD7-BCDA-F367F6491652}">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n-US" sz="3100" b="0" kern="1200" dirty="0">
              <a:solidFill>
                <a:schemeClr val="bg2">
                  <a:lumMod val="65000"/>
                </a:schemeClr>
              </a:solidFill>
              <a:latin typeface="Arial"/>
            </a:rPr>
            <a:t>STEP</a:t>
          </a:r>
          <a:r>
            <a:rPr lang="en-US" sz="3100" b="0" kern="1200" dirty="0">
              <a:solidFill>
                <a:schemeClr val="bg2">
                  <a:lumMod val="65000"/>
                </a:schemeClr>
              </a:solidFill>
            </a:rPr>
            <a:t> 2</a:t>
          </a:r>
        </a:p>
      </dsp:txBody>
      <dsp:txXfrm rot="16200000">
        <a:off x="1702736" y="2158725"/>
        <a:ext cx="2604801" cy="529431"/>
      </dsp:txXfrm>
    </dsp:sp>
    <dsp:sp modelId="{5FA74288-4637-4CB3-8F01-A439FE50B4CC}">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0A8CD-B5FA-46FB-ADCB-7DA6AFA5D922}">
      <dsp:nvSpPr>
        <dsp:cNvPr id="0" name=""/>
        <dsp:cNvSpPr/>
      </dsp:nvSpPr>
      <dsp:spPr>
        <a:xfrm>
          <a:off x="3269853"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rPr>
            <a:t>ATTEND VIRTUAL 1:1 ADVISING DROP-INS </a:t>
          </a:r>
        </a:p>
      </dsp:txBody>
      <dsp:txXfrm>
        <a:off x="3269853" y="1121039"/>
        <a:ext cx="1972131" cy="3176587"/>
      </dsp:txXfrm>
    </dsp:sp>
    <dsp:sp modelId="{BC3BF28F-63FF-441E-ACED-54AD422562FE}">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n-US" sz="3100" kern="1200" dirty="0">
              <a:solidFill>
                <a:schemeClr val="bg2">
                  <a:lumMod val="65000"/>
                </a:schemeClr>
              </a:solidFill>
              <a:latin typeface="Arial"/>
            </a:rPr>
            <a:t>STEP</a:t>
          </a:r>
          <a:r>
            <a:rPr lang="en-US" sz="3100" kern="1200" dirty="0">
              <a:solidFill>
                <a:schemeClr val="bg2">
                  <a:lumMod val="65000"/>
                </a:schemeClr>
              </a:solidFill>
            </a:rPr>
            <a:t> 3</a:t>
          </a:r>
        </a:p>
      </dsp:txBody>
      <dsp:txXfrm rot="16200000">
        <a:off x="4442543" y="2158725"/>
        <a:ext cx="2604801" cy="529431"/>
      </dsp:txXfrm>
    </dsp:sp>
    <dsp:sp modelId="{2B74C699-7B4D-4F93-9405-3264B2FEFD1A}">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18E1-46F8-4942-97BB-E260D11AF093}">
      <dsp:nvSpPr>
        <dsp:cNvPr id="0" name=""/>
        <dsp:cNvSpPr/>
      </dsp:nvSpPr>
      <dsp:spPr>
        <a:xfrm>
          <a:off x="6009659"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Arial"/>
            </a:rPr>
            <a:t>E-MAIL THE ADVISING TEAM</a:t>
          </a:r>
          <a:endParaRPr lang="en-US" sz="1800" b="1" kern="1200" dirty="0">
            <a:solidFill>
              <a:schemeClr val="bg1"/>
            </a:solidFill>
          </a:endParaRPr>
        </a:p>
      </dsp:txBody>
      <dsp:txXfrm>
        <a:off x="6009659" y="1121039"/>
        <a:ext cx="1972131" cy="31765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49598F-17D2-424F-A0CB-073B77B48532}" type="datetimeFigureOut">
              <a:rPr lang="en-US" smtClean="0"/>
              <a:t>11/4/2022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1AB707-51E8-8B4D-A85A-26F701FE7E74}" type="slidenum">
              <a:rPr lang="en-US" smtClean="0"/>
              <a:t>‹#›</a:t>
            </a:fld>
            <a:endParaRPr lang="en-US"/>
          </a:p>
        </p:txBody>
      </p:sp>
    </p:spTree>
    <p:extLst>
      <p:ext uri="{BB962C8B-B14F-4D97-AF65-F5344CB8AC3E}">
        <p14:creationId xmlns:p14="http://schemas.microsoft.com/office/powerpoint/2010/main" val="3116255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F48C2-9BB6-2746-B804-80E7D6E1D6D4}" type="datetimeFigureOut">
              <a:rPr lang="en-US" smtClean="0"/>
              <a:t>11/4/2022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52152-C417-F14B-BA2A-B28B3861DEF0}" type="slidenum">
              <a:rPr lang="en-US" smtClean="0"/>
              <a:t>‹#›</a:t>
            </a:fld>
            <a:endParaRPr lang="en-US"/>
          </a:p>
        </p:txBody>
      </p:sp>
    </p:spTree>
    <p:extLst>
      <p:ext uri="{BB962C8B-B14F-4D97-AF65-F5344CB8AC3E}">
        <p14:creationId xmlns:p14="http://schemas.microsoft.com/office/powerpoint/2010/main" val="24811465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Insert any pre-title text in the text box at the top (</a:t>
            </a:r>
            <a:r>
              <a:rPr lang="en-US" dirty="0" err="1"/>
              <a:t>ie</a:t>
            </a:r>
            <a:r>
              <a:rPr lang="en-US" dirty="0"/>
              <a:t>. “Presented by…”)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Insert the presentation title in the second text box with the largest text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Insert the speaker’s name and/or the month, day and year of the presentation.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Delete any text boxes you didn’t use.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In order to keep the transparent look, change the picture’s transparency to 75% in the ”Picture format” pane that should pop up on the right side of the screen.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a:t>
            </a:fld>
            <a:endParaRPr lang="en-US"/>
          </a:p>
        </p:txBody>
      </p:sp>
    </p:spTree>
    <p:extLst>
      <p:ext uri="{BB962C8B-B14F-4D97-AF65-F5344CB8AC3E}">
        <p14:creationId xmlns:p14="http://schemas.microsoft.com/office/powerpoint/2010/main" val="348374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10</a:t>
            </a:fld>
            <a:endParaRPr lang="en-US"/>
          </a:p>
        </p:txBody>
      </p:sp>
    </p:spTree>
    <p:extLst>
      <p:ext uri="{BB962C8B-B14F-4D97-AF65-F5344CB8AC3E}">
        <p14:creationId xmlns:p14="http://schemas.microsoft.com/office/powerpoint/2010/main" val="296944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11</a:t>
            </a:fld>
            <a:endParaRPr lang="en-US"/>
          </a:p>
        </p:txBody>
      </p:sp>
    </p:spTree>
    <p:extLst>
      <p:ext uri="{BB962C8B-B14F-4D97-AF65-F5344CB8AC3E}">
        <p14:creationId xmlns:p14="http://schemas.microsoft.com/office/powerpoint/2010/main" val="243311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12</a:t>
            </a:fld>
            <a:endParaRPr lang="en-US"/>
          </a:p>
        </p:txBody>
      </p:sp>
    </p:spTree>
    <p:extLst>
      <p:ext uri="{BB962C8B-B14F-4D97-AF65-F5344CB8AC3E}">
        <p14:creationId xmlns:p14="http://schemas.microsoft.com/office/powerpoint/2010/main" val="105208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13</a:t>
            </a:fld>
            <a:endParaRPr lang="en-US"/>
          </a:p>
        </p:txBody>
      </p:sp>
    </p:spTree>
    <p:extLst>
      <p:ext uri="{BB962C8B-B14F-4D97-AF65-F5344CB8AC3E}">
        <p14:creationId xmlns:p14="http://schemas.microsoft.com/office/powerpoint/2010/main" val="261173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14</a:t>
            </a:fld>
            <a:endParaRPr lang="en-US"/>
          </a:p>
        </p:txBody>
      </p:sp>
    </p:spTree>
    <p:extLst>
      <p:ext uri="{BB962C8B-B14F-4D97-AF65-F5344CB8AC3E}">
        <p14:creationId xmlns:p14="http://schemas.microsoft.com/office/powerpoint/2010/main" val="367754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15</a:t>
            </a:fld>
            <a:endParaRPr lang="en-US"/>
          </a:p>
        </p:txBody>
      </p:sp>
    </p:spTree>
    <p:extLst>
      <p:ext uri="{BB962C8B-B14F-4D97-AF65-F5344CB8AC3E}">
        <p14:creationId xmlns:p14="http://schemas.microsoft.com/office/powerpoint/2010/main" val="403178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16</a:t>
            </a:fld>
            <a:endParaRPr lang="en-US"/>
          </a:p>
        </p:txBody>
      </p:sp>
    </p:spTree>
    <p:extLst>
      <p:ext uri="{BB962C8B-B14F-4D97-AF65-F5344CB8AC3E}">
        <p14:creationId xmlns:p14="http://schemas.microsoft.com/office/powerpoint/2010/main" val="284303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17</a:t>
            </a:fld>
            <a:endParaRPr lang="en-US"/>
          </a:p>
        </p:txBody>
      </p:sp>
    </p:spTree>
    <p:extLst>
      <p:ext uri="{BB962C8B-B14F-4D97-AF65-F5344CB8AC3E}">
        <p14:creationId xmlns:p14="http://schemas.microsoft.com/office/powerpoint/2010/main" val="13334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18</a:t>
            </a:fld>
            <a:endParaRPr lang="en-US"/>
          </a:p>
        </p:txBody>
      </p:sp>
    </p:spTree>
    <p:extLst>
      <p:ext uri="{BB962C8B-B14F-4D97-AF65-F5344CB8AC3E}">
        <p14:creationId xmlns:p14="http://schemas.microsoft.com/office/powerpoint/2010/main" val="3912137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19</a:t>
            </a:fld>
            <a:endParaRPr lang="en-US"/>
          </a:p>
        </p:txBody>
      </p:sp>
    </p:spTree>
    <p:extLst>
      <p:ext uri="{BB962C8B-B14F-4D97-AF65-F5344CB8AC3E}">
        <p14:creationId xmlns:p14="http://schemas.microsoft.com/office/powerpoint/2010/main" val="133664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a:t>
            </a:fld>
            <a:endParaRPr lang="en-US"/>
          </a:p>
        </p:txBody>
      </p:sp>
    </p:spTree>
    <p:extLst>
      <p:ext uri="{BB962C8B-B14F-4D97-AF65-F5344CB8AC3E}">
        <p14:creationId xmlns:p14="http://schemas.microsoft.com/office/powerpoint/2010/main" val="3273731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20</a:t>
            </a:fld>
            <a:endParaRPr lang="en-US"/>
          </a:p>
        </p:txBody>
      </p:sp>
    </p:spTree>
    <p:extLst>
      <p:ext uri="{BB962C8B-B14F-4D97-AF65-F5344CB8AC3E}">
        <p14:creationId xmlns:p14="http://schemas.microsoft.com/office/powerpoint/2010/main" val="403026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21</a:t>
            </a:fld>
            <a:endParaRPr lang="en-US"/>
          </a:p>
        </p:txBody>
      </p:sp>
    </p:spTree>
    <p:extLst>
      <p:ext uri="{BB962C8B-B14F-4D97-AF65-F5344CB8AC3E}">
        <p14:creationId xmlns:p14="http://schemas.microsoft.com/office/powerpoint/2010/main" val="910770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22</a:t>
            </a:fld>
            <a:endParaRPr lang="en-US"/>
          </a:p>
        </p:txBody>
      </p:sp>
    </p:spTree>
    <p:extLst>
      <p:ext uri="{BB962C8B-B14F-4D97-AF65-F5344CB8AC3E}">
        <p14:creationId xmlns:p14="http://schemas.microsoft.com/office/powerpoint/2010/main" val="3206207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23</a:t>
            </a:fld>
            <a:endParaRPr lang="en-US"/>
          </a:p>
        </p:txBody>
      </p:sp>
    </p:spTree>
    <p:extLst>
      <p:ext uri="{BB962C8B-B14F-4D97-AF65-F5344CB8AC3E}">
        <p14:creationId xmlns:p14="http://schemas.microsoft.com/office/powerpoint/2010/main" val="1113472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24</a:t>
            </a:fld>
            <a:endParaRPr lang="en-US"/>
          </a:p>
        </p:txBody>
      </p:sp>
    </p:spTree>
    <p:extLst>
      <p:ext uri="{BB962C8B-B14F-4D97-AF65-F5344CB8AC3E}">
        <p14:creationId xmlns:p14="http://schemas.microsoft.com/office/powerpoint/2010/main" val="1198750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25</a:t>
            </a:fld>
            <a:endParaRPr lang="en-US"/>
          </a:p>
        </p:txBody>
      </p:sp>
    </p:spTree>
    <p:extLst>
      <p:ext uri="{BB962C8B-B14F-4D97-AF65-F5344CB8AC3E}">
        <p14:creationId xmlns:p14="http://schemas.microsoft.com/office/powerpoint/2010/main" val="400005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26</a:t>
            </a:fld>
            <a:endParaRPr lang="en-US"/>
          </a:p>
        </p:txBody>
      </p:sp>
    </p:spTree>
    <p:extLst>
      <p:ext uri="{BB962C8B-B14F-4D97-AF65-F5344CB8AC3E}">
        <p14:creationId xmlns:p14="http://schemas.microsoft.com/office/powerpoint/2010/main" val="423776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27</a:t>
            </a:fld>
            <a:endParaRPr lang="en-US"/>
          </a:p>
        </p:txBody>
      </p:sp>
    </p:spTree>
    <p:extLst>
      <p:ext uri="{BB962C8B-B14F-4D97-AF65-F5344CB8AC3E}">
        <p14:creationId xmlns:p14="http://schemas.microsoft.com/office/powerpoint/2010/main" val="1118174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28</a:t>
            </a:fld>
            <a:endParaRPr lang="en-US"/>
          </a:p>
        </p:txBody>
      </p:sp>
    </p:spTree>
    <p:extLst>
      <p:ext uri="{BB962C8B-B14F-4D97-AF65-F5344CB8AC3E}">
        <p14:creationId xmlns:p14="http://schemas.microsoft.com/office/powerpoint/2010/main" val="602992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29</a:t>
            </a:fld>
            <a:endParaRPr lang="en-US"/>
          </a:p>
        </p:txBody>
      </p:sp>
    </p:spTree>
    <p:extLst>
      <p:ext uri="{BB962C8B-B14F-4D97-AF65-F5344CB8AC3E}">
        <p14:creationId xmlns:p14="http://schemas.microsoft.com/office/powerpoint/2010/main" val="106716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400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30</a:t>
            </a:fld>
            <a:endParaRPr lang="en-US"/>
          </a:p>
        </p:txBody>
      </p:sp>
    </p:spTree>
    <p:extLst>
      <p:ext uri="{BB962C8B-B14F-4D97-AF65-F5344CB8AC3E}">
        <p14:creationId xmlns:p14="http://schemas.microsoft.com/office/powerpoint/2010/main" val="3319667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not have to make any edits to this slide. </a:t>
            </a:r>
          </a:p>
        </p:txBody>
      </p:sp>
      <p:sp>
        <p:nvSpPr>
          <p:cNvPr id="4" name="Slide Number Placeholder 3"/>
          <p:cNvSpPr>
            <a:spLocks noGrp="1"/>
          </p:cNvSpPr>
          <p:nvPr>
            <p:ph type="sldNum" sz="quarter" idx="5"/>
          </p:nvPr>
        </p:nvSpPr>
        <p:spPr/>
        <p:txBody>
          <a:bodyPr/>
          <a:lstStyle/>
          <a:p>
            <a:fld id="{381B05CD-E4C9-7A49-9067-CFAC8005DE16}" type="slidenum">
              <a:rPr lang="en-US" smtClean="0"/>
              <a:t>31</a:t>
            </a:fld>
            <a:endParaRPr lang="en-US"/>
          </a:p>
        </p:txBody>
      </p:sp>
    </p:spTree>
    <p:extLst>
      <p:ext uri="{BB962C8B-B14F-4D97-AF65-F5344CB8AC3E}">
        <p14:creationId xmlns:p14="http://schemas.microsoft.com/office/powerpoint/2010/main" val="838778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32</a:t>
            </a:fld>
            <a:endParaRPr lang="en-US"/>
          </a:p>
        </p:txBody>
      </p:sp>
    </p:spTree>
    <p:extLst>
      <p:ext uri="{BB962C8B-B14F-4D97-AF65-F5344CB8AC3E}">
        <p14:creationId xmlns:p14="http://schemas.microsoft.com/office/powerpoint/2010/main" val="1304890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Edit the text to reflect the resource or office you are highlighting</a:t>
            </a:r>
          </a:p>
          <a:p>
            <a:pPr marL="171450" indent="-171450">
              <a:buFont typeface="Arial" panose="020B0604020202020204" pitchFamily="34" charset="0"/>
              <a:buChar char="•"/>
            </a:pPr>
            <a:r>
              <a:rPr lang="en-US" dirty="0"/>
              <a:t>Use the first line to display the name of the resource or office</a:t>
            </a:r>
          </a:p>
          <a:p>
            <a:pPr marL="171450" indent="-171450">
              <a:buFont typeface="Arial" panose="020B0604020202020204" pitchFamily="34" charset="0"/>
              <a:buChar char="•"/>
            </a:pPr>
            <a:r>
              <a:rPr lang="en-US" dirty="0"/>
              <a:t>Use the second line to display the physical location, web address, and or email of that resource or office.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Delete any extra text</a:t>
            </a:r>
          </a:p>
        </p:txBody>
      </p:sp>
      <p:sp>
        <p:nvSpPr>
          <p:cNvPr id="4" name="Slide Number Placeholder 3"/>
          <p:cNvSpPr>
            <a:spLocks noGrp="1"/>
          </p:cNvSpPr>
          <p:nvPr>
            <p:ph type="sldNum" sz="quarter" idx="5"/>
          </p:nvPr>
        </p:nvSpPr>
        <p:spPr/>
        <p:txBody>
          <a:bodyPr/>
          <a:lstStyle/>
          <a:p>
            <a:fld id="{381B05CD-E4C9-7A49-9067-CFAC8005DE16}" type="slidenum">
              <a:rPr lang="en-US" smtClean="0"/>
              <a:t>33</a:t>
            </a:fld>
            <a:endParaRPr lang="en-US"/>
          </a:p>
        </p:txBody>
      </p:sp>
    </p:spTree>
    <p:extLst>
      <p:ext uri="{BB962C8B-B14F-4D97-AF65-F5344CB8AC3E}">
        <p14:creationId xmlns:p14="http://schemas.microsoft.com/office/powerpoint/2010/main" val="252510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not have to make any edits to this slide. </a:t>
            </a:r>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34</a:t>
            </a:fld>
            <a:endParaRPr lang="en-US"/>
          </a:p>
        </p:txBody>
      </p:sp>
    </p:spTree>
    <p:extLst>
      <p:ext uri="{BB962C8B-B14F-4D97-AF65-F5344CB8AC3E}">
        <p14:creationId xmlns:p14="http://schemas.microsoft.com/office/powerpoint/2010/main" val="251068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4</a:t>
            </a:fld>
            <a:endParaRPr lang="en-US"/>
          </a:p>
        </p:txBody>
      </p:sp>
    </p:spTree>
    <p:extLst>
      <p:ext uri="{BB962C8B-B14F-4D97-AF65-F5344CB8AC3E}">
        <p14:creationId xmlns:p14="http://schemas.microsoft.com/office/powerpoint/2010/main" val="92834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5</a:t>
            </a:fld>
            <a:endParaRPr lang="en-US"/>
          </a:p>
        </p:txBody>
      </p:sp>
    </p:spTree>
    <p:extLst>
      <p:ext uri="{BB962C8B-B14F-4D97-AF65-F5344CB8AC3E}">
        <p14:creationId xmlns:p14="http://schemas.microsoft.com/office/powerpoint/2010/main" val="100545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6</a:t>
            </a:fld>
            <a:endParaRPr lang="en-US"/>
          </a:p>
        </p:txBody>
      </p:sp>
    </p:spTree>
    <p:extLst>
      <p:ext uri="{BB962C8B-B14F-4D97-AF65-F5344CB8AC3E}">
        <p14:creationId xmlns:p14="http://schemas.microsoft.com/office/powerpoint/2010/main" val="266262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7</a:t>
            </a:fld>
            <a:endParaRPr lang="en-US"/>
          </a:p>
        </p:txBody>
      </p:sp>
    </p:spTree>
    <p:extLst>
      <p:ext uri="{BB962C8B-B14F-4D97-AF65-F5344CB8AC3E}">
        <p14:creationId xmlns:p14="http://schemas.microsoft.com/office/powerpoint/2010/main" val="13827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8</a:t>
            </a:fld>
            <a:endParaRPr lang="en-US"/>
          </a:p>
        </p:txBody>
      </p:sp>
    </p:spTree>
    <p:extLst>
      <p:ext uri="{BB962C8B-B14F-4D97-AF65-F5344CB8AC3E}">
        <p14:creationId xmlns:p14="http://schemas.microsoft.com/office/powerpoint/2010/main" val="293920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9</a:t>
            </a:fld>
            <a:endParaRPr lang="en-US"/>
          </a:p>
        </p:txBody>
      </p:sp>
    </p:spTree>
    <p:extLst>
      <p:ext uri="{BB962C8B-B14F-4D97-AF65-F5344CB8AC3E}">
        <p14:creationId xmlns:p14="http://schemas.microsoft.com/office/powerpoint/2010/main" val="1335524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 wPicture">
    <p:spTree>
      <p:nvGrpSpPr>
        <p:cNvPr id="1" name=""/>
        <p:cNvGrpSpPr/>
        <p:nvPr/>
      </p:nvGrpSpPr>
      <p:grpSpPr>
        <a:xfrm>
          <a:off x="0" y="0"/>
          <a:ext cx="0" cy="0"/>
          <a:chOff x="0" y="0"/>
          <a:chExt cx="0" cy="0"/>
        </a:xfrm>
      </p:grpSpPr>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0000" t="-21" r="24167" b="21"/>
          <a:stretch/>
        </p:blipFill>
        <p:spPr>
          <a:xfrm>
            <a:off x="10420350" y="0"/>
            <a:ext cx="1771650" cy="6858000"/>
          </a:xfrm>
          <a:prstGeom prst="rect">
            <a:avLst/>
          </a:prstGeom>
        </p:spPr>
      </p:pic>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400203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Title">
    <p:spTree>
      <p:nvGrpSpPr>
        <p:cNvPr id="1" name=""/>
        <p:cNvGrpSpPr/>
        <p:nvPr/>
      </p:nvGrpSpPr>
      <p:grpSpPr>
        <a:xfrm>
          <a:off x="0" y="0"/>
          <a:ext cx="0" cy="0"/>
          <a:chOff x="0" y="0"/>
          <a:chExt cx="0" cy="0"/>
        </a:xfrm>
      </p:grpSpPr>
      <p:sp>
        <p:nvSpPr>
          <p:cNvPr id="14" name="Text Placeholder 2"/>
          <p:cNvSpPr>
            <a:spLocks noGrp="1"/>
          </p:cNvSpPr>
          <p:nvPr>
            <p:ph type="body" sz="quarter" idx="13"/>
          </p:nvPr>
        </p:nvSpPr>
        <p:spPr>
          <a:xfrm>
            <a:off x="1449918" y="2400300"/>
            <a:ext cx="4878917" cy="1701800"/>
          </a:xfrm>
        </p:spPr>
        <p:txBody>
          <a:bodyPr>
            <a:normAutofit/>
          </a:bodyPr>
          <a:lstStyle>
            <a:lvl1pPr marL="0" indent="0">
              <a:spcBef>
                <a:spcPts val="200"/>
              </a:spcBef>
              <a:spcAft>
                <a:spcPts val="200"/>
              </a:spcAft>
              <a:buNone/>
              <a:defRPr sz="1200">
                <a:solidFill>
                  <a:srgbClr val="B31B1B"/>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664" y="5453007"/>
            <a:ext cx="3283445" cy="704088"/>
          </a:xfrm>
          <a:prstGeom prst="rect">
            <a:avLst/>
          </a:prstGeom>
        </p:spPr>
      </p:pic>
    </p:spTree>
    <p:extLst>
      <p:ext uri="{BB962C8B-B14F-4D97-AF65-F5344CB8AC3E}">
        <p14:creationId xmlns:p14="http://schemas.microsoft.com/office/powerpoint/2010/main" val="323683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Title">
    <p:spTree>
      <p:nvGrpSpPr>
        <p:cNvPr id="1" name=""/>
        <p:cNvGrpSpPr/>
        <p:nvPr/>
      </p:nvGrpSpPr>
      <p:grpSpPr>
        <a:xfrm>
          <a:off x="0" y="0"/>
          <a:ext cx="0" cy="0"/>
          <a:chOff x="0" y="0"/>
          <a:chExt cx="0" cy="0"/>
        </a:xfrm>
      </p:grpSpPr>
      <p:sp>
        <p:nvSpPr>
          <p:cNvPr id="14" name="Text Placeholder 2"/>
          <p:cNvSpPr>
            <a:spLocks noGrp="1"/>
          </p:cNvSpPr>
          <p:nvPr>
            <p:ph type="body" sz="quarter" idx="13"/>
          </p:nvPr>
        </p:nvSpPr>
        <p:spPr>
          <a:xfrm>
            <a:off x="1449918" y="2400300"/>
            <a:ext cx="4878917" cy="1701800"/>
          </a:xfrm>
        </p:spPr>
        <p:txBody>
          <a:bodyPr>
            <a:normAutofit/>
          </a:bodyPr>
          <a:lstStyle>
            <a:lvl1pPr marL="0" indent="0">
              <a:spcBef>
                <a:spcPts val="200"/>
              </a:spcBef>
              <a:spcAft>
                <a:spcPts val="200"/>
              </a:spcAft>
              <a:buNone/>
              <a:defRPr sz="1200">
                <a:solidFill>
                  <a:srgbClr val="B31B1B"/>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64" y="5453007"/>
            <a:ext cx="3283445" cy="704088"/>
          </a:xfrm>
          <a:prstGeom prst="rect">
            <a:avLst/>
          </a:prstGeom>
        </p:spPr>
      </p:pic>
    </p:spTree>
    <p:extLst>
      <p:ext uri="{BB962C8B-B14F-4D97-AF65-F5344CB8AC3E}">
        <p14:creationId xmlns:p14="http://schemas.microsoft.com/office/powerpoint/2010/main" val="403297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5E0F8-FB3E-49F8-ABE6-7868D417E8B5}"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13571-B64D-44BE-B7E6-DA065E211B66}" type="slidenum">
              <a:rPr lang="en-US" smtClean="0"/>
              <a:pPr/>
              <a:t>‹#›</a:t>
            </a:fld>
            <a:endParaRPr lang="en-US"/>
          </a:p>
        </p:txBody>
      </p:sp>
    </p:spTree>
    <p:extLst>
      <p:ext uri="{BB962C8B-B14F-4D97-AF65-F5344CB8AC3E}">
        <p14:creationId xmlns:p14="http://schemas.microsoft.com/office/powerpoint/2010/main" val="298920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7" y="1669421"/>
            <a:ext cx="4821237" cy="43687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669421"/>
            <a:ext cx="4828117" cy="4368799"/>
          </a:xfrm>
        </p:spPr>
        <p:txBody>
          <a:bodyPr/>
          <a:lstStyle>
            <a:lvl1pPr>
              <a:defRPr sz="1900">
                <a:solidFill>
                  <a:srgbClr val="809699"/>
                </a:solidFill>
              </a:defRPr>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809699"/>
                </a:solidFill>
              </a:defRPr>
            </a:lvl1pPr>
          </a:lstStyle>
          <a:p>
            <a:endParaRPr lang="en-US" dirty="0"/>
          </a:p>
        </p:txBody>
      </p:sp>
    </p:spTree>
    <p:extLst>
      <p:ext uri="{BB962C8B-B14F-4D97-AF65-F5344CB8AC3E}">
        <p14:creationId xmlns:p14="http://schemas.microsoft.com/office/powerpoint/2010/main" val="14278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
        <p:nvSpPr>
          <p:cNvPr id="7" name="Content Placeholder 6"/>
          <p:cNvSpPr>
            <a:spLocks noGrp="1"/>
          </p:cNvSpPr>
          <p:nvPr>
            <p:ph sz="quarter" idx="11"/>
          </p:nvPr>
        </p:nvSpPr>
        <p:spPr>
          <a:xfrm>
            <a:off x="1062566" y="1609345"/>
            <a:ext cx="10217151" cy="4551363"/>
          </a:xfrm>
        </p:spPr>
        <p:txBody>
          <a:bodyPr/>
          <a:lstStyle>
            <a:lvl1pPr>
              <a:defRPr sz="1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86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202028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wPattern">
    <p:spTree>
      <p:nvGrpSpPr>
        <p:cNvPr id="1" name=""/>
        <p:cNvGrpSpPr/>
        <p:nvPr/>
      </p:nvGrpSpPr>
      <p:grpSpPr>
        <a:xfrm>
          <a:off x="0" y="0"/>
          <a:ext cx="0" cy="0"/>
          <a:chOff x="0" y="0"/>
          <a:chExt cx="0" cy="0"/>
        </a:xfrm>
      </p:grpSpPr>
      <p:sp>
        <p:nvSpPr>
          <p:cNvPr id="2" name="Rectangle 1"/>
          <p:cNvSpPr/>
          <p:nvPr userDrawn="1"/>
        </p:nvSpPr>
        <p:spPr>
          <a:xfrm>
            <a:off x="724453" y="6241774"/>
            <a:ext cx="4205356" cy="6162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21"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2466901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
        <p:nvSpPr>
          <p:cNvPr id="7" name="Content Placeholder 6"/>
          <p:cNvSpPr>
            <a:spLocks noGrp="1"/>
          </p:cNvSpPr>
          <p:nvPr>
            <p:ph sz="quarter" idx="11"/>
          </p:nvPr>
        </p:nvSpPr>
        <p:spPr>
          <a:xfrm>
            <a:off x="1062566" y="1609345"/>
            <a:ext cx="10217151" cy="4551363"/>
          </a:xfrm>
        </p:spPr>
        <p:txBody>
          <a:bodyPr/>
          <a:lstStyle>
            <a:lvl1pPr>
              <a:defRPr sz="1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8922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7" y="1669421"/>
            <a:ext cx="4821237" cy="43687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669421"/>
            <a:ext cx="4828117" cy="4368799"/>
          </a:xfrm>
        </p:spPr>
        <p:txBody>
          <a:bodyPr/>
          <a:lstStyle>
            <a:lvl1pPr>
              <a:defRPr sz="1900">
                <a:solidFill>
                  <a:srgbClr val="B31B1B"/>
                </a:solidFill>
              </a:defRPr>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3714451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2 Column w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6" y="2476502"/>
            <a:ext cx="4821236" cy="36194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2476502"/>
            <a:ext cx="4828117" cy="36194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
        <p:nvSpPr>
          <p:cNvPr id="14" name="Text Placeholder 12"/>
          <p:cNvSpPr>
            <a:spLocks noGrp="1"/>
          </p:cNvSpPr>
          <p:nvPr>
            <p:ph type="body" sz="quarter" idx="15"/>
          </p:nvPr>
        </p:nvSpPr>
        <p:spPr>
          <a:xfrm>
            <a:off x="1062566" y="1676400"/>
            <a:ext cx="4821236" cy="736600"/>
          </a:xfrm>
        </p:spPr>
        <p:txBody>
          <a:bodyPr anchor="ctr">
            <a:normAutofit/>
          </a:bodyPr>
          <a:lstStyle>
            <a:lvl1pPr marL="0" indent="0">
              <a:buNone/>
              <a:defRPr sz="2100" b="1"/>
            </a:lvl1pPr>
          </a:lstStyle>
          <a:p>
            <a:pPr lvl="0"/>
            <a:endParaRPr lang="en-US" dirty="0"/>
          </a:p>
        </p:txBody>
      </p:sp>
      <p:sp>
        <p:nvSpPr>
          <p:cNvPr id="15" name="Text Placeholder 12"/>
          <p:cNvSpPr>
            <a:spLocks noGrp="1"/>
          </p:cNvSpPr>
          <p:nvPr>
            <p:ph type="body" sz="quarter" idx="16"/>
          </p:nvPr>
        </p:nvSpPr>
        <p:spPr>
          <a:xfrm>
            <a:off x="6299200" y="1676400"/>
            <a:ext cx="4828117" cy="736600"/>
          </a:xfrm>
        </p:spPr>
        <p:txBody>
          <a:bodyPr anchor="ctr">
            <a:normAutofit/>
          </a:bodyPr>
          <a:lstStyle>
            <a:lvl1pPr marL="0" indent="0">
              <a:buNone/>
              <a:defRPr sz="2100" b="1"/>
            </a:lvl1pPr>
          </a:lstStyle>
          <a:p>
            <a:pPr lvl="0"/>
            <a:endParaRPr lang="en-US" dirty="0"/>
          </a:p>
        </p:txBody>
      </p:sp>
    </p:spTree>
    <p:extLst>
      <p:ext uri="{BB962C8B-B14F-4D97-AF65-F5344CB8AC3E}">
        <p14:creationId xmlns:p14="http://schemas.microsoft.com/office/powerpoint/2010/main" val="64300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Pictur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9315" r="54759"/>
          <a:stretch/>
        </p:blipFill>
        <p:spPr>
          <a:xfrm>
            <a:off x="10414000" y="0"/>
            <a:ext cx="1778000" cy="6858000"/>
          </a:xfrm>
          <a:prstGeom prst="rect">
            <a:avLst/>
          </a:prstGeom>
        </p:spPr>
      </p:pic>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3729143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oBullets - White Bgr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B31B1B"/>
                </a:solidFill>
              </a:defRPr>
            </a:lvl1pPr>
          </a:lstStyle>
          <a:p>
            <a:endParaRPr lang="en-US" dirty="0"/>
          </a:p>
        </p:txBody>
      </p:sp>
      <p:sp>
        <p:nvSpPr>
          <p:cNvPr id="7" name="Title 6"/>
          <p:cNvSpPr>
            <a:spLocks noGrp="1"/>
          </p:cNvSpPr>
          <p:nvPr>
            <p:ph type="title"/>
          </p:nvPr>
        </p:nvSpPr>
        <p:spPr>
          <a:xfrm>
            <a:off x="1062567" y="684212"/>
            <a:ext cx="10217151" cy="914400"/>
          </a:xfrm>
        </p:spPr>
        <p:txBody>
          <a:bodyPr/>
          <a:lstStyle>
            <a:lvl1pPr>
              <a:defRPr>
                <a:solidFill>
                  <a:srgbClr val="B31B1B"/>
                </a:solidFill>
              </a:defRPr>
            </a:lvl1pPr>
          </a:lstStyle>
          <a:p>
            <a:r>
              <a:rPr lang="en-US" dirty="0"/>
              <a:t>Click to edit Master title style</a:t>
            </a:r>
          </a:p>
        </p:txBody>
      </p:sp>
      <p:sp>
        <p:nvSpPr>
          <p:cNvPr id="12" name="Text Placeholder 2"/>
          <p:cNvSpPr>
            <a:spLocks noGrp="1"/>
          </p:cNvSpPr>
          <p:nvPr>
            <p:ph type="body" sz="quarter" idx="14"/>
          </p:nvPr>
        </p:nvSpPr>
        <p:spPr>
          <a:xfrm>
            <a:off x="1062569" y="1948620"/>
            <a:ext cx="5035035"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9809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 White Bg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96616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White Bgr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562313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31B1B"/>
                </a:solidFill>
              </a:defRPr>
            </a:lvl1pPr>
          </a:lstStyle>
          <a:p>
            <a:r>
              <a:rPr lang="en-US" dirty="0"/>
              <a:t>Click to edit Master title style</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
        <p:nvSpPr>
          <p:cNvPr id="10" name="Picture Placeholder 8"/>
          <p:cNvSpPr>
            <a:spLocks noGrp="1"/>
          </p:cNvSpPr>
          <p:nvPr>
            <p:ph type="pic" sz="quarter" idx="13" hasCustomPrompt="1"/>
          </p:nvPr>
        </p:nvSpPr>
        <p:spPr>
          <a:xfrm>
            <a:off x="1062566" y="1682750"/>
            <a:ext cx="4821236" cy="4368800"/>
          </a:xfrm>
        </p:spPr>
        <p:txBody>
          <a:bodyPr/>
          <a:lstStyle>
            <a:lvl1pPr marL="0" indent="0">
              <a:buNone/>
              <a:defRPr/>
            </a:lvl1pPr>
          </a:lstStyle>
          <a:p>
            <a:r>
              <a:rPr lang="en-US" dirty="0"/>
              <a:t>Insert picture</a:t>
            </a:r>
          </a:p>
        </p:txBody>
      </p:sp>
      <p:sp>
        <p:nvSpPr>
          <p:cNvPr id="13" name="Text Placeholder 11"/>
          <p:cNvSpPr>
            <a:spLocks noGrp="1"/>
          </p:cNvSpPr>
          <p:nvPr>
            <p:ph type="body" sz="quarter" idx="14"/>
          </p:nvPr>
        </p:nvSpPr>
        <p:spPr>
          <a:xfrm>
            <a:off x="6299200" y="1682750"/>
            <a:ext cx="4828117" cy="4368800"/>
          </a:xfrm>
        </p:spPr>
        <p:txBody>
          <a:bodyPr anchor="ctr">
            <a:normAutofit/>
          </a:bodyPr>
          <a:lstStyle>
            <a:lvl1pPr marL="0" indent="0">
              <a:lnSpc>
                <a:spcPct val="100000"/>
              </a:lnSpc>
              <a:spcBef>
                <a:spcPts val="800"/>
              </a:spcBef>
              <a:buNone/>
              <a:defRPr sz="1700">
                <a:solidFill>
                  <a:srgbClr val="B31B1B"/>
                </a:solidFill>
              </a:defRPr>
            </a:lvl1pPr>
          </a:lstStyle>
          <a:p>
            <a:pPr lvl="0"/>
            <a:r>
              <a:rPr lang="en-US" dirty="0"/>
              <a:t>Click to edit Master text styles</a:t>
            </a:r>
          </a:p>
        </p:txBody>
      </p:sp>
    </p:spTree>
    <p:extLst>
      <p:ext uri="{BB962C8B-B14F-4D97-AF65-F5344CB8AC3E}">
        <p14:creationId xmlns:p14="http://schemas.microsoft.com/office/powerpoint/2010/main" val="2167139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romo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049934" y="6356351"/>
            <a:ext cx="1046084" cy="365125"/>
          </a:xfrm>
          <a:prstGeom prst="rect">
            <a:avLst/>
          </a:prstGeom>
        </p:spPr>
        <p:txBody>
          <a:bodyPr/>
          <a:lstStyle/>
          <a:p>
            <a:endParaRPr lang="en-US"/>
          </a:p>
        </p:txBody>
      </p:sp>
      <p:sp>
        <p:nvSpPr>
          <p:cNvPr id="7" name="Title 6"/>
          <p:cNvSpPr>
            <a:spLocks noGrp="1"/>
          </p:cNvSpPr>
          <p:nvPr>
            <p:ph type="title"/>
          </p:nvPr>
        </p:nvSpPr>
        <p:spPr>
          <a:xfrm>
            <a:off x="1062567" y="684213"/>
            <a:ext cx="5351463" cy="733425"/>
          </a:xfrm>
        </p:spPr>
        <p:txBody>
          <a:bodyPr/>
          <a:lstStyle>
            <a:lvl1pPr>
              <a:defRPr>
                <a:solidFill>
                  <a:srgbClr val="B31B1B"/>
                </a:solidFill>
              </a:defRPr>
            </a:lvl1pPr>
          </a:lstStyle>
          <a:p>
            <a:r>
              <a:rPr lang="en-US" dirty="0"/>
              <a:t>Click to edit Master title style</a:t>
            </a:r>
          </a:p>
        </p:txBody>
      </p:sp>
      <p:sp>
        <p:nvSpPr>
          <p:cNvPr id="12" name="Text Placeholder 2"/>
          <p:cNvSpPr>
            <a:spLocks noGrp="1"/>
          </p:cNvSpPr>
          <p:nvPr>
            <p:ph type="body" sz="quarter" idx="14"/>
          </p:nvPr>
        </p:nvSpPr>
        <p:spPr>
          <a:xfrm>
            <a:off x="1062568" y="2032000"/>
            <a:ext cx="5351461" cy="3810000"/>
          </a:xfrm>
        </p:spPr>
        <p:txBody>
          <a:bodyPr>
            <a:normAutofit/>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11724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mo wLeadI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10" name="Text Placeholder 9"/>
          <p:cNvSpPr>
            <a:spLocks noGrp="1"/>
          </p:cNvSpPr>
          <p:nvPr>
            <p:ph type="body" sz="quarter" idx="13"/>
          </p:nvPr>
        </p:nvSpPr>
        <p:spPr>
          <a:xfrm>
            <a:off x="1062567" y="1981200"/>
            <a:ext cx="5197525" cy="2921000"/>
          </a:xfrm>
        </p:spPr>
        <p:txBody>
          <a:bodyPr>
            <a:normAutofit/>
          </a:bodyPr>
          <a:lstStyle>
            <a:lvl1pPr marL="0" indent="0">
              <a:buNone/>
              <a:defRPr sz="2500">
                <a:solidFill>
                  <a:srgbClr val="B31B1B"/>
                </a:solidFill>
              </a:defRPr>
            </a:lvl1pPr>
          </a:lstStyle>
          <a:p>
            <a:pPr lvl="0"/>
            <a:r>
              <a:rPr lang="en-US" dirty="0"/>
              <a:t>Click to edit Master text styles</a:t>
            </a:r>
          </a:p>
        </p:txBody>
      </p:sp>
      <p:sp>
        <p:nvSpPr>
          <p:cNvPr id="11" name="Text Placeholder 9"/>
          <p:cNvSpPr>
            <a:spLocks noGrp="1"/>
          </p:cNvSpPr>
          <p:nvPr>
            <p:ph type="body" sz="quarter" idx="14"/>
          </p:nvPr>
        </p:nvSpPr>
        <p:spPr>
          <a:xfrm>
            <a:off x="1062567" y="684214"/>
            <a:ext cx="5197525" cy="909637"/>
          </a:xfrm>
        </p:spPr>
        <p:txBody>
          <a:bodyPr>
            <a:normAutofit/>
          </a:bodyPr>
          <a:lstStyle>
            <a:lvl1pPr marL="0" indent="0">
              <a:lnSpc>
                <a:spcPct val="110000"/>
              </a:lnSpc>
              <a:spcBef>
                <a:spcPts val="500"/>
              </a:spcBef>
              <a:buNone/>
              <a:defRPr sz="1400">
                <a:solidFill>
                  <a:srgbClr val="B31B1B"/>
                </a:solidFill>
              </a:defRPr>
            </a:lvl1pPr>
          </a:lstStyle>
          <a:p>
            <a:pPr lvl="0"/>
            <a:r>
              <a:rPr lang="en-US" dirty="0"/>
              <a:t>Click to edit Master text styles</a:t>
            </a:r>
          </a:p>
        </p:txBody>
      </p:sp>
    </p:spTree>
    <p:extLst>
      <p:ext uri="{BB962C8B-B14F-4D97-AF65-F5344CB8AC3E}">
        <p14:creationId xmlns:p14="http://schemas.microsoft.com/office/powerpoint/2010/main" val="3324797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842B-DE61-E244-B03F-1C6210D9A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D006D-F4B2-FC41-9617-7FF063DF5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ED936-B76A-1346-A8A5-028249BDD2FD}"/>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5" name="Footer Placeholder 4">
            <a:extLst>
              <a:ext uri="{FF2B5EF4-FFF2-40B4-BE49-F238E27FC236}">
                <a16:creationId xmlns:a16="http://schemas.microsoft.com/office/drawing/2014/main" id="{44692EAE-6D4C-3242-AE5D-F46F8AF1A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A4FA4-21F0-C749-BF7C-084B36F7A25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789770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4A31-EC38-C245-A0C3-26952A394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7641-D02C-2C46-B99A-79823B4CF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0251E-71E7-204B-8626-7233419808F1}"/>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5" name="Footer Placeholder 4">
            <a:extLst>
              <a:ext uri="{FF2B5EF4-FFF2-40B4-BE49-F238E27FC236}">
                <a16:creationId xmlns:a16="http://schemas.microsoft.com/office/drawing/2014/main" id="{1C025489-4904-3240-866E-9B78CFC72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F2DA-3E4E-AE47-B12D-54494EED5B6F}"/>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22003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6490-00AC-B541-A126-171B7EE73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3817EA-3BD1-B245-B5BC-0C4E83635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739DE-ED44-EA4A-BD24-7D4CE9CBA54F}"/>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5" name="Footer Placeholder 4">
            <a:extLst>
              <a:ext uri="{FF2B5EF4-FFF2-40B4-BE49-F238E27FC236}">
                <a16:creationId xmlns:a16="http://schemas.microsoft.com/office/drawing/2014/main" id="{7DE2626D-D677-9A4E-8999-366906CF5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72E9E-6C16-9045-8A49-F96542608D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957904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29A-0006-C849-AE6E-33FFA46E3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DC62C-DB31-6B48-BD98-0FA997B06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E7ED1-AC8A-4448-BF5F-14C2E5EE6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F8888-D7CE-F24A-942F-3F3F8F78681D}"/>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6" name="Footer Placeholder 5">
            <a:extLst>
              <a:ext uri="{FF2B5EF4-FFF2-40B4-BE49-F238E27FC236}">
                <a16:creationId xmlns:a16="http://schemas.microsoft.com/office/drawing/2014/main" id="{7B105EBA-1183-4E4C-995E-E25B04539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25D25-B2F1-964B-B46A-EF0DEB485017}"/>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6271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 wPicture">
    <p:spTree>
      <p:nvGrpSpPr>
        <p:cNvPr id="1" name=""/>
        <p:cNvGrpSpPr/>
        <p:nvPr/>
      </p:nvGrpSpPr>
      <p:grpSpPr>
        <a:xfrm>
          <a:off x="0" y="0"/>
          <a:ext cx="0" cy="0"/>
          <a:chOff x="0" y="0"/>
          <a:chExt cx="0" cy="0"/>
        </a:xfrm>
      </p:grpSpPr>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0000" t="-21" r="24167" b="21"/>
          <a:stretch/>
        </p:blipFill>
        <p:spPr>
          <a:xfrm>
            <a:off x="10420350" y="0"/>
            <a:ext cx="1771650" cy="6858000"/>
          </a:xfrm>
          <a:prstGeom prst="rect">
            <a:avLst/>
          </a:prstGeom>
        </p:spPr>
      </p:pic>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FDD9-93C4-2B46-9F80-F4B3BEF627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68067-4A2A-DE43-92E5-D7E15A9E9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E0366-8571-9144-A774-5D3FC1EF3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9AD1E-A8B3-DB4A-AAAF-BC0B5ACFD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77202-70C7-514F-8AC8-B9B9DCD4A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7DD2DD-4B16-434B-B977-D2D9004B99B1}"/>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8" name="Footer Placeholder 7">
            <a:extLst>
              <a:ext uri="{FF2B5EF4-FFF2-40B4-BE49-F238E27FC236}">
                <a16:creationId xmlns:a16="http://schemas.microsoft.com/office/drawing/2014/main" id="{4CC3AF97-29A3-7F4B-B6A0-342734431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D2D3D-9B7E-F947-A667-DCC142E42B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707029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2676-69B6-6D4E-A53E-2535D1CEB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416713-6DC8-9C40-9719-E3E5781E417F}"/>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4" name="Footer Placeholder 3">
            <a:extLst>
              <a:ext uri="{FF2B5EF4-FFF2-40B4-BE49-F238E27FC236}">
                <a16:creationId xmlns:a16="http://schemas.microsoft.com/office/drawing/2014/main" id="{89CB3C30-3F6B-D14E-8722-1D071C165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73797-DBDF-AF40-8E77-1D282CBDEEDE}"/>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921556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938697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0D24-7F3A-2E4C-BD97-ED4F3DE22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C5815-2493-B243-9A25-B3BD3AA29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F06A8F-D356-A849-AC3B-DC0CBE946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1664D-0A18-8946-80F6-8CAA926942A4}"/>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6" name="Footer Placeholder 5">
            <a:extLst>
              <a:ext uri="{FF2B5EF4-FFF2-40B4-BE49-F238E27FC236}">
                <a16:creationId xmlns:a16="http://schemas.microsoft.com/office/drawing/2014/main" id="{DBCD8E92-F674-2648-9297-13813C6B0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5E90E-47F9-214C-801C-35E091743CA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692837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370B-D746-2D43-A26A-423257ED2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BAA5C7-38AE-3B47-9B19-F2802E310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FB087-CC24-F147-83CA-7FC160181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A657B-7F58-7343-A376-A07AF8CD849C}"/>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6" name="Footer Placeholder 5">
            <a:extLst>
              <a:ext uri="{FF2B5EF4-FFF2-40B4-BE49-F238E27FC236}">
                <a16:creationId xmlns:a16="http://schemas.microsoft.com/office/drawing/2014/main" id="{DAA46572-C236-7A4A-9A0B-D7CEFA9D5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6094E-BE24-9443-BBB5-1E2A72C1FAE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830312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54A8-3C3C-DE4C-BB30-5E4F5389C0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19646-83C3-024D-8CD8-CC54B1E9E7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E3ED7-7E7B-994C-9AC4-30EE150847EF}"/>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5" name="Footer Placeholder 4">
            <a:extLst>
              <a:ext uri="{FF2B5EF4-FFF2-40B4-BE49-F238E27FC236}">
                <a16:creationId xmlns:a16="http://schemas.microsoft.com/office/drawing/2014/main" id="{AAA49BD6-680A-3745-8C2A-FF4A4E364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E2EC2-E5A7-8142-B630-09C2FE8477D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270358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F1AA9-520C-B74C-B64C-36D276504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71165-65A8-0B46-A1D6-7CAB477CC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DB103-555F-4F4B-ADC9-114F8C2684E3}"/>
              </a:ext>
            </a:extLst>
          </p:cNvPr>
          <p:cNvSpPr>
            <a:spLocks noGrp="1"/>
          </p:cNvSpPr>
          <p:nvPr>
            <p:ph type="dt" sz="half" idx="10"/>
          </p:nvPr>
        </p:nvSpPr>
        <p:spPr/>
        <p:txBody>
          <a:bodyPr/>
          <a:lstStyle/>
          <a:p>
            <a:fld id="{E5CE0902-D989-914B-B988-5720FD60915E}" type="datetimeFigureOut">
              <a:rPr lang="en-US" smtClean="0"/>
              <a:t>11/4/2022</a:t>
            </a:fld>
            <a:endParaRPr lang="en-US"/>
          </a:p>
        </p:txBody>
      </p:sp>
      <p:sp>
        <p:nvSpPr>
          <p:cNvPr id="5" name="Footer Placeholder 4">
            <a:extLst>
              <a:ext uri="{FF2B5EF4-FFF2-40B4-BE49-F238E27FC236}">
                <a16:creationId xmlns:a16="http://schemas.microsoft.com/office/drawing/2014/main" id="{C0D3AE4F-466B-3D46-9F93-718B498FC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F50A3-1CCD-7E4C-ABED-9F22341F93A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65734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wPictur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9315" r="54759"/>
          <a:stretch/>
        </p:blipFill>
        <p:spPr>
          <a:xfrm>
            <a:off x="10414000" y="0"/>
            <a:ext cx="1778000" cy="6858000"/>
          </a:xfrm>
          <a:prstGeom prst="rect">
            <a:avLst/>
          </a:prstGeom>
        </p:spPr>
      </p:pic>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50320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11254" y="1441450"/>
            <a:ext cx="10226124" cy="3473450"/>
          </a:xfrm>
        </p:spPr>
        <p:txBody>
          <a:bodyPr anchor="ctr">
            <a:noAutofit/>
          </a:bodyPr>
          <a:lstStyle>
            <a:lvl1pPr marL="0" indent="0">
              <a:buFontTx/>
              <a:buNone/>
              <a:defRPr sz="6600">
                <a:solidFill>
                  <a:srgbClr val="B31B1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57655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049934" y="6356351"/>
            <a:ext cx="1046084" cy="365125"/>
          </a:xfrm>
          <a:prstGeom prst="rect">
            <a:avLst/>
          </a:prstGeom>
        </p:spPr>
        <p:txBody>
          <a:bodyPr/>
          <a:lstStyle/>
          <a:p>
            <a:endParaRPr lang="en-US"/>
          </a:p>
        </p:txBody>
      </p:sp>
      <p:sp>
        <p:nvSpPr>
          <p:cNvPr id="7" name="Title 6"/>
          <p:cNvSpPr>
            <a:spLocks noGrp="1"/>
          </p:cNvSpPr>
          <p:nvPr>
            <p:ph type="title"/>
          </p:nvPr>
        </p:nvSpPr>
        <p:spPr>
          <a:xfrm>
            <a:off x="1062567" y="684213"/>
            <a:ext cx="5351463" cy="733425"/>
          </a:xfrm>
        </p:spPr>
        <p:txBody>
          <a:bodyPr/>
          <a:lstStyle>
            <a:lvl1pPr>
              <a:defRPr>
                <a:solidFill>
                  <a:srgbClr val="B31B1B"/>
                </a:solidFill>
              </a:defRPr>
            </a:lvl1pPr>
          </a:lstStyle>
          <a:p>
            <a:r>
              <a:rPr lang="en-US"/>
              <a:t>Click to edit Master title style</a:t>
            </a:r>
            <a:endParaRPr lang="en-US" dirty="0"/>
          </a:p>
        </p:txBody>
      </p:sp>
      <p:sp>
        <p:nvSpPr>
          <p:cNvPr id="12" name="Text Placeholder 2"/>
          <p:cNvSpPr>
            <a:spLocks noGrp="1"/>
          </p:cNvSpPr>
          <p:nvPr>
            <p:ph type="body" sz="quarter" idx="14"/>
          </p:nvPr>
        </p:nvSpPr>
        <p:spPr>
          <a:xfrm>
            <a:off x="1062568" y="2032000"/>
            <a:ext cx="5351461"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1832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oBullets - Gray Bgrd">
    <p:spTree>
      <p:nvGrpSpPr>
        <p:cNvPr id="1" name=""/>
        <p:cNvGrpSpPr/>
        <p:nvPr/>
      </p:nvGrpSpPr>
      <p:grpSpPr>
        <a:xfrm>
          <a:off x="0" y="0"/>
          <a:ext cx="0" cy="0"/>
          <a:chOff x="0" y="0"/>
          <a:chExt cx="0" cy="0"/>
        </a:xfrm>
      </p:grpSpPr>
      <p:sp>
        <p:nvSpPr>
          <p:cNvPr id="7" name="Title 6"/>
          <p:cNvSpPr>
            <a:spLocks noGrp="1"/>
          </p:cNvSpPr>
          <p:nvPr>
            <p:ph type="title"/>
          </p:nvPr>
        </p:nvSpPr>
        <p:spPr>
          <a:xfrm>
            <a:off x="1062567" y="684212"/>
            <a:ext cx="10217151" cy="914400"/>
          </a:xfrm>
        </p:spPr>
        <p:txBody>
          <a:bodyPr/>
          <a:lstStyle>
            <a:lvl1pPr>
              <a:defRPr>
                <a:solidFill>
                  <a:srgbClr val="B31B1B"/>
                </a:solidFill>
              </a:defRPr>
            </a:lvl1pPr>
          </a:lstStyle>
          <a:p>
            <a:r>
              <a:rPr lang="en-US"/>
              <a:t>Click to edit Master title style</a:t>
            </a:r>
            <a:endParaRPr lang="en-US" dirty="0"/>
          </a:p>
        </p:txBody>
      </p:sp>
      <p:sp>
        <p:nvSpPr>
          <p:cNvPr id="12" name="Text Placeholder 2"/>
          <p:cNvSpPr>
            <a:spLocks noGrp="1"/>
          </p:cNvSpPr>
          <p:nvPr>
            <p:ph type="body" sz="quarter" idx="14"/>
          </p:nvPr>
        </p:nvSpPr>
        <p:spPr>
          <a:xfrm>
            <a:off x="1062569" y="1948620"/>
            <a:ext cx="5035035"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215656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 Gray Bg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31B1B"/>
                </a:solidFill>
              </a:defRPr>
            </a:lvl1pPr>
          </a:lstStyle>
          <a:p>
            <a:r>
              <a:rPr lang="en-US"/>
              <a:t>Click to edit Master title style</a:t>
            </a:r>
            <a:endParaRPr lang="en-US" dirty="0"/>
          </a:p>
        </p:txBody>
      </p:sp>
      <p:sp>
        <p:nvSpPr>
          <p:cNvPr id="4"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398506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Gray Bgrd">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196580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2567" y="684212"/>
            <a:ext cx="10226124" cy="915988"/>
          </a:xfrm>
          <a:prstGeom prst="rect">
            <a:avLst/>
          </a:prstGeom>
        </p:spPr>
        <p:txBody>
          <a:bodyPr vert="horz" lIns="0" tIns="0" rIns="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62566" y="1609091"/>
            <a:ext cx="10226124"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899586" y="6444341"/>
            <a:ext cx="3698918" cy="221847"/>
          </a:xfrm>
          <a:prstGeom prst="rect">
            <a:avLst/>
          </a:prstGeom>
          <a:solidFill>
            <a:srgbClr val="E4E4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 name="TextBox 17"/>
          <p:cNvSpPr txBox="1"/>
          <p:nvPr userDrawn="1"/>
        </p:nvSpPr>
        <p:spPr>
          <a:xfrm>
            <a:off x="1062567" y="6428275"/>
            <a:ext cx="463296" cy="253916"/>
          </a:xfrm>
          <a:prstGeom prst="rect">
            <a:avLst/>
          </a:prstGeom>
          <a:noFill/>
        </p:spPr>
        <p:txBody>
          <a:bodyPr wrap="square" lIns="0" rIns="0" rtlCol="0" anchor="b" anchorCtr="0">
            <a:spAutoFit/>
          </a:bodyPr>
          <a:lstStyle/>
          <a:p>
            <a:fld id="{1FD7D614-8CFA-FA48-A827-2A2253F88F50}" type="slidenum">
              <a:rPr lang="en-US" sz="1050" b="0" cap="none" spc="0" smtClean="0">
                <a:ln w="0"/>
                <a:solidFill>
                  <a:schemeClr val="tx1"/>
                </a:solidFill>
                <a:effectLst>
                  <a:outerShdw blurRad="38100" dist="19050" dir="2700000" algn="tl" rotWithShape="0">
                    <a:schemeClr val="dk1">
                      <a:alpha val="40000"/>
                    </a:schemeClr>
                  </a:outerShdw>
                </a:effectLst>
              </a:rPr>
              <a:t>‹#›</a:t>
            </a:fld>
            <a:endParaRPr lang="en-US" sz="800" b="0" cap="none" spc="0" dirty="0">
              <a:ln w="0"/>
              <a:solidFill>
                <a:schemeClr val="tx1"/>
              </a:solidFill>
              <a:effectLst>
                <a:outerShdw blurRad="38100" dist="19050" dir="2700000" algn="tl" rotWithShape="0">
                  <a:schemeClr val="dk1">
                    <a:alpha val="40000"/>
                  </a:schemeClr>
                </a:outerShdw>
              </a:effectLst>
            </a:endParaRPr>
          </a:p>
        </p:txBody>
      </p:sp>
      <p:sp>
        <p:nvSpPr>
          <p:cNvPr id="19" name="TextBox 18"/>
          <p:cNvSpPr txBox="1"/>
          <p:nvPr userDrawn="1"/>
        </p:nvSpPr>
        <p:spPr>
          <a:xfrm>
            <a:off x="1525864" y="6450744"/>
            <a:ext cx="8532537" cy="215444"/>
          </a:xfrm>
          <a:prstGeom prst="rect">
            <a:avLst/>
          </a:prstGeom>
          <a:noFill/>
        </p:spPr>
        <p:txBody>
          <a:bodyPr wrap="square" lIns="0" rIns="0" rtlCol="0" anchor="b" anchorCtr="0">
            <a:spAutoFit/>
          </a:bodyPr>
          <a:lstStyle/>
          <a:p>
            <a:r>
              <a:rPr lang="en-US" sz="800" b="1" baseline="0" dirty="0">
                <a:solidFill>
                  <a:srgbClr val="B31B1B"/>
                </a:solidFill>
              </a:rPr>
              <a:t>The Hotel School   |   C</a:t>
            </a:r>
            <a:r>
              <a:rPr lang="en-US" sz="800" b="1" dirty="0">
                <a:solidFill>
                  <a:srgbClr val="B31B1B"/>
                </a:solidFill>
              </a:rPr>
              <a:t>ornell SC Johnson College of Business</a:t>
            </a:r>
            <a:r>
              <a:rPr lang="en-US" sz="800" b="1" baseline="0" dirty="0">
                <a:solidFill>
                  <a:srgbClr val="B31B1B"/>
                </a:solidFill>
              </a:rPr>
              <a:t>  </a:t>
            </a:r>
            <a:endParaRPr lang="en-US" sz="800" b="0" dirty="0">
              <a:solidFill>
                <a:srgbClr val="B31B1B"/>
              </a:solidFill>
            </a:endParaRPr>
          </a:p>
        </p:txBody>
      </p:sp>
      <p:sp>
        <p:nvSpPr>
          <p:cNvPr id="10" name="Date Placeholder 3"/>
          <p:cNvSpPr>
            <a:spLocks noGrp="1"/>
          </p:cNvSpPr>
          <p:nvPr userDrawn="1">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B31B1B"/>
                </a:solidFill>
              </a:defRPr>
            </a:lvl1pPr>
          </a:lstStyle>
          <a:p>
            <a:endParaRPr lang="en-US" dirty="0"/>
          </a:p>
        </p:txBody>
      </p:sp>
    </p:spTree>
    <p:extLst>
      <p:ext uri="{BB962C8B-B14F-4D97-AF65-F5344CB8AC3E}">
        <p14:creationId xmlns:p14="http://schemas.microsoft.com/office/powerpoint/2010/main" val="244646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4" r:id="rId3"/>
    <p:sldLayoutId id="2147483663" r:id="rId4"/>
    <p:sldLayoutId id="2147483666" r:id="rId5"/>
    <p:sldLayoutId id="2147483664" r:id="rId6"/>
    <p:sldLayoutId id="2147483701" r:id="rId7"/>
    <p:sldLayoutId id="2147483690" r:id="rId8"/>
    <p:sldLayoutId id="2147483708" r:id="rId9"/>
    <p:sldLayoutId id="2147483668" r:id="rId10"/>
    <p:sldLayoutId id="2147483699" r:id="rId11"/>
    <p:sldLayoutId id="2147483705" r:id="rId12"/>
    <p:sldLayoutId id="2147483706" r:id="rId13"/>
    <p:sldLayoutId id="2147483707" r:id="rId14"/>
    <p:sldLayoutId id="2147483684" r:id="rId15"/>
  </p:sldLayoutIdLst>
  <p:hf hdr="0" ftr="0" dt="0"/>
  <p:txStyles>
    <p:titleStyle>
      <a:lvl1pPr algn="l" defTabSz="457200" rtl="0" eaLnBrk="1" latinLnBrk="0" hangingPunct="1">
        <a:spcBef>
          <a:spcPct val="0"/>
        </a:spcBef>
        <a:buNone/>
        <a:defRPr sz="2600" kern="1200">
          <a:solidFill>
            <a:srgbClr val="B31B1B"/>
          </a:solidFill>
          <a:latin typeface="+mj-lt"/>
          <a:ea typeface="+mj-ea"/>
          <a:cs typeface="+mj-cs"/>
        </a:defRPr>
      </a:lvl1pPr>
    </p:titleStyle>
    <p:bodyStyle>
      <a:lvl1pPr marL="228600" indent="-228600" algn="l" defTabSz="457200" rtl="0" eaLnBrk="1" latinLnBrk="0" hangingPunct="1">
        <a:spcBef>
          <a:spcPts val="700"/>
        </a:spcBef>
        <a:spcAft>
          <a:spcPts val="500"/>
        </a:spcAft>
        <a:buClr>
          <a:srgbClr val="B31B1B"/>
        </a:buClr>
        <a:buFont typeface="Arial"/>
        <a:buChar char="•"/>
        <a:defRPr sz="1900" kern="1200">
          <a:solidFill>
            <a:srgbClr val="B31B1B"/>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B31B1B"/>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B31B1B"/>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B31B1B"/>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B31B1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2567" y="684212"/>
            <a:ext cx="10226124" cy="915988"/>
          </a:xfrm>
          <a:prstGeom prst="rect">
            <a:avLst/>
          </a:prstGeom>
        </p:spPr>
        <p:txBody>
          <a:bodyPr vert="horz" lIns="0" tIns="0" rIns="0" bIns="45720" rtlCol="0" anchor="t">
            <a:normAutofit/>
          </a:bodyPr>
          <a:lstStyle/>
          <a:p>
            <a:r>
              <a:rPr lang="en-US" dirty="0"/>
              <a:t>Click to edit Master title style</a:t>
            </a:r>
          </a:p>
        </p:txBody>
      </p:sp>
      <p:sp>
        <p:nvSpPr>
          <p:cNvPr id="3" name="Text Placeholder 2"/>
          <p:cNvSpPr>
            <a:spLocks noGrp="1"/>
          </p:cNvSpPr>
          <p:nvPr>
            <p:ph type="body" idx="1"/>
          </p:nvPr>
        </p:nvSpPr>
        <p:spPr>
          <a:xfrm>
            <a:off x="1062567" y="1609091"/>
            <a:ext cx="10226125"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899586" y="6444341"/>
            <a:ext cx="3698918" cy="221847"/>
          </a:xfrm>
          <a:prstGeom prst="rect">
            <a:avLst/>
          </a:prstGeom>
          <a:solidFill>
            <a:srgbClr val="E4E4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B31B1B"/>
                </a:solidFill>
              </a:defRPr>
            </a:lvl1pPr>
          </a:lstStyle>
          <a:p>
            <a:endParaRPr lang="en-US" dirty="0"/>
          </a:p>
        </p:txBody>
      </p:sp>
      <p:sp>
        <p:nvSpPr>
          <p:cNvPr id="12" name="TextBox 11"/>
          <p:cNvSpPr txBox="1"/>
          <p:nvPr userDrawn="1"/>
        </p:nvSpPr>
        <p:spPr>
          <a:xfrm>
            <a:off x="1062567" y="6428275"/>
            <a:ext cx="463296" cy="253916"/>
          </a:xfrm>
          <a:prstGeom prst="rect">
            <a:avLst/>
          </a:prstGeom>
          <a:noFill/>
        </p:spPr>
        <p:txBody>
          <a:bodyPr wrap="square" lIns="0" rIns="0" rtlCol="0" anchor="b" anchorCtr="0">
            <a:spAutoFit/>
          </a:bodyPr>
          <a:lstStyle/>
          <a:p>
            <a:fld id="{70345428-DA33-F545-865B-00EB7D730DA9}" type="slidenum">
              <a:rPr lang="en-US" sz="1050" b="1" smtClean="0">
                <a:solidFill>
                  <a:srgbClr val="B31B1B"/>
                </a:solidFill>
              </a:rPr>
              <a:t>‹#›</a:t>
            </a:fld>
            <a:endParaRPr lang="en-US" sz="800" b="0" dirty="0">
              <a:solidFill>
                <a:srgbClr val="B31B1B"/>
              </a:solidFill>
            </a:endParaRPr>
          </a:p>
        </p:txBody>
      </p:sp>
      <p:sp>
        <p:nvSpPr>
          <p:cNvPr id="8" name="TextBox 7"/>
          <p:cNvSpPr txBox="1"/>
          <p:nvPr userDrawn="1"/>
        </p:nvSpPr>
        <p:spPr>
          <a:xfrm>
            <a:off x="1525864" y="6450743"/>
            <a:ext cx="12163083" cy="215445"/>
          </a:xfrm>
          <a:prstGeom prst="rect">
            <a:avLst/>
          </a:prstGeom>
          <a:noFill/>
        </p:spPr>
        <p:txBody>
          <a:bodyPr wrap="square" lIns="0" rIns="0" rtlCol="0" anchor="b" anchorCtr="0">
            <a:spAutoFit/>
          </a:bodyPr>
          <a:lstStyle/>
          <a:p>
            <a:r>
              <a:rPr lang="en-US" sz="800" b="1" baseline="0" dirty="0">
                <a:solidFill>
                  <a:srgbClr val="B31B1B"/>
                </a:solidFill>
              </a:rPr>
              <a:t>The Hotel School   |   C</a:t>
            </a:r>
            <a:r>
              <a:rPr lang="en-US" sz="800" b="1" dirty="0">
                <a:solidFill>
                  <a:srgbClr val="B31B1B"/>
                </a:solidFill>
              </a:rPr>
              <a:t>ornell SC Johnson College of Business</a:t>
            </a:r>
            <a:r>
              <a:rPr lang="en-US" sz="800" b="1" baseline="0" dirty="0">
                <a:solidFill>
                  <a:srgbClr val="B31B1B"/>
                </a:solidFill>
              </a:rPr>
              <a:t>  </a:t>
            </a:r>
            <a:endParaRPr lang="en-US" sz="800" b="0" dirty="0">
              <a:solidFill>
                <a:srgbClr val="B31B1B"/>
              </a:solidFill>
            </a:endParaRPr>
          </a:p>
        </p:txBody>
      </p:sp>
    </p:spTree>
    <p:extLst>
      <p:ext uri="{BB962C8B-B14F-4D97-AF65-F5344CB8AC3E}">
        <p14:creationId xmlns:p14="http://schemas.microsoft.com/office/powerpoint/2010/main" val="3496058136"/>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683" r:id="rId3"/>
    <p:sldLayoutId id="2147483685" r:id="rId4"/>
    <p:sldLayoutId id="2147483702" r:id="rId5"/>
    <p:sldLayoutId id="2147483691" r:id="rId6"/>
    <p:sldLayoutId id="2147483688" r:id="rId7"/>
    <p:sldLayoutId id="2147483694" r:id="rId8"/>
    <p:sldLayoutId id="2147483703" r:id="rId9"/>
    <p:sldLayoutId id="2147483686" r:id="rId10"/>
  </p:sldLayoutIdLst>
  <p:hf hdr="0" ftr="0" dt="0"/>
  <p:txStyles>
    <p:titleStyle>
      <a:lvl1pPr algn="l" defTabSz="457200" rtl="0" eaLnBrk="1" latinLnBrk="0" hangingPunct="1">
        <a:spcBef>
          <a:spcPct val="0"/>
        </a:spcBef>
        <a:buNone/>
        <a:defRPr sz="2600" kern="1200">
          <a:solidFill>
            <a:srgbClr val="B31B1B"/>
          </a:solidFill>
          <a:latin typeface="+mj-lt"/>
          <a:ea typeface="+mj-ea"/>
          <a:cs typeface="+mj-cs"/>
        </a:defRPr>
      </a:lvl1pPr>
    </p:titleStyle>
    <p:bodyStyle>
      <a:lvl1pPr marL="228600" indent="-228600" algn="l" defTabSz="457200" rtl="0" eaLnBrk="1" latinLnBrk="0" hangingPunct="1">
        <a:spcBef>
          <a:spcPts val="700"/>
        </a:spcBef>
        <a:spcAft>
          <a:spcPts val="500"/>
        </a:spcAft>
        <a:buClr>
          <a:srgbClr val="B31B1B"/>
        </a:buClr>
        <a:buFont typeface="Arial"/>
        <a:buChar char="•"/>
        <a:defRPr sz="1900" kern="1200">
          <a:solidFill>
            <a:srgbClr val="B31B1B"/>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B31B1B"/>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B31B1B"/>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B31B1B"/>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B31B1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64A34-0B24-6949-9AA9-BCA553335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0DB9B-53CD-F04D-8F5A-EB4E617B8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D56B8-3E7D-E249-9F7C-B64248B4D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E0902-D989-914B-B988-5720FD60915E}" type="datetimeFigureOut">
              <a:rPr lang="en-US" smtClean="0"/>
              <a:t>11/4/2022</a:t>
            </a:fld>
            <a:endParaRPr lang="en-US"/>
          </a:p>
        </p:txBody>
      </p:sp>
      <p:sp>
        <p:nvSpPr>
          <p:cNvPr id="5" name="Footer Placeholder 4">
            <a:extLst>
              <a:ext uri="{FF2B5EF4-FFF2-40B4-BE49-F238E27FC236}">
                <a16:creationId xmlns:a16="http://schemas.microsoft.com/office/drawing/2014/main" id="{F66BE31E-7E0F-E149-91C3-568B20F39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FD8256-5A46-DD49-BF41-1C1DD2E52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79B69-051F-4347-8582-BA9A35097F09}" type="slidenum">
              <a:rPr lang="en-US" smtClean="0"/>
              <a:t>‹#›</a:t>
            </a:fld>
            <a:endParaRPr lang="en-US"/>
          </a:p>
        </p:txBody>
      </p:sp>
    </p:spTree>
    <p:extLst>
      <p:ext uri="{BB962C8B-B14F-4D97-AF65-F5344CB8AC3E}">
        <p14:creationId xmlns:p14="http://schemas.microsoft.com/office/powerpoint/2010/main" val="358450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s://web1.login.cornell.edu/?SID=A68BB1344FE4C7E2&amp;WAK0Service=https/css.adminapps.cornell.edu@CIT.CORNELL.EDU&amp;WAK2Name=&amp;WAK0Realms=&amp;ReturnURL=https://css.adminapps.cornell.edu/A68BB1344FE4C7E2/cuwal2.c0ntinue&amp;VerP=3&amp;Accept=K2&amp;WANow=1607554534&amp;WAK2Flags=0&amp;WAK2Age=30&amp;DualAuth=rg.cuniv.employee,rg.cuniv.student&amp;WAreason=1&amp;sImper=0"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hyperlink" Target="mailto:ha-registrar@cornell.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apps.business.cornell.edu/current-students/undergraduate/online-forms/course-swap-request.html"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hyperlink" Target="mailto:ha-registrar@cornell.edu"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hyperlink" Target="https://courses.cornell.edu/content.php?catoid=52&amp;navoid=21372"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 Id="rId5" Type="http://schemas.openxmlformats.org/officeDocument/2006/relationships/image" Target="../media/image12.jpeg"/><Relationship Id="rId4" Type="http://schemas.openxmlformats.org/officeDocument/2006/relationships/hyperlink" Target="http://classes.cornell.ed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knight.as.cornell.edu/fws-guidelines#fall-2021-first-year-writing-seminar-enrollment"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hyperlink" Target="https://sha.cornell.edu/current-students/handbook/"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https://sha.cornell.edu/current-students/handbook/" TargetMode="External"/><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hyperlink" Target="https://pe.cornell.edu/requirements/swim-test-dates-and-times" TargetMode="External"/><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hyperlink" Target="https://sha.cornell.edu/current-students/undergraduate/requirements/practice/practice-credit-requirements-and-guidelin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e.cornell.edu/requirements" TargetMode="External"/><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hyperlink" Target="https://pe.cornell.edu/requirements/swim-test-dates-and-tim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ha.cornell.edu/current-students/undergraduate/requirements/practice/practice-credit-requirements-and-guidelines/" TargetMode="External"/><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hyperlink" Target="https://courses.cornell.edu/mime/media/52/17745/Forbidden+Overlaps+2022-2023+Final+COS+22-23_6-7-2022.pdf" TargetMode="External"/><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registrar.cornell.edu/Calendar/2022-2023" TargetMode="External"/><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hyperlink" Target="https://cornell.zoom.us/j/94687812347?pwd=dzYyNVZzTHk3cXN3MldWYm9TdGVEdz09" TargetMode="External"/><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hyperlink" Target="mailto:ha-advising@cornell.edu" TargetMode="External"/><Relationship Id="rId2" Type="http://schemas.openxmlformats.org/officeDocument/2006/relationships/notesSlide" Target="../notesSlides/notesSlide33.xml"/><Relationship Id="rId1" Type="http://schemas.openxmlformats.org/officeDocument/2006/relationships/slideLayout" Target="../slideLayouts/slideLayout27.xml"/><Relationship Id="rId5" Type="http://schemas.openxmlformats.org/officeDocument/2006/relationships/hyperlink" Target="mailto:Ha-practicecredit@cornell.edu" TargetMode="External"/><Relationship Id="rId4" Type="http://schemas.openxmlformats.org/officeDocument/2006/relationships/hyperlink" Target="mailto:ha-registrar@cornell.ed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hotelie.sha.cornell.edu/" TargetMode="External"/><Relationship Id="rId7" Type="http://schemas.openxmlformats.org/officeDocument/2006/relationships/hyperlink" Target="chrome-extension://efaidnbmnnnibpchttps:/registrar.cornell.edu/sites/registrar/files/Related-files/Add%20a%20Class_3.pdf"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hyperlink" Target="chrome-extension://efaidnbmnnnihttps:/registrar.cornell.edu/sites/registrar/files/Related-files/Guide%20to%20Spring%202023%20Enrollment.pdf" TargetMode="External"/><Relationship Id="rId5" Type="http://schemas.openxmlformats.org/officeDocument/2006/relationships/hyperlink" Target="https://sha.cornell.edu/current-students/undergraduate/resources/" TargetMode="External"/><Relationship Id="rId4" Type="http://schemas.openxmlformats.org/officeDocument/2006/relationships/hyperlink" Target="https://studentessentials.cornell.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hyperlink" Target="https://sha.cornell.edu/current-students/undergraduate/resour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cornell.zoom.us/j/94687812347?pwd=dzYyNVZzTHk3cXN3MldWYm9TdGVEdz09"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hyperlink" Target="https://registrar.cornell.edu/Calendar/2022-2023"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9A4797-FB41-4A41-A21F-45F831E854CF}"/>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1" y="1"/>
            <a:ext cx="12192001" cy="6858000"/>
          </a:xfrm>
          <a:prstGeom prst="rect">
            <a:avLst/>
          </a:prstGeom>
        </p:spPr>
      </p:pic>
      <p:sp>
        <p:nvSpPr>
          <p:cNvPr id="6" name="Title 2">
            <a:extLst>
              <a:ext uri="{FF2B5EF4-FFF2-40B4-BE49-F238E27FC236}">
                <a16:creationId xmlns:a16="http://schemas.microsoft.com/office/drawing/2014/main" id="{11B1FCEE-707C-3D45-958A-2B562E472967}"/>
              </a:ext>
            </a:extLst>
          </p:cNvPr>
          <p:cNvSpPr txBox="1">
            <a:spLocks/>
          </p:cNvSpPr>
          <p:nvPr/>
        </p:nvSpPr>
        <p:spPr>
          <a:xfrm>
            <a:off x="1361630" y="2128007"/>
            <a:ext cx="10761784" cy="130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en-US" sz="4400" b="1" dirty="0">
                <a:solidFill>
                  <a:schemeClr val="tx1">
                    <a:lumMod val="95000"/>
                    <a:lumOff val="5000"/>
                  </a:schemeClr>
                </a:solidFill>
                <a:latin typeface="Arial Black"/>
                <a:ea typeface="+mj-lt"/>
                <a:cs typeface="+mj-lt"/>
              </a:rPr>
              <a:t>Spring 2023 Enrollment Information Session</a:t>
            </a:r>
            <a:endParaRPr lang="en-US" sz="4400" dirty="0">
              <a:solidFill>
                <a:schemeClr val="tx1">
                  <a:lumMod val="95000"/>
                  <a:lumOff val="5000"/>
                </a:schemeClr>
              </a:solidFill>
              <a:latin typeface="Arial Black"/>
            </a:endParaRPr>
          </a:p>
        </p:txBody>
      </p:sp>
      <p:cxnSp>
        <p:nvCxnSpPr>
          <p:cNvPr id="8" name="Straight Connector 7">
            <a:extLst>
              <a:ext uri="{FF2B5EF4-FFF2-40B4-BE49-F238E27FC236}">
                <a16:creationId xmlns:a16="http://schemas.microsoft.com/office/drawing/2014/main" id="{EA8C1290-D04F-D34B-A067-E2BC7EB00FA1}"/>
              </a:ext>
            </a:extLst>
          </p:cNvPr>
          <p:cNvCxnSpPr>
            <a:cxnSpLocks/>
          </p:cNvCxnSpPr>
          <p:nvPr/>
        </p:nvCxnSpPr>
        <p:spPr>
          <a:xfrm>
            <a:off x="1524000" y="3429000"/>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0B0C84C1-20DA-6542-9FF6-2AD8F27F3884}"/>
              </a:ext>
            </a:extLst>
          </p:cNvPr>
          <p:cNvSpPr txBox="1">
            <a:spLocks/>
          </p:cNvSpPr>
          <p:nvPr/>
        </p:nvSpPr>
        <p:spPr>
          <a:xfrm>
            <a:off x="1437131" y="3582646"/>
            <a:ext cx="9144000" cy="40255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u="none"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rgbClr val="C00000"/>
                </a:solidFill>
                <a:latin typeface="Arial"/>
                <a:cs typeface="Arial"/>
              </a:rPr>
              <a:t>With Taylor Sweazey|  Friday November 4 </a:t>
            </a:r>
          </a:p>
        </p:txBody>
      </p:sp>
      <p:pic>
        <p:nvPicPr>
          <p:cNvPr id="3" name="Picture 2">
            <a:extLst>
              <a:ext uri="{FF2B5EF4-FFF2-40B4-BE49-F238E27FC236}">
                <a16:creationId xmlns:a16="http://schemas.microsoft.com/office/drawing/2014/main" id="{2064FF4E-4AE0-C84A-8ACF-91C8B5B8DE78}"/>
              </a:ext>
            </a:extLst>
          </p:cNvPr>
          <p:cNvPicPr>
            <a:picLocks noChangeAspect="1"/>
          </p:cNvPicPr>
          <p:nvPr/>
        </p:nvPicPr>
        <p:blipFill>
          <a:blip r:embed="rId4"/>
          <a:stretch>
            <a:fillRect/>
          </a:stretch>
        </p:blipFill>
        <p:spPr>
          <a:xfrm>
            <a:off x="3195032" y="5128524"/>
            <a:ext cx="5795758" cy="1242610"/>
          </a:xfrm>
          <a:prstGeom prst="rect">
            <a:avLst/>
          </a:prstGeom>
        </p:spPr>
      </p:pic>
    </p:spTree>
    <p:extLst>
      <p:ext uri="{BB962C8B-B14F-4D97-AF65-F5344CB8AC3E}">
        <p14:creationId xmlns:p14="http://schemas.microsoft.com/office/powerpoint/2010/main" val="91317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Hotel Administration (HADM) Core</a:t>
            </a:r>
            <a:endParaRPr lang="en-US" sz="3200" b="1" dirty="0">
              <a:latin typeface="Arial Black"/>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dirty="0"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FBDF52D-2695-4EEB-5AF5-093388106EB6}"/>
              </a:ext>
            </a:extLst>
          </p:cNvPr>
          <p:cNvGrpSpPr/>
          <p:nvPr/>
        </p:nvGrpSpPr>
        <p:grpSpPr>
          <a:xfrm>
            <a:off x="237589" y="1232258"/>
            <a:ext cx="11592998" cy="3930412"/>
            <a:chOff x="299501" y="1667121"/>
            <a:chExt cx="11592998" cy="3930412"/>
          </a:xfrm>
        </p:grpSpPr>
        <p:sp>
          <p:nvSpPr>
            <p:cNvPr id="13" name="Rectangle: Rounded Corners 12">
              <a:extLst>
                <a:ext uri="{FF2B5EF4-FFF2-40B4-BE49-F238E27FC236}">
                  <a16:creationId xmlns:a16="http://schemas.microsoft.com/office/drawing/2014/main" id="{83CDCFBB-D33C-486B-5A99-DCEF30D99B54}"/>
                </a:ext>
              </a:extLst>
            </p:cNvPr>
            <p:cNvSpPr/>
            <p:nvPr/>
          </p:nvSpPr>
          <p:spPr>
            <a:xfrm>
              <a:off x="3801170" y="1670165"/>
              <a:ext cx="4010612" cy="39273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2000-Level</a:t>
              </a:r>
            </a:p>
            <a:p>
              <a:pPr algn="ctr"/>
              <a:endParaRPr lang="en-US" sz="1600" dirty="0">
                <a:solidFill>
                  <a:schemeClr val="bg1"/>
                </a:solidFill>
                <a:latin typeface="Arial"/>
                <a:cs typeface="Calibri"/>
              </a:endParaRPr>
            </a:p>
            <a:p>
              <a:endParaRPr lang="en-US" sz="1350" dirty="0">
                <a:solidFill>
                  <a:schemeClr val="bg1"/>
                </a:solidFill>
                <a:latin typeface="Arial"/>
                <a:cs typeface="Calibri" panose="020F0502020204030204" pitchFamily="34" charset="0"/>
              </a:endParaRPr>
            </a:p>
            <a:p>
              <a:pPr marL="285750" indent="-285750">
                <a:buFont typeface="Arial"/>
                <a:buChar char="•"/>
              </a:pPr>
              <a:r>
                <a:rPr lang="en-US" sz="1350" b="1" dirty="0">
                  <a:solidFill>
                    <a:schemeClr val="bg1"/>
                  </a:solidFill>
                  <a:latin typeface="Calibri"/>
                  <a:cs typeface="Calibri"/>
                </a:rPr>
                <a:t>HADM 2011:</a:t>
              </a:r>
              <a:r>
                <a:rPr lang="en-US" sz="1350" dirty="0">
                  <a:solidFill>
                    <a:schemeClr val="bg1"/>
                  </a:solidFill>
                  <a:latin typeface="Calibri"/>
                  <a:cs typeface="Calibri"/>
                </a:rPr>
                <a:t> Hospitality Quant. Analysis</a:t>
              </a:r>
              <a:endParaRPr lang="en-US" sz="1350" dirty="0">
                <a:solidFill>
                  <a:schemeClr val="bg1"/>
                </a:solidFill>
                <a:latin typeface="Calibri"/>
                <a:ea typeface="Calibri"/>
                <a:cs typeface="Calibri"/>
              </a:endParaRPr>
            </a:p>
            <a:p>
              <a:pPr marL="285750" indent="-285750">
                <a:buFont typeface="Arial"/>
                <a:buChar char="•"/>
              </a:pPr>
              <a:r>
                <a:rPr lang="en-US" sz="1350" b="1" dirty="0">
                  <a:solidFill>
                    <a:schemeClr val="bg1"/>
                  </a:solidFill>
                  <a:latin typeface="Calibri"/>
                  <a:cs typeface="Arial"/>
                </a:rPr>
                <a:t>HADM 2021:</a:t>
              </a:r>
              <a:r>
                <a:rPr lang="en-US" sz="1350" dirty="0">
                  <a:solidFill>
                    <a:schemeClr val="bg1"/>
                  </a:solidFill>
                  <a:latin typeface="Calibri"/>
                  <a:cs typeface="Arial"/>
                </a:rPr>
                <a:t> Critical Thinking &amp; Mathematical Modeling in Operations</a:t>
              </a:r>
              <a:endParaRPr lang="en-US" sz="1350">
                <a:solidFill>
                  <a:schemeClr val="bg1"/>
                </a:solidFill>
                <a:latin typeface="Calibri"/>
                <a:cs typeface="Calibri"/>
              </a:endParaRPr>
            </a:p>
            <a:p>
              <a:pPr marL="285750" indent="-285750">
                <a:buFont typeface="Arial,Sans-Serif"/>
                <a:buChar char="•"/>
              </a:pPr>
              <a:r>
                <a:rPr lang="en-US" sz="1350" b="1" dirty="0">
                  <a:solidFill>
                    <a:schemeClr val="tx2">
                      <a:lumMod val="50000"/>
                    </a:schemeClr>
                  </a:solidFill>
                  <a:highlight>
                    <a:srgbClr val="C0C0C0"/>
                  </a:highlight>
                  <a:latin typeface="Calibri"/>
                  <a:cs typeface="Arial"/>
                </a:rPr>
                <a:t>HADM 2210:</a:t>
              </a:r>
              <a:r>
                <a:rPr lang="en-US" sz="1350" dirty="0">
                  <a:solidFill>
                    <a:schemeClr val="tx2">
                      <a:lumMod val="50000"/>
                    </a:schemeClr>
                  </a:solidFill>
                  <a:highlight>
                    <a:srgbClr val="C0C0C0"/>
                  </a:highlight>
                  <a:latin typeface="Calibri"/>
                  <a:cs typeface="Arial"/>
                </a:rPr>
                <a:t> Managerial Accounting</a:t>
              </a:r>
              <a:endParaRPr lang="en-US" sz="1350">
                <a:solidFill>
                  <a:schemeClr val="tx2">
                    <a:lumMod val="50000"/>
                  </a:schemeClr>
                </a:solidFill>
                <a:highlight>
                  <a:srgbClr val="C0C0C0"/>
                </a:highlight>
                <a:latin typeface="Calibri"/>
                <a:ea typeface="+mn-lt"/>
                <a:cs typeface="+mn-lt"/>
              </a:endParaRPr>
            </a:p>
            <a:p>
              <a:pPr marL="285750" indent="-285750">
                <a:buFont typeface="Arial,Sans-Serif"/>
                <a:buChar char="•"/>
              </a:pPr>
              <a:r>
                <a:rPr lang="en-US" sz="1350" b="1" dirty="0">
                  <a:solidFill>
                    <a:schemeClr val="bg1"/>
                  </a:solidFill>
                  <a:latin typeface="Calibri"/>
                  <a:cs typeface="Arial"/>
                </a:rPr>
                <a:t>HADM 2220: </a:t>
              </a:r>
              <a:r>
                <a:rPr lang="en-US" sz="1350" dirty="0">
                  <a:solidFill>
                    <a:schemeClr val="bg1"/>
                  </a:solidFill>
                  <a:latin typeface="Calibri"/>
                  <a:cs typeface="Arial"/>
                </a:rPr>
                <a:t>Finance</a:t>
              </a:r>
              <a:endParaRPr lang="en-US">
                <a:solidFill>
                  <a:schemeClr val="bg1"/>
                </a:solidFill>
                <a:latin typeface="Calibri"/>
                <a:cs typeface="Calibri"/>
              </a:endParaRPr>
            </a:p>
            <a:p>
              <a:pPr marL="285750" indent="-285750">
                <a:buFont typeface="Arial,Sans-Serif"/>
                <a:buChar char="•"/>
              </a:pPr>
              <a:r>
                <a:rPr lang="en-US" sz="1350" b="1" dirty="0">
                  <a:solidFill>
                    <a:schemeClr val="bg1"/>
                  </a:solidFill>
                  <a:latin typeface="Calibri"/>
                  <a:cs typeface="Arial"/>
                </a:rPr>
                <a:t>HADM 2221:</a:t>
              </a:r>
              <a:r>
                <a:rPr lang="en-US" sz="1350" dirty="0">
                  <a:solidFill>
                    <a:schemeClr val="bg1"/>
                  </a:solidFill>
                  <a:latin typeface="Calibri"/>
                  <a:cs typeface="Arial"/>
                </a:rPr>
                <a:t> Principles of Hospitality Real Estate </a:t>
              </a:r>
              <a:endParaRPr lang="en-US" sz="1350">
                <a:solidFill>
                  <a:schemeClr val="bg1"/>
                </a:solidFill>
                <a:latin typeface="Calibri"/>
                <a:ea typeface="+mn-lt"/>
                <a:cs typeface="+mn-lt"/>
              </a:endParaRPr>
            </a:p>
            <a:p>
              <a:pPr marL="285750" indent="-285750">
                <a:buFont typeface="Arial,Sans-Serif"/>
                <a:buChar char="•"/>
              </a:pPr>
              <a:r>
                <a:rPr lang="en-US" sz="1350" b="1" dirty="0">
                  <a:solidFill>
                    <a:schemeClr val="bg1"/>
                  </a:solidFill>
                  <a:latin typeface="Calibri"/>
                  <a:cs typeface="Arial"/>
                </a:rPr>
                <a:t>HADM 2351: </a:t>
              </a:r>
              <a:r>
                <a:rPr lang="en-US" sz="1350" dirty="0">
                  <a:solidFill>
                    <a:schemeClr val="bg1"/>
                  </a:solidFill>
                  <a:latin typeface="Calibri"/>
                  <a:cs typeface="Arial"/>
                </a:rPr>
                <a:t>Restaurant Management</a:t>
              </a:r>
              <a:endParaRPr lang="en-US" sz="1350">
                <a:solidFill>
                  <a:schemeClr val="bg1"/>
                </a:solidFill>
                <a:latin typeface="Calibri"/>
                <a:ea typeface="+mn-lt"/>
                <a:cs typeface="+mn-lt"/>
              </a:endParaRPr>
            </a:p>
            <a:p>
              <a:pPr marL="285750" indent="-285750">
                <a:buFont typeface="Arial,Sans-Serif"/>
                <a:buChar char="•"/>
              </a:pPr>
              <a:r>
                <a:rPr lang="en-US" sz="1350" b="1" dirty="0">
                  <a:solidFill>
                    <a:schemeClr val="bg1"/>
                  </a:solidFill>
                  <a:latin typeface="Calibri"/>
                  <a:cs typeface="Arial"/>
                </a:rPr>
                <a:t>HADM 2430:</a:t>
              </a:r>
              <a:r>
                <a:rPr lang="en-US" sz="1350" dirty="0">
                  <a:solidFill>
                    <a:schemeClr val="bg1"/>
                  </a:solidFill>
                  <a:latin typeface="Calibri"/>
                  <a:cs typeface="Arial"/>
                </a:rPr>
                <a:t> Marketing Mgmnt. For Services</a:t>
              </a:r>
              <a:endParaRPr lang="en-US" sz="1350">
                <a:solidFill>
                  <a:schemeClr val="bg1"/>
                </a:solidFill>
                <a:latin typeface="Calibri"/>
                <a:ea typeface="+mn-lt"/>
                <a:cs typeface="+mn-lt"/>
              </a:endParaRPr>
            </a:p>
            <a:p>
              <a:pPr marL="285750" indent="-285750">
                <a:buFont typeface="Arial,Sans-Serif"/>
                <a:buChar char="•"/>
              </a:pPr>
              <a:r>
                <a:rPr lang="en-US" sz="1350" b="1" dirty="0">
                  <a:solidFill>
                    <a:schemeClr val="bg1"/>
                  </a:solidFill>
                  <a:latin typeface="Calibri"/>
                  <a:cs typeface="Arial"/>
                </a:rPr>
                <a:t>HADM 2560:</a:t>
              </a:r>
              <a:r>
                <a:rPr lang="en-US" sz="1350" dirty="0">
                  <a:solidFill>
                    <a:schemeClr val="bg1"/>
                  </a:solidFill>
                  <a:latin typeface="Calibri"/>
                  <a:cs typeface="Arial"/>
                </a:rPr>
                <a:t> Fundamentals Of Hospitality Development &amp; Mgmnt.</a:t>
              </a:r>
              <a:endParaRPr lang="en-US" sz="1350">
                <a:solidFill>
                  <a:schemeClr val="bg1"/>
                </a:solidFill>
                <a:latin typeface="Calibri"/>
                <a:ea typeface="+mn-lt"/>
                <a:cs typeface="+mn-lt"/>
              </a:endParaRPr>
            </a:p>
            <a:p>
              <a:pPr marL="285750" indent="-285750">
                <a:buFont typeface="Arial"/>
                <a:buChar char="•"/>
              </a:pPr>
              <a:r>
                <a:rPr lang="en-US" sz="1350" b="1" dirty="0">
                  <a:solidFill>
                    <a:schemeClr val="tx2">
                      <a:lumMod val="50000"/>
                    </a:schemeClr>
                  </a:solidFill>
                  <a:highlight>
                    <a:srgbClr val="C0C0C0"/>
                  </a:highlight>
                  <a:latin typeface="Calibri"/>
                  <a:cs typeface="Calibri"/>
                </a:rPr>
                <a:t>HADM 2810: </a:t>
              </a:r>
              <a:r>
                <a:rPr lang="en-US" sz="1350" dirty="0">
                  <a:solidFill>
                    <a:schemeClr val="tx2">
                      <a:lumMod val="50000"/>
                    </a:schemeClr>
                  </a:solidFill>
                  <a:highlight>
                    <a:srgbClr val="C0C0C0"/>
                  </a:highlight>
                  <a:latin typeface="Calibri"/>
                  <a:cs typeface="Calibri"/>
                </a:rPr>
                <a:t>Human Resources Mgmnt.</a:t>
              </a:r>
            </a:p>
            <a:p>
              <a:endParaRPr lang="en-US" sz="1350" dirty="0">
                <a:solidFill>
                  <a:schemeClr val="bg1"/>
                </a:solidFill>
                <a:latin typeface="Arial"/>
                <a:cs typeface="Calibri"/>
              </a:endParaRPr>
            </a:p>
          </p:txBody>
        </p:sp>
        <p:sp>
          <p:nvSpPr>
            <p:cNvPr id="14" name="Rectangle: Rounded Corners 13">
              <a:extLst>
                <a:ext uri="{FF2B5EF4-FFF2-40B4-BE49-F238E27FC236}">
                  <a16:creationId xmlns:a16="http://schemas.microsoft.com/office/drawing/2014/main" id="{A4710F79-5C8D-A0BC-28A9-66A3F1BF5750}"/>
                </a:ext>
              </a:extLst>
            </p:cNvPr>
            <p:cNvSpPr/>
            <p:nvPr/>
          </p:nvSpPr>
          <p:spPr>
            <a:xfrm>
              <a:off x="7917083" y="1667121"/>
              <a:ext cx="2456340" cy="39273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3000-Level</a:t>
              </a:r>
            </a:p>
            <a:p>
              <a:pPr algn="ctr"/>
              <a:endParaRPr lang="en-US" b="1" dirty="0">
                <a:solidFill>
                  <a:schemeClr val="bg1"/>
                </a:solidFill>
                <a:latin typeface="Calibri"/>
                <a:cs typeface="Arial"/>
              </a:endParaRPr>
            </a:p>
            <a:p>
              <a:pPr marL="285750" indent="-285750">
                <a:buFont typeface="Arial"/>
                <a:buChar char="•"/>
              </a:pPr>
              <a:r>
                <a:rPr lang="en-US" sz="1600" b="1" dirty="0">
                  <a:solidFill>
                    <a:schemeClr val="tx2">
                      <a:lumMod val="50000"/>
                    </a:schemeClr>
                  </a:solidFill>
                  <a:highlight>
                    <a:srgbClr val="C0C0C0"/>
                  </a:highlight>
                  <a:latin typeface="Calibri"/>
                  <a:cs typeface="Calibri"/>
                </a:rPr>
                <a:t>HADM 3650:</a:t>
              </a:r>
              <a:r>
                <a:rPr lang="en-US" sz="1600" dirty="0">
                  <a:solidFill>
                    <a:schemeClr val="tx2">
                      <a:lumMod val="50000"/>
                    </a:schemeClr>
                  </a:solidFill>
                  <a:highlight>
                    <a:srgbClr val="C0C0C0"/>
                  </a:highlight>
                  <a:latin typeface="Calibri"/>
                  <a:cs typeface="Calibri"/>
                </a:rPr>
                <a:t> Persuasive Business Communication for Hospitality Leaders</a:t>
              </a:r>
            </a:p>
            <a:p>
              <a:pPr marL="285750" indent="-285750">
                <a:buFont typeface="Arial"/>
                <a:buChar char="•"/>
              </a:pPr>
              <a:r>
                <a:rPr lang="en-US" sz="1600" b="1" dirty="0">
                  <a:solidFill>
                    <a:schemeClr val="tx2">
                      <a:lumMod val="50000"/>
                    </a:schemeClr>
                  </a:solidFill>
                  <a:highlight>
                    <a:srgbClr val="C0C0C0"/>
                  </a:highlight>
                  <a:latin typeface="Calibri"/>
                  <a:cs typeface="Arial"/>
                </a:rPr>
                <a:t>HADM 3870:</a:t>
              </a:r>
              <a:r>
                <a:rPr lang="en-US" sz="1600" dirty="0">
                  <a:solidFill>
                    <a:schemeClr val="tx2">
                      <a:lumMod val="50000"/>
                    </a:schemeClr>
                  </a:solidFill>
                  <a:highlight>
                    <a:srgbClr val="C0C0C0"/>
                  </a:highlight>
                  <a:latin typeface="Calibri"/>
                  <a:cs typeface="Arial"/>
                </a:rPr>
                <a:t> Business &amp; Hospitality Law</a:t>
              </a:r>
              <a:endParaRPr lang="en-US" sz="1600" dirty="0">
                <a:solidFill>
                  <a:schemeClr val="tx2">
                    <a:lumMod val="50000"/>
                  </a:schemeClr>
                </a:solidFill>
                <a:latin typeface="Calibri"/>
                <a:cs typeface="Calibri" panose="020F0502020204030204" pitchFamily="34" charset="0"/>
              </a:endParaRPr>
            </a:p>
            <a:p>
              <a:pPr marL="285750" indent="-285750">
                <a:buFont typeface="Arial"/>
                <a:buChar char="•"/>
              </a:pPr>
              <a:endParaRPr lang="en-US" sz="1600" dirty="0">
                <a:solidFill>
                  <a:schemeClr val="bg1"/>
                </a:solidFill>
                <a:latin typeface="Calibri" panose="020F0502020204030204" pitchFamily="34" charset="0"/>
                <a:cs typeface="Calibri" panose="020F0502020204030204" pitchFamily="34" charset="0"/>
              </a:endParaRPr>
            </a:p>
            <a:p>
              <a:pPr algn="ctr"/>
              <a:endParaRPr lang="en-US" sz="1200" dirty="0">
                <a:solidFill>
                  <a:schemeClr val="bg1"/>
                </a:solidFill>
                <a:latin typeface="Calibri"/>
                <a:cs typeface="Calibri"/>
              </a:endParaRPr>
            </a:p>
            <a:p>
              <a:pPr algn="ctr"/>
              <a:endParaRPr lang="en-US" sz="1600" dirty="0">
                <a:solidFill>
                  <a:schemeClr val="bg1"/>
                </a:solidFill>
                <a:latin typeface="Calibri" panose="020F0502020204030204" pitchFamily="34" charset="0"/>
                <a:cs typeface="Calibri"/>
              </a:endParaRPr>
            </a:p>
            <a:p>
              <a:pPr algn="ctr"/>
              <a:endParaRPr lang="en-US" sz="1600" dirty="0">
                <a:solidFill>
                  <a:schemeClr val="bg1"/>
                </a:solidFill>
                <a:latin typeface="Calibri" panose="020F0502020204030204" pitchFamily="34" charset="0"/>
              </a:endParaRPr>
            </a:p>
            <a:p>
              <a:pPr algn="ctr"/>
              <a:endParaRPr lang="en-US" dirty="0">
                <a:solidFill>
                  <a:schemeClr val="bg1"/>
                </a:solidFill>
                <a:latin typeface="Calibri" panose="020F0502020204030204" pitchFamily="34" charset="0"/>
              </a:endParaRPr>
            </a:p>
          </p:txBody>
        </p:sp>
        <p:sp>
          <p:nvSpPr>
            <p:cNvPr id="15" name="Rectangle: Rounded Corners 14">
              <a:extLst>
                <a:ext uri="{FF2B5EF4-FFF2-40B4-BE49-F238E27FC236}">
                  <a16:creationId xmlns:a16="http://schemas.microsoft.com/office/drawing/2014/main" id="{C6374CB3-4B7B-E18B-E9D4-BB39DBED23E0}"/>
                </a:ext>
              </a:extLst>
            </p:cNvPr>
            <p:cNvSpPr/>
            <p:nvPr/>
          </p:nvSpPr>
          <p:spPr>
            <a:xfrm>
              <a:off x="10439444" y="1670977"/>
              <a:ext cx="1453055" cy="389594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4000-Level</a:t>
              </a:r>
            </a:p>
            <a:p>
              <a:pPr algn="ctr"/>
              <a:endParaRPr lang="en-US" dirty="0">
                <a:solidFill>
                  <a:schemeClr val="bg1"/>
                </a:solidFill>
                <a:latin typeface="Calibri"/>
                <a:cs typeface="Arial"/>
              </a:endParaRPr>
            </a:p>
            <a:p>
              <a:pPr marL="285750" indent="-285750">
                <a:buFont typeface="Arial"/>
                <a:buChar char="•"/>
              </a:pPr>
              <a:r>
                <a:rPr lang="en-US" sz="1600" b="1" dirty="0">
                  <a:solidFill>
                    <a:schemeClr val="tx2">
                      <a:lumMod val="50000"/>
                    </a:schemeClr>
                  </a:solidFill>
                  <a:highlight>
                    <a:srgbClr val="C0C0C0"/>
                  </a:highlight>
                  <a:latin typeface="Calibri"/>
                  <a:cs typeface="Calibri"/>
                </a:rPr>
                <a:t>HADM 4410:</a:t>
              </a:r>
              <a:r>
                <a:rPr lang="en-US" sz="1600" dirty="0">
                  <a:solidFill>
                    <a:schemeClr val="tx2">
                      <a:lumMod val="50000"/>
                    </a:schemeClr>
                  </a:solidFill>
                  <a:highlight>
                    <a:srgbClr val="C0C0C0"/>
                  </a:highlight>
                  <a:latin typeface="Calibri"/>
                  <a:cs typeface="Calibri"/>
                </a:rPr>
                <a:t> Strategic Mgmnt.</a:t>
              </a: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dirty="0">
                <a:solidFill>
                  <a:schemeClr val="bg1"/>
                </a:solidFill>
                <a:latin typeface="Calibri" panose="020F0502020204030204" pitchFamily="34" charset="0"/>
              </a:endParaRPr>
            </a:p>
          </p:txBody>
        </p:sp>
        <p:sp>
          <p:nvSpPr>
            <p:cNvPr id="16" name="Rectangle: Rounded Corners 15">
              <a:extLst>
                <a:ext uri="{FF2B5EF4-FFF2-40B4-BE49-F238E27FC236}">
                  <a16:creationId xmlns:a16="http://schemas.microsoft.com/office/drawing/2014/main" id="{520C4179-F6AE-5D66-2D76-8964812A2AA6}"/>
                </a:ext>
              </a:extLst>
            </p:cNvPr>
            <p:cNvSpPr/>
            <p:nvPr/>
          </p:nvSpPr>
          <p:spPr>
            <a:xfrm>
              <a:off x="299501" y="1690688"/>
              <a:ext cx="3382157" cy="388023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1000-Level</a:t>
              </a:r>
            </a:p>
            <a:p>
              <a:pPr algn="ctr"/>
              <a:endParaRPr lang="en-US" dirty="0">
                <a:solidFill>
                  <a:schemeClr val="bg1"/>
                </a:solidFill>
                <a:latin typeface="Calibri"/>
                <a:cs typeface="Arial"/>
              </a:endParaRPr>
            </a:p>
            <a:p>
              <a:pPr marL="285750" indent="-285750">
                <a:buFont typeface="Arial"/>
                <a:buChar char="•"/>
              </a:pPr>
              <a:r>
                <a:rPr lang="en-US" sz="1400" b="1" dirty="0">
                  <a:solidFill>
                    <a:schemeClr val="bg1"/>
                  </a:solidFill>
                  <a:latin typeface="Calibri"/>
                  <a:cs typeface="Arial"/>
                </a:rPr>
                <a:t>HADM 1150:</a:t>
              </a:r>
              <a:r>
                <a:rPr lang="en-US" sz="1400" dirty="0">
                  <a:solidFill>
                    <a:schemeClr val="bg1"/>
                  </a:solidFill>
                  <a:latin typeface="Calibri"/>
                  <a:cs typeface="Arial"/>
                </a:rPr>
                <a:t> Org. Behavior &amp; Leadership Skills</a:t>
              </a:r>
            </a:p>
            <a:p>
              <a:pPr marL="285750" indent="-285750">
                <a:buFont typeface="Arial"/>
                <a:buChar char="•"/>
              </a:pPr>
              <a:r>
                <a:rPr lang="en-US" sz="1400" b="1" dirty="0">
                  <a:solidFill>
                    <a:schemeClr val="bg1"/>
                  </a:solidFill>
                  <a:latin typeface="Calibri"/>
                  <a:cs typeface="Calibri"/>
                </a:rPr>
                <a:t>HADM 1210:</a:t>
              </a:r>
              <a:r>
                <a:rPr lang="en-US" sz="1400" dirty="0">
                  <a:solidFill>
                    <a:schemeClr val="bg1"/>
                  </a:solidFill>
                  <a:latin typeface="Calibri"/>
                  <a:cs typeface="Calibri"/>
                </a:rPr>
                <a:t> Financial Accounting</a:t>
              </a:r>
              <a:endParaRPr lang="en-US">
                <a:solidFill>
                  <a:schemeClr val="bg1"/>
                </a:solidFill>
                <a:latin typeface="Calibri"/>
                <a:cs typeface="Calibri"/>
              </a:endParaRPr>
            </a:p>
            <a:p>
              <a:pPr marL="285750" indent="-285750">
                <a:buFont typeface="Arial,Sans-Serif"/>
                <a:buChar char="•"/>
              </a:pPr>
              <a:r>
                <a:rPr lang="en-US" sz="1400" b="1" dirty="0">
                  <a:solidFill>
                    <a:schemeClr val="bg1"/>
                  </a:solidFill>
                  <a:latin typeface="Calibri"/>
                  <a:cs typeface="Arial"/>
                </a:rPr>
                <a:t>HADM 1350:</a:t>
              </a:r>
              <a:r>
                <a:rPr lang="en-US" sz="1400" dirty="0">
                  <a:solidFill>
                    <a:schemeClr val="bg1"/>
                  </a:solidFill>
                  <a:latin typeface="Calibri"/>
                  <a:cs typeface="Arial"/>
                </a:rPr>
                <a:t> Intro. to Hotel Operations</a:t>
              </a:r>
              <a:endParaRPr lang="en-US" sz="1400">
                <a:solidFill>
                  <a:schemeClr val="bg1"/>
                </a:solidFill>
                <a:latin typeface="Calibri"/>
                <a:ea typeface="+mn-lt"/>
                <a:cs typeface="+mn-lt"/>
              </a:endParaRPr>
            </a:p>
            <a:p>
              <a:pPr marL="285750" indent="-285750">
                <a:buFont typeface="Arial,Sans-Serif"/>
                <a:buChar char="•"/>
              </a:pPr>
              <a:r>
                <a:rPr lang="en-US" sz="1400" b="1" dirty="0">
                  <a:solidFill>
                    <a:schemeClr val="bg1"/>
                  </a:solidFill>
                  <a:latin typeface="Calibri"/>
                  <a:cs typeface="Arial"/>
                </a:rPr>
                <a:t>HADM 1361:</a:t>
              </a:r>
              <a:r>
                <a:rPr lang="en-US" sz="1400" dirty="0">
                  <a:solidFill>
                    <a:schemeClr val="bg1"/>
                  </a:solidFill>
                  <a:latin typeface="Calibri"/>
                  <a:cs typeface="Arial"/>
                </a:rPr>
                <a:t> Principles of F&amp;B Operations Mgmnt.</a:t>
              </a:r>
              <a:endParaRPr lang="en-US" sz="1400">
                <a:solidFill>
                  <a:schemeClr val="bg1"/>
                </a:solidFill>
                <a:latin typeface="Calibri"/>
                <a:ea typeface="+mn-lt"/>
                <a:cs typeface="+mn-lt"/>
              </a:endParaRPr>
            </a:p>
            <a:p>
              <a:pPr marL="285750" indent="-285750">
                <a:buFont typeface="Arial,Sans-Serif"/>
                <a:buChar char="•"/>
              </a:pPr>
              <a:r>
                <a:rPr lang="en-US" sz="1400" b="1" dirty="0">
                  <a:solidFill>
                    <a:schemeClr val="bg1"/>
                  </a:solidFill>
                  <a:latin typeface="Calibri"/>
                  <a:cs typeface="Arial"/>
                </a:rPr>
                <a:t>HADM 1410:</a:t>
              </a:r>
              <a:r>
                <a:rPr lang="en-US" sz="1400" dirty="0">
                  <a:solidFill>
                    <a:schemeClr val="bg1"/>
                  </a:solidFill>
                  <a:latin typeface="Calibri"/>
                  <a:cs typeface="Arial"/>
                </a:rPr>
                <a:t> Microeconomics</a:t>
              </a:r>
            </a:p>
            <a:p>
              <a:pPr marL="285750" indent="-285750">
                <a:buFont typeface="Arial,Sans-Serif"/>
                <a:buChar char="•"/>
              </a:pPr>
              <a:r>
                <a:rPr lang="en-US" sz="1400" b="1" dirty="0">
                  <a:solidFill>
                    <a:schemeClr val="bg1"/>
                  </a:solidFill>
                  <a:latin typeface="Calibri"/>
                  <a:cs typeface="Arial"/>
                </a:rPr>
                <a:t>HADM 1650:</a:t>
              </a:r>
              <a:r>
                <a:rPr lang="en-US" sz="1400" dirty="0">
                  <a:solidFill>
                    <a:schemeClr val="bg1"/>
                  </a:solidFill>
                  <a:latin typeface="Calibri"/>
                  <a:cs typeface="Arial"/>
                </a:rPr>
                <a:t> Business Writing</a:t>
              </a:r>
            </a:p>
            <a:p>
              <a:pPr marL="285750" indent="-285750">
                <a:buFont typeface="Arial"/>
                <a:buChar char="•"/>
              </a:pPr>
              <a:r>
                <a:rPr lang="en-US" sz="1400" b="1" dirty="0">
                  <a:solidFill>
                    <a:schemeClr val="bg1"/>
                  </a:solidFill>
                  <a:latin typeface="Calibri"/>
                  <a:cs typeface="Calibri"/>
                </a:rPr>
                <a:t>HADM 1740:</a:t>
              </a:r>
              <a:r>
                <a:rPr lang="en-US" sz="1400" dirty="0">
                  <a:solidFill>
                    <a:schemeClr val="bg1"/>
                  </a:solidFill>
                  <a:latin typeface="Calibri"/>
                  <a:cs typeface="Calibri"/>
                </a:rPr>
                <a:t> Business Computing</a:t>
              </a:r>
            </a:p>
            <a:p>
              <a:pPr marL="285750" indent="-285750">
                <a:buFont typeface="Arial"/>
                <a:buChar char="•"/>
              </a:pPr>
              <a:endParaRPr lang="en-US" sz="1400" dirty="0">
                <a:solidFill>
                  <a:schemeClr val="bg1"/>
                </a:solidFill>
                <a:latin typeface="Arial"/>
                <a:cs typeface="Calibri"/>
              </a:endParaRPr>
            </a:p>
          </p:txBody>
        </p:sp>
      </p:grpSp>
      <p:sp>
        <p:nvSpPr>
          <p:cNvPr id="18" name="TextBox 17">
            <a:extLst>
              <a:ext uri="{FF2B5EF4-FFF2-40B4-BE49-F238E27FC236}">
                <a16:creationId xmlns:a16="http://schemas.microsoft.com/office/drawing/2014/main" id="{4694B6B3-E6F6-1724-7511-BE53254A673B}"/>
              </a:ext>
            </a:extLst>
          </p:cNvPr>
          <p:cNvSpPr txBox="1"/>
          <p:nvPr/>
        </p:nvSpPr>
        <p:spPr>
          <a:xfrm>
            <a:off x="309514" y="5211452"/>
            <a:ext cx="1162796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dirty="0">
                <a:solidFill>
                  <a:schemeClr val="tx1">
                    <a:lumMod val="95000"/>
                    <a:lumOff val="5000"/>
                  </a:schemeClr>
                </a:solidFill>
                <a:latin typeface="Calibri"/>
                <a:cs typeface="Arial"/>
              </a:rPr>
              <a:t>Students will be pre-enrolled into all 1000-level and all but two, 2000-level core classes by the NSHA registrar team in until they are complete.​</a:t>
            </a:r>
          </a:p>
          <a:p>
            <a:pPr lvl="1">
              <a:buChar char="•"/>
            </a:pPr>
            <a:r>
              <a:rPr lang="en-US" dirty="0">
                <a:solidFill>
                  <a:schemeClr val="tx1">
                    <a:lumMod val="95000"/>
                    <a:lumOff val="5000"/>
                  </a:schemeClr>
                </a:solidFill>
                <a:latin typeface="Calibri"/>
                <a:cs typeface="Arial"/>
              </a:rPr>
              <a:t> Students can self-enroll in HADM 2210 and HADM 2810, once they have met the course pre-requisites.​</a:t>
            </a:r>
          </a:p>
          <a:p>
            <a:pPr>
              <a:buChar char="•"/>
            </a:pPr>
            <a:r>
              <a:rPr lang="en-US" dirty="0">
                <a:solidFill>
                  <a:schemeClr val="tx1">
                    <a:lumMod val="95000"/>
                    <a:lumOff val="5000"/>
                  </a:schemeClr>
                </a:solidFill>
                <a:latin typeface="Calibri"/>
                <a:cs typeface="Arial"/>
              </a:rPr>
              <a:t> Students have the autonomy to enroll themselves into HADM 2210 and HADM 2810 as well as 3000-level and 4000-level core once they have met the course pre-requisites. </a:t>
            </a:r>
          </a:p>
        </p:txBody>
      </p:sp>
    </p:spTree>
    <p:extLst>
      <p:ext uri="{BB962C8B-B14F-4D97-AF65-F5344CB8AC3E}">
        <p14:creationId xmlns:p14="http://schemas.microsoft.com/office/powerpoint/2010/main" val="373491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Core Class 'Blocks'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212773" y="1091519"/>
            <a:ext cx="10854018" cy="5201424"/>
          </a:xfrm>
          <a:prstGeom prst="rect">
            <a:avLst/>
          </a:prstGeom>
          <a:noFill/>
        </p:spPr>
        <p:txBody>
          <a:bodyPr wrap="square" lIns="91440" tIns="45720" rIns="91440" bIns="45720" rtlCol="0" anchor="t">
            <a:spAutoFit/>
          </a:bodyPr>
          <a:lstStyle/>
          <a:p>
            <a:pPr marL="285750" indent="-285750">
              <a:buFont typeface="Arial,Sans-Serif"/>
              <a:buChar char="•"/>
            </a:pPr>
            <a:r>
              <a:rPr lang="en-US" sz="2400" dirty="0">
                <a:latin typeface="Calibri"/>
                <a:cs typeface="Arial"/>
              </a:rPr>
              <a:t>The Nolan School registrar team has pre-enrolled you into a Core Block as well as </a:t>
            </a:r>
            <a:r>
              <a:rPr lang="en-US" sz="2400" b="1" dirty="0">
                <a:latin typeface="Calibri"/>
                <a:cs typeface="Arial"/>
              </a:rPr>
              <a:t>HADM 1410 Microeconomics and HADM 2011 Hospitality Quantitative Analysis </a:t>
            </a:r>
            <a:endParaRPr lang="en-US" sz="2400" dirty="0">
              <a:latin typeface="Calibri"/>
              <a:ea typeface="+mn-lt"/>
              <a:cs typeface="+mn-lt"/>
            </a:endParaRPr>
          </a:p>
          <a:p>
            <a:pPr marL="285750" indent="-285750">
              <a:buFont typeface="Arial,Sans-Serif"/>
              <a:buChar char="•"/>
            </a:pPr>
            <a:r>
              <a:rPr lang="en-US" sz="2400" dirty="0">
                <a:ea typeface="+mn-lt"/>
                <a:cs typeface="+mn-lt"/>
              </a:rPr>
              <a:t>Students are not permitted to drop 1000-level and 2000-level HADM core courses.</a:t>
            </a:r>
          </a:p>
          <a:p>
            <a:pPr marL="285750" indent="-285750">
              <a:buFont typeface="Arial,Sans-Serif"/>
              <a:buChar char="•"/>
            </a:pPr>
            <a:endParaRPr lang="en-US" sz="2400" dirty="0">
              <a:solidFill>
                <a:schemeClr val="tx1">
                  <a:lumMod val="75000"/>
                </a:schemeClr>
              </a:solidFill>
              <a:latin typeface="Calibri"/>
              <a:ea typeface="+mn-lt"/>
              <a:cs typeface="+mn-lt"/>
            </a:endParaRPr>
          </a:p>
          <a:p>
            <a:endParaRPr lang="en-US" sz="2400" dirty="0">
              <a:solidFill>
                <a:schemeClr val="tx1">
                  <a:lumMod val="75000"/>
                </a:schemeClr>
              </a:solidFill>
              <a:latin typeface="Calibri"/>
              <a:ea typeface="+mn-lt"/>
              <a:cs typeface="+mn-lt"/>
            </a:endParaRPr>
          </a:p>
          <a:p>
            <a:r>
              <a:rPr lang="en-US" sz="3200" b="1" dirty="0">
                <a:solidFill>
                  <a:schemeClr val="tx1">
                    <a:lumMod val="75000"/>
                  </a:schemeClr>
                </a:solidFill>
                <a:latin typeface="Arial Black"/>
                <a:ea typeface="+mn-lt"/>
                <a:cs typeface="+mn-lt"/>
              </a:rPr>
              <a:t>Holds </a:t>
            </a:r>
            <a:endParaRPr lang="en-US" sz="3200" dirty="0">
              <a:solidFill>
                <a:schemeClr val="tx1">
                  <a:lumMod val="75000"/>
                </a:schemeClr>
              </a:solidFill>
              <a:latin typeface="Arial Black"/>
              <a:ea typeface="+mn-lt"/>
              <a:cs typeface="+mn-lt"/>
            </a:endParaRPr>
          </a:p>
          <a:p>
            <a:pPr marL="285750" indent="-285750">
              <a:buFont typeface="Arial,Sans-Serif"/>
              <a:buChar char="•"/>
            </a:pPr>
            <a:r>
              <a:rPr lang="en-US" sz="2000" dirty="0">
                <a:latin typeface="Calibri"/>
                <a:cs typeface="Calibri"/>
              </a:rPr>
              <a:t>If you log in to your </a:t>
            </a:r>
            <a:r>
              <a:rPr lang="en-US" sz="2000" dirty="0">
                <a:latin typeface="Calibri"/>
                <a:cs typeface="Calibri"/>
                <a:hlinkClick r:id="rId3"/>
              </a:rPr>
              <a:t>Student Center</a:t>
            </a:r>
            <a:r>
              <a:rPr lang="en-US" sz="2000" dirty="0">
                <a:latin typeface="Calibri"/>
                <a:cs typeface="Calibri"/>
              </a:rPr>
              <a:t> and do not see that you have been enrolled in classes, this likely means that you have a HOLD on your account. It is imperative that you take steps to release your hold(s) as soon as possible.    </a:t>
            </a:r>
            <a:endParaRPr lang="en-US" sz="2000" dirty="0">
              <a:ea typeface="+mn-lt"/>
              <a:cs typeface="+mn-lt"/>
            </a:endParaRPr>
          </a:p>
          <a:p>
            <a:pPr marL="742950" lvl="1" indent="-285750">
              <a:buFont typeface="Arial,Sans-Serif"/>
              <a:buChar char="•"/>
            </a:pPr>
            <a:r>
              <a:rPr lang="en-US" sz="2000" dirty="0">
                <a:latin typeface="Calibri"/>
                <a:cs typeface="Calibri"/>
              </a:rPr>
              <a:t>To check your holds, first sign into your </a:t>
            </a:r>
            <a:r>
              <a:rPr lang="en-US" sz="2000" dirty="0">
                <a:latin typeface="Calibri"/>
                <a:cs typeface="Calibri"/>
                <a:hlinkClick r:id="rId3"/>
              </a:rPr>
              <a:t>Student Center</a:t>
            </a:r>
            <a:r>
              <a:rPr lang="en-US" sz="2000" dirty="0">
                <a:latin typeface="Calibri"/>
                <a:cs typeface="Calibri"/>
              </a:rPr>
              <a:t>  </a:t>
            </a:r>
            <a:endParaRPr lang="en-US" sz="2000" dirty="0">
              <a:ea typeface="+mn-lt"/>
              <a:cs typeface="+mn-lt"/>
            </a:endParaRPr>
          </a:p>
          <a:p>
            <a:pPr marL="742950" lvl="1" indent="-285750">
              <a:buFont typeface="Arial,Sans-Serif"/>
              <a:buChar char="•"/>
            </a:pPr>
            <a:r>
              <a:rPr lang="en-US" sz="2000" dirty="0">
                <a:latin typeface="Calibri"/>
                <a:cs typeface="Calibri"/>
              </a:rPr>
              <a:t>Next, check for ‘Holds’ on the right side of the screen  </a:t>
            </a:r>
            <a:endParaRPr lang="en-US" sz="2000" dirty="0">
              <a:ea typeface="+mn-lt"/>
              <a:cs typeface="+mn-lt"/>
            </a:endParaRPr>
          </a:p>
          <a:p>
            <a:pPr marL="742950" lvl="1" indent="-285750">
              <a:buFont typeface="Arial,Sans-Serif"/>
              <a:buChar char="•"/>
            </a:pPr>
            <a:r>
              <a:rPr lang="en-US" sz="2000" dirty="0">
                <a:latin typeface="Calibri"/>
                <a:cs typeface="Calibri"/>
              </a:rPr>
              <a:t>Click on ‘Details’ to read more about your hold(s), and instructions on how to remove them  </a:t>
            </a:r>
            <a:endParaRPr lang="en-US" sz="2000" dirty="0">
              <a:ea typeface="+mn-lt"/>
              <a:cs typeface="+mn-lt"/>
            </a:endParaRPr>
          </a:p>
          <a:p>
            <a:pPr marL="742950" lvl="1" indent="-285750">
              <a:buFont typeface="Arial,Sans-Serif"/>
              <a:buChar char="•"/>
            </a:pPr>
            <a:r>
              <a:rPr lang="en-US" sz="2000" dirty="0">
                <a:latin typeface="Calibri"/>
                <a:cs typeface="Calibri"/>
              </a:rPr>
              <a:t>Take the appropriate steps to remove the hold, and </a:t>
            </a:r>
            <a:r>
              <a:rPr lang="en-US" sz="2000" b="1" dirty="0">
                <a:latin typeface="Calibri"/>
                <a:cs typeface="Calibri"/>
              </a:rPr>
              <a:t>e-mail </a:t>
            </a:r>
            <a:r>
              <a:rPr lang="en-US" sz="2000" b="1" dirty="0">
                <a:latin typeface="Calibri"/>
                <a:cs typeface="Calibri"/>
                <a:hlinkClick r:id="rId4"/>
              </a:rPr>
              <a:t>ha-registrar@cornell.edu</a:t>
            </a:r>
            <a:r>
              <a:rPr lang="en-US" sz="2000" b="1" dirty="0">
                <a:latin typeface="Calibri"/>
                <a:cs typeface="Calibri"/>
              </a:rPr>
              <a:t> to announce you have removed your hold(s)</a:t>
            </a:r>
            <a:r>
              <a:rPr lang="en-US" sz="2000" dirty="0">
                <a:latin typeface="Calibri"/>
                <a:cs typeface="Calibri"/>
              </a:rPr>
              <a:t>  </a:t>
            </a:r>
            <a:endParaRPr lang="en-US" sz="2000" dirty="0">
              <a:ea typeface="+mn-lt"/>
              <a:cs typeface="+mn-lt"/>
            </a:endParaRPr>
          </a:p>
          <a:p>
            <a:pPr marL="285750" indent="-285750">
              <a:buFont typeface="Arial,Sans-Serif"/>
              <a:buChar char="•"/>
            </a:pPr>
            <a:r>
              <a:rPr lang="en-US" sz="2000" dirty="0">
                <a:latin typeface="Calibri"/>
                <a:cs typeface="Calibri"/>
              </a:rPr>
              <a:t>If your holds are not removed by next week you will not be able to participate in pre-enrollment </a:t>
            </a: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57E97AA-E0E0-41DE-77C4-D82792BC7CC2}"/>
              </a:ext>
            </a:extLst>
          </p:cNvPr>
          <p:cNvCxnSpPr>
            <a:cxnSpLocks/>
          </p:cNvCxnSpPr>
          <p:nvPr/>
        </p:nvCxnSpPr>
        <p:spPr>
          <a:xfrm>
            <a:off x="210650" y="3472151"/>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38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582399" cy="584775"/>
          </a:xfrm>
          <a:prstGeom prst="rect">
            <a:avLst/>
          </a:prstGeom>
          <a:noFill/>
        </p:spPr>
        <p:txBody>
          <a:bodyPr wrap="square" lIns="91440" tIns="45720" rIns="91440" bIns="45720" rtlCol="0" anchor="t">
            <a:spAutoFit/>
          </a:bodyPr>
          <a:lstStyle/>
          <a:p>
            <a:r>
              <a:rPr lang="en-US" sz="3200" b="1" dirty="0">
                <a:solidFill>
                  <a:srgbClr val="050000"/>
                </a:solidFill>
                <a:latin typeface="Arial Black"/>
                <a:cs typeface="Arial"/>
              </a:rPr>
              <a:t>1000-Level Hotel Administration (HADM) Core</a:t>
            </a:r>
            <a:endParaRPr lang="en-US" dirty="0">
              <a:solidFill>
                <a:srgbClr val="050000"/>
              </a:solidFil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156434" y="6395628"/>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C700DA33-4B68-D332-EDDD-5EDCF747D84F}"/>
              </a:ext>
            </a:extLst>
          </p:cNvPr>
          <p:cNvGraphicFramePr>
            <a:graphicFrameLocks noGrp="1"/>
          </p:cNvGraphicFramePr>
          <p:nvPr>
            <p:extLst>
              <p:ext uri="{D42A27DB-BD31-4B8C-83A1-F6EECF244321}">
                <p14:modId xmlns:p14="http://schemas.microsoft.com/office/powerpoint/2010/main" val="482533786"/>
              </p:ext>
            </p:extLst>
          </p:nvPr>
        </p:nvGraphicFramePr>
        <p:xfrm>
          <a:off x="400638" y="1146927"/>
          <a:ext cx="11369644" cy="5633821"/>
        </p:xfrm>
        <a:graphic>
          <a:graphicData uri="http://schemas.openxmlformats.org/drawingml/2006/table">
            <a:tbl>
              <a:tblPr firstRow="1" bandRow="1">
                <a:tableStyleId>{5C22544A-7EE6-4342-B048-85BDC9FD1C3A}</a:tableStyleId>
              </a:tblPr>
              <a:tblGrid>
                <a:gridCol w="5495569">
                  <a:extLst>
                    <a:ext uri="{9D8B030D-6E8A-4147-A177-3AD203B41FA5}">
                      <a16:colId xmlns:a16="http://schemas.microsoft.com/office/drawing/2014/main" val="1370700151"/>
                    </a:ext>
                  </a:extLst>
                </a:gridCol>
                <a:gridCol w="5874075">
                  <a:extLst>
                    <a:ext uri="{9D8B030D-6E8A-4147-A177-3AD203B41FA5}">
                      <a16:colId xmlns:a16="http://schemas.microsoft.com/office/drawing/2014/main" val="3569000346"/>
                    </a:ext>
                  </a:extLst>
                </a:gridCol>
              </a:tblGrid>
              <a:tr h="274131">
                <a:tc>
                  <a:txBody>
                    <a:bodyPr/>
                    <a:lstStyle/>
                    <a:p>
                      <a:pPr lvl="0" algn="ctr" rtl="0">
                        <a:buNone/>
                      </a:pPr>
                      <a:r>
                        <a:rPr lang="en-US" sz="1500" cap="small" dirty="0">
                          <a:solidFill>
                            <a:srgbClr val="050000"/>
                          </a:solidFill>
                          <a:effectLst/>
                          <a:latin typeface="Arial"/>
                        </a:rPr>
                        <a:t>Fall</a:t>
                      </a:r>
                      <a:r>
                        <a:rPr lang="en-US" sz="1500" dirty="0">
                          <a:solidFill>
                            <a:srgbClr val="050000"/>
                          </a:solidFill>
                          <a:effectLst/>
                          <a:latin typeface="Arial"/>
                        </a:rPr>
                        <a:t> </a:t>
                      </a:r>
                      <a:endParaRPr lang="en-US" sz="1500" b="0" i="0">
                        <a:solidFill>
                          <a:srgbClr val="050000"/>
                        </a:solidFill>
                        <a:effectLst/>
                        <a:latin typeface="Arial"/>
                      </a:endParaRPr>
                    </a:p>
                  </a:txBody>
                  <a:tcPr>
                    <a:solidFill>
                      <a:srgbClr val="C00000"/>
                    </a:solidFill>
                  </a:tcPr>
                </a:tc>
                <a:tc>
                  <a:txBody>
                    <a:bodyPr/>
                    <a:lstStyle/>
                    <a:p>
                      <a:pPr algn="ctr" rtl="0" fontAlgn="base"/>
                      <a:r>
                        <a:rPr lang="en-US" sz="1500" cap="small" dirty="0">
                          <a:solidFill>
                            <a:srgbClr val="050000"/>
                          </a:solidFill>
                          <a:effectLst/>
                          <a:latin typeface="Arial"/>
                        </a:rPr>
                        <a:t>Spring</a:t>
                      </a:r>
                      <a:r>
                        <a:rPr lang="en-US" sz="1500" dirty="0">
                          <a:solidFill>
                            <a:srgbClr val="050000"/>
                          </a:solidFill>
                          <a:effectLst/>
                          <a:latin typeface="Arial"/>
                        </a:rPr>
                        <a:t> </a:t>
                      </a:r>
                      <a:endParaRPr lang="en-US" sz="1500" b="0" i="0">
                        <a:solidFill>
                          <a:srgbClr val="050000"/>
                        </a:solidFill>
                        <a:effectLst/>
                        <a:latin typeface="Arial"/>
                      </a:endParaRPr>
                    </a:p>
                  </a:txBody>
                  <a:tcPr>
                    <a:solidFill>
                      <a:srgbClr val="C00000"/>
                    </a:solidFill>
                  </a:tcPr>
                </a:tc>
                <a:extLst>
                  <a:ext uri="{0D108BD9-81ED-4DB2-BD59-A6C34878D82A}">
                    <a16:rowId xmlns:a16="http://schemas.microsoft.com/office/drawing/2014/main" val="4199457344"/>
                  </a:ext>
                </a:extLst>
              </a:tr>
              <a:tr h="274131">
                <a:tc gridSpan="2">
                  <a:txBody>
                    <a:bodyPr/>
                    <a:lstStyle/>
                    <a:p>
                      <a:pPr lvl="0" algn="ctr" rtl="0">
                        <a:buNone/>
                      </a:pPr>
                      <a:r>
                        <a:rPr lang="en-US" sz="1500" b="1" cap="small" dirty="0">
                          <a:solidFill>
                            <a:srgbClr val="050000"/>
                          </a:solidFill>
                          <a:effectLst/>
                          <a:latin typeface="Arial"/>
                        </a:rPr>
                        <a:t>All Students </a:t>
                      </a:r>
                      <a:r>
                        <a:rPr lang="en-US" sz="1500" b="1" dirty="0">
                          <a:solidFill>
                            <a:srgbClr val="050000"/>
                          </a:solidFill>
                          <a:effectLst/>
                          <a:latin typeface="Arial"/>
                        </a:rPr>
                        <a:t> </a:t>
                      </a:r>
                      <a:endParaRPr lang="en-US" sz="1500" b="1" i="0">
                        <a:solidFill>
                          <a:srgbClr val="050000"/>
                        </a:solidFill>
                        <a:effectLst/>
                        <a:latin typeface="Arial"/>
                      </a:endParaRPr>
                    </a:p>
                  </a:txBody>
                  <a:tcPr>
                    <a:solidFill>
                      <a:srgbClr val="E8B5B5"/>
                    </a:solidFill>
                  </a:tcPr>
                </a:tc>
                <a:tc hMerge="1">
                  <a:txBody>
                    <a:bodyPr/>
                    <a:lstStyle/>
                    <a:p>
                      <a:endParaRPr lang="en-US"/>
                    </a:p>
                  </a:txBody>
                  <a:tcPr/>
                </a:tc>
                <a:extLst>
                  <a:ext uri="{0D108BD9-81ED-4DB2-BD59-A6C34878D82A}">
                    <a16:rowId xmlns:a16="http://schemas.microsoft.com/office/drawing/2014/main" val="2491594822"/>
                  </a:ext>
                </a:extLst>
              </a:tr>
              <a:tr h="667756">
                <a:tc>
                  <a:txBody>
                    <a:bodyPr/>
                    <a:lstStyle/>
                    <a:p>
                      <a:pPr lvl="0" algn="l">
                        <a:buNone/>
                      </a:pPr>
                      <a:r>
                        <a:rPr lang="en-US" sz="1500" b="1" i="0" u="none" strike="noStrike" noProof="0" dirty="0">
                          <a:solidFill>
                            <a:srgbClr val="050000"/>
                          </a:solidFill>
                          <a:effectLst/>
                          <a:latin typeface="Arial"/>
                        </a:rPr>
                        <a:t>HADM 1199 </a:t>
                      </a:r>
                      <a:r>
                        <a:rPr lang="en-US" sz="1500" b="0" i="0" u="none" strike="noStrike" noProof="0" dirty="0">
                          <a:solidFill>
                            <a:srgbClr val="050000"/>
                          </a:solidFill>
                          <a:effectLst/>
                          <a:latin typeface="Arial"/>
                        </a:rPr>
                        <a:t>– </a:t>
                      </a:r>
                      <a:r>
                        <a:rPr lang="en-US" sz="1500" b="0" i="0" u="none" strike="noStrike" noProof="0" dirty="0" err="1">
                          <a:solidFill>
                            <a:srgbClr val="050000"/>
                          </a:solidFill>
                          <a:effectLst/>
                          <a:latin typeface="Arial"/>
                        </a:rPr>
                        <a:t>Hotelie</a:t>
                      </a:r>
                      <a:r>
                        <a:rPr lang="en-US" sz="1500" b="0" i="0" u="none" strike="noStrike" noProof="0" dirty="0">
                          <a:solidFill>
                            <a:srgbClr val="050000"/>
                          </a:solidFill>
                          <a:effectLst/>
                          <a:latin typeface="Arial"/>
                        </a:rPr>
                        <a:t> </a:t>
                      </a:r>
                      <a:r>
                        <a:rPr lang="en-US" sz="1500" b="0" i="0" u="none" strike="noStrike" noProof="0" dirty="0" err="1">
                          <a:solidFill>
                            <a:srgbClr val="050000"/>
                          </a:solidFill>
                          <a:effectLst/>
                          <a:latin typeface="Arial"/>
                        </a:rPr>
                        <a:t>LaunchPad</a:t>
                      </a:r>
                      <a:r>
                        <a:rPr lang="en-US" sz="1500" b="0" i="0" u="none" strike="noStrike" noProof="0" dirty="0">
                          <a:solidFill>
                            <a:srgbClr val="050000"/>
                          </a:solidFill>
                          <a:effectLst/>
                          <a:latin typeface="Arial"/>
                        </a:rPr>
                        <a:t> (</a:t>
                      </a:r>
                      <a:r>
                        <a:rPr lang="en-US" sz="1500" b="0" i="1" u="none" strike="noStrike" noProof="0" dirty="0">
                          <a:solidFill>
                            <a:srgbClr val="050000"/>
                          </a:solidFill>
                          <a:effectLst/>
                          <a:latin typeface="Arial"/>
                        </a:rPr>
                        <a:t>Students are pre-enrolled into this 1 credit course, but it is not considered a core course</a:t>
                      </a:r>
                      <a:r>
                        <a:rPr lang="en-US" sz="1500" b="0" i="0" u="none" strike="noStrike" noProof="0" dirty="0">
                          <a:solidFill>
                            <a:srgbClr val="050000"/>
                          </a:solidFill>
                          <a:effectLst/>
                          <a:latin typeface="Arial"/>
                        </a:rPr>
                        <a:t>)</a:t>
                      </a:r>
                      <a:endParaRPr lang="en-US" sz="1500">
                        <a:solidFill>
                          <a:srgbClr val="050000"/>
                        </a:solidFill>
                        <a:latin typeface="Arial"/>
                      </a:endParaRPr>
                    </a:p>
                  </a:txBody>
                  <a:tcPr>
                    <a:solidFill>
                      <a:schemeClr val="bg2">
                        <a:lumMod val="95000"/>
                      </a:schemeClr>
                    </a:solidFill>
                  </a:tcPr>
                </a:tc>
                <a:tc>
                  <a:txBody>
                    <a:bodyPr/>
                    <a:lstStyle/>
                    <a:p>
                      <a:pPr lvl="0" algn="l" rtl="0">
                        <a:buNone/>
                      </a:pPr>
                      <a:r>
                        <a:rPr lang="en-US" sz="1500" b="1" dirty="0">
                          <a:solidFill>
                            <a:srgbClr val="050000"/>
                          </a:solidFill>
                          <a:effectLst/>
                          <a:latin typeface="Arial"/>
                        </a:rPr>
                        <a:t>HADM 1410</a:t>
                      </a:r>
                      <a:r>
                        <a:rPr lang="en-US" sz="1500" dirty="0">
                          <a:solidFill>
                            <a:srgbClr val="050000"/>
                          </a:solidFill>
                          <a:effectLst/>
                          <a:latin typeface="Arial"/>
                        </a:rPr>
                        <a:t> – Microeconomics for the Service Industry  </a:t>
                      </a:r>
                      <a:endParaRPr lang="en-US" sz="1500" b="0" i="0">
                        <a:solidFill>
                          <a:srgbClr val="050000"/>
                        </a:solidFill>
                        <a:effectLst/>
                        <a:latin typeface="Arial"/>
                      </a:endParaRPr>
                    </a:p>
                  </a:txBody>
                  <a:tcPr>
                    <a:solidFill>
                      <a:schemeClr val="bg2">
                        <a:lumMod val="95000"/>
                      </a:schemeClr>
                    </a:solidFill>
                  </a:tcPr>
                </a:tc>
                <a:extLst>
                  <a:ext uri="{0D108BD9-81ED-4DB2-BD59-A6C34878D82A}">
                    <a16:rowId xmlns:a16="http://schemas.microsoft.com/office/drawing/2014/main" val="3941623159"/>
                  </a:ext>
                </a:extLst>
              </a:tr>
              <a:tr h="667756">
                <a:tc>
                  <a:txBody>
                    <a:bodyPr/>
                    <a:lstStyle/>
                    <a:p>
                      <a:pPr lvl="0" algn="l">
                        <a:buNone/>
                      </a:pPr>
                      <a:r>
                        <a:rPr lang="en-US" sz="1500" b="1" i="0" u="none" strike="noStrike" noProof="0" dirty="0">
                          <a:solidFill>
                            <a:srgbClr val="050000"/>
                          </a:solidFill>
                          <a:effectLst/>
                          <a:latin typeface="Arial"/>
                        </a:rPr>
                        <a:t>HADM 1910</a:t>
                      </a:r>
                      <a:r>
                        <a:rPr lang="en-US" sz="1500" b="0" i="0" u="none" strike="noStrike" noProof="0" dirty="0">
                          <a:solidFill>
                            <a:srgbClr val="050000"/>
                          </a:solidFill>
                          <a:effectLst/>
                          <a:latin typeface="Arial"/>
                        </a:rPr>
                        <a:t> – Distinguished Lectures in Hospitality Management (</a:t>
                      </a:r>
                      <a:r>
                        <a:rPr lang="en-US" sz="1500" b="0" i="1" u="none" strike="noStrike" noProof="0" dirty="0">
                          <a:solidFill>
                            <a:srgbClr val="050000"/>
                          </a:solidFill>
                          <a:effectLst/>
                          <a:latin typeface="Arial"/>
                        </a:rPr>
                        <a:t>Students are pre-enrolled into this 1 credit course, but it is not considered a core course</a:t>
                      </a:r>
                      <a:r>
                        <a:rPr lang="en-US" sz="1500" b="0" i="0" u="none" strike="noStrike" noProof="0" dirty="0">
                          <a:solidFill>
                            <a:srgbClr val="050000"/>
                          </a:solidFill>
                          <a:effectLst/>
                          <a:latin typeface="Arial"/>
                        </a:rPr>
                        <a:t>) </a:t>
                      </a:r>
                      <a:endParaRPr lang="en-US" sz="1500">
                        <a:solidFill>
                          <a:srgbClr val="050000"/>
                        </a:solidFill>
                        <a:latin typeface="Arial"/>
                      </a:endParaRPr>
                    </a:p>
                  </a:txBody>
                  <a:tcPr>
                    <a:solidFill>
                      <a:schemeClr val="bg2">
                        <a:lumMod val="95000"/>
                      </a:schemeClr>
                    </a:solidFill>
                  </a:tcPr>
                </a:tc>
                <a:tc>
                  <a:txBody>
                    <a:bodyPr/>
                    <a:lstStyle/>
                    <a:p>
                      <a:pPr lvl="0" algn="l" rtl="0">
                        <a:buNone/>
                      </a:pPr>
                      <a:r>
                        <a:rPr lang="en-US" sz="1500" b="1" i="0" dirty="0">
                          <a:solidFill>
                            <a:srgbClr val="050000"/>
                          </a:solidFill>
                          <a:effectLst/>
                          <a:latin typeface="Arial"/>
                        </a:rPr>
                        <a:t>HADM 2011</a:t>
                      </a:r>
                      <a:r>
                        <a:rPr lang="en-US" sz="1500" b="0" i="0" dirty="0">
                          <a:solidFill>
                            <a:srgbClr val="050000"/>
                          </a:solidFill>
                          <a:effectLst/>
                          <a:latin typeface="Arial"/>
                        </a:rPr>
                        <a:t> - Hospitality Quantitative Analysis </a:t>
                      </a:r>
                      <a:endParaRPr lang="en-US">
                        <a:solidFill>
                          <a:srgbClr val="050000"/>
                        </a:solidFill>
                      </a:endParaRPr>
                    </a:p>
                  </a:txBody>
                  <a:tcPr>
                    <a:solidFill>
                      <a:schemeClr val="bg2">
                        <a:lumMod val="95000"/>
                      </a:schemeClr>
                    </a:solidFill>
                  </a:tcPr>
                </a:tc>
                <a:extLst>
                  <a:ext uri="{0D108BD9-81ED-4DB2-BD59-A6C34878D82A}">
                    <a16:rowId xmlns:a16="http://schemas.microsoft.com/office/drawing/2014/main" val="4267588968"/>
                  </a:ext>
                </a:extLst>
              </a:tr>
              <a:tr h="274131">
                <a:tc>
                  <a:txBody>
                    <a:bodyPr/>
                    <a:lstStyle/>
                    <a:p>
                      <a:pPr lvl="0" algn="l">
                        <a:buNone/>
                      </a:pPr>
                      <a:r>
                        <a:rPr lang="en-US" sz="1500" b="1" i="0" u="none" strike="noStrike" noProof="0" dirty="0">
                          <a:solidFill>
                            <a:srgbClr val="050000"/>
                          </a:solidFill>
                          <a:effectLst/>
                          <a:latin typeface="Arial"/>
                        </a:rPr>
                        <a:t>HADM 1740</a:t>
                      </a:r>
                      <a:r>
                        <a:rPr lang="en-US" sz="1500" b="0" i="0" u="none" strike="noStrike" noProof="0" dirty="0">
                          <a:solidFill>
                            <a:srgbClr val="050000"/>
                          </a:solidFill>
                          <a:effectLst/>
                          <a:latin typeface="Arial"/>
                        </a:rPr>
                        <a:t> - Business Computing </a:t>
                      </a:r>
                      <a:endParaRPr lang="en-US">
                        <a:solidFill>
                          <a:srgbClr val="050000"/>
                        </a:solidFill>
                        <a:latin typeface="Arial"/>
                      </a:endParaRPr>
                    </a:p>
                  </a:txBody>
                  <a:tcPr>
                    <a:solidFill>
                      <a:schemeClr val="bg2">
                        <a:lumMod val="95000"/>
                      </a:schemeClr>
                    </a:solidFill>
                  </a:tcPr>
                </a:tc>
                <a:tc>
                  <a:txBody>
                    <a:bodyPr/>
                    <a:lstStyle/>
                    <a:p>
                      <a:pPr lvl="0" algn="l">
                        <a:buNone/>
                      </a:pPr>
                      <a:endParaRPr lang="en-US" sz="1500" b="0" i="0" dirty="0">
                        <a:solidFill>
                          <a:srgbClr val="050000"/>
                        </a:solidFill>
                        <a:effectLst/>
                        <a:latin typeface="Arial"/>
                      </a:endParaRPr>
                    </a:p>
                  </a:txBody>
                  <a:tcPr>
                    <a:solidFill>
                      <a:schemeClr val="bg2">
                        <a:lumMod val="95000"/>
                      </a:schemeClr>
                    </a:solidFill>
                  </a:tcPr>
                </a:tc>
                <a:extLst>
                  <a:ext uri="{0D108BD9-81ED-4DB2-BD59-A6C34878D82A}">
                    <a16:rowId xmlns:a16="http://schemas.microsoft.com/office/drawing/2014/main" val="1450104005"/>
                  </a:ext>
                </a:extLst>
              </a:tr>
              <a:tr h="274131">
                <a:tc>
                  <a:txBody>
                    <a:bodyPr/>
                    <a:lstStyle/>
                    <a:p>
                      <a:pPr lvl="0" algn="ctr" rtl="0">
                        <a:buNone/>
                      </a:pPr>
                      <a:r>
                        <a:rPr lang="en-US" sz="1500" b="1" cap="small" dirty="0">
                          <a:solidFill>
                            <a:srgbClr val="050000"/>
                          </a:solidFill>
                          <a:effectLst/>
                          <a:latin typeface="Arial"/>
                        </a:rPr>
                        <a:t>Block 1 Students</a:t>
                      </a:r>
                      <a:r>
                        <a:rPr lang="en-US" sz="1500" b="1" dirty="0">
                          <a:solidFill>
                            <a:srgbClr val="050000"/>
                          </a:solidFill>
                          <a:effectLst/>
                          <a:latin typeface="Arial"/>
                        </a:rPr>
                        <a:t> </a:t>
                      </a:r>
                      <a:endParaRPr lang="en-US" sz="1500" b="1" i="0">
                        <a:solidFill>
                          <a:srgbClr val="050000"/>
                        </a:solidFill>
                        <a:effectLst/>
                        <a:latin typeface="Arial"/>
                      </a:endParaRPr>
                    </a:p>
                  </a:txBody>
                  <a:tcPr>
                    <a:solidFill>
                      <a:srgbClr val="E8B5B5"/>
                    </a:solidFill>
                  </a:tcPr>
                </a:tc>
                <a:tc>
                  <a:txBody>
                    <a:bodyPr/>
                    <a:lstStyle/>
                    <a:p>
                      <a:pPr algn="ctr" rtl="0" fontAlgn="base"/>
                      <a:r>
                        <a:rPr lang="en-US" sz="1500" b="1" cap="small" dirty="0">
                          <a:solidFill>
                            <a:srgbClr val="050000"/>
                          </a:solidFill>
                          <a:effectLst/>
                          <a:latin typeface="Arial"/>
                        </a:rPr>
                        <a:t>Block 1 Students</a:t>
                      </a:r>
                      <a:r>
                        <a:rPr lang="en-US" sz="1500" b="1" dirty="0">
                          <a:solidFill>
                            <a:srgbClr val="050000"/>
                          </a:solidFill>
                          <a:effectLst/>
                          <a:latin typeface="Arial"/>
                        </a:rPr>
                        <a:t> </a:t>
                      </a:r>
                      <a:endParaRPr lang="en-US" sz="1500" b="1" i="0">
                        <a:solidFill>
                          <a:srgbClr val="050000"/>
                        </a:solidFill>
                        <a:effectLst/>
                        <a:latin typeface="Arial"/>
                      </a:endParaRPr>
                    </a:p>
                  </a:txBody>
                  <a:tcPr>
                    <a:solidFill>
                      <a:srgbClr val="E8B5B5"/>
                    </a:solidFill>
                  </a:tcPr>
                </a:tc>
                <a:extLst>
                  <a:ext uri="{0D108BD9-81ED-4DB2-BD59-A6C34878D82A}">
                    <a16:rowId xmlns:a16="http://schemas.microsoft.com/office/drawing/2014/main" val="2736697093"/>
                  </a:ext>
                </a:extLst>
              </a:tr>
              <a:tr h="470944">
                <a:tc>
                  <a:txBody>
                    <a:bodyPr/>
                    <a:lstStyle/>
                    <a:p>
                      <a:pPr lvl="0" algn="l" rtl="0">
                        <a:buNone/>
                      </a:pPr>
                      <a:r>
                        <a:rPr lang="en-US" sz="1500" b="1" dirty="0">
                          <a:solidFill>
                            <a:srgbClr val="050000"/>
                          </a:solidFill>
                          <a:effectLst/>
                          <a:latin typeface="Arial"/>
                        </a:rPr>
                        <a:t>HADM 1210</a:t>
                      </a:r>
                      <a:r>
                        <a:rPr lang="en-US" sz="1500" dirty="0">
                          <a:solidFill>
                            <a:srgbClr val="050000"/>
                          </a:solidFill>
                          <a:effectLst/>
                          <a:latin typeface="Arial"/>
                        </a:rPr>
                        <a:t> – Financial Accounting </a:t>
                      </a:r>
                      <a:endParaRPr lang="en-US" sz="1500" b="0" i="0">
                        <a:solidFill>
                          <a:srgbClr val="050000"/>
                        </a:solidFill>
                        <a:effectLst/>
                        <a:latin typeface="Arial"/>
                      </a:endParaRPr>
                    </a:p>
                  </a:txBody>
                  <a:tcPr>
                    <a:solidFill>
                      <a:schemeClr val="bg2">
                        <a:lumMod val="95000"/>
                      </a:schemeClr>
                    </a:solidFill>
                  </a:tcPr>
                </a:tc>
                <a:tc>
                  <a:txBody>
                    <a:bodyPr/>
                    <a:lstStyle/>
                    <a:p>
                      <a:pPr lvl="0" algn="l">
                        <a:buNone/>
                      </a:pPr>
                      <a:r>
                        <a:rPr lang="en-US" sz="1500" b="1" i="0" u="none" strike="noStrike" noProof="0" dirty="0">
                          <a:solidFill>
                            <a:srgbClr val="050000"/>
                          </a:solidFill>
                          <a:effectLst/>
                          <a:latin typeface="Arial"/>
                        </a:rPr>
                        <a:t>First Year Writing Seminar </a:t>
                      </a:r>
                      <a:r>
                        <a:rPr lang="en-US" sz="1500" b="0" i="0" u="none" strike="noStrike" noProof="0" dirty="0">
                          <a:solidFill>
                            <a:srgbClr val="050000"/>
                          </a:solidFill>
                          <a:effectLst/>
                          <a:latin typeface="Arial"/>
                        </a:rPr>
                        <a:t>(</a:t>
                      </a:r>
                      <a:r>
                        <a:rPr lang="en-US" sz="1500" b="0" i="1" u="none" strike="noStrike" noProof="0" dirty="0">
                          <a:solidFill>
                            <a:srgbClr val="050000"/>
                          </a:solidFill>
                          <a:effectLst/>
                          <a:latin typeface="Arial"/>
                        </a:rPr>
                        <a:t>Students must enroll themselves into a First Year Writing Seminar of their choice</a:t>
                      </a:r>
                      <a:r>
                        <a:rPr lang="en-US" sz="1500" b="0" i="0" u="none" strike="noStrike" noProof="0" dirty="0">
                          <a:solidFill>
                            <a:srgbClr val="050000"/>
                          </a:solidFill>
                          <a:effectLst/>
                          <a:latin typeface="Arial"/>
                        </a:rPr>
                        <a:t>)  </a:t>
                      </a:r>
                      <a:endParaRPr lang="en-US" b="0" i="0" u="none" strike="noStrike" noProof="0">
                        <a:solidFill>
                          <a:srgbClr val="050000"/>
                        </a:solidFill>
                        <a:latin typeface="Arial"/>
                      </a:endParaRPr>
                    </a:p>
                  </a:txBody>
                  <a:tcPr>
                    <a:solidFill>
                      <a:schemeClr val="bg2">
                        <a:lumMod val="95000"/>
                      </a:schemeClr>
                    </a:solidFill>
                  </a:tcPr>
                </a:tc>
                <a:extLst>
                  <a:ext uri="{0D108BD9-81ED-4DB2-BD59-A6C34878D82A}">
                    <a16:rowId xmlns:a16="http://schemas.microsoft.com/office/drawing/2014/main" val="1065170445"/>
                  </a:ext>
                </a:extLst>
              </a:tr>
              <a:tr h="274131">
                <a:tc>
                  <a:txBody>
                    <a:bodyPr/>
                    <a:lstStyle/>
                    <a:p>
                      <a:pPr lvl="0" algn="l" rtl="0">
                        <a:buNone/>
                      </a:pPr>
                      <a:r>
                        <a:rPr lang="en-US" sz="1500" b="1" dirty="0">
                          <a:solidFill>
                            <a:srgbClr val="050000"/>
                          </a:solidFill>
                          <a:effectLst/>
                          <a:latin typeface="Arial"/>
                        </a:rPr>
                        <a:t>HADM 1350</a:t>
                      </a:r>
                      <a:r>
                        <a:rPr lang="en-US" sz="1500" dirty="0">
                          <a:solidFill>
                            <a:srgbClr val="050000"/>
                          </a:solidFill>
                          <a:effectLst/>
                          <a:latin typeface="Arial"/>
                        </a:rPr>
                        <a:t> – Introduction to Hotel Operations </a:t>
                      </a:r>
                      <a:endParaRPr lang="en-US" sz="1500" b="0" i="0">
                        <a:solidFill>
                          <a:srgbClr val="050000"/>
                        </a:solidFill>
                        <a:effectLst/>
                        <a:latin typeface="Arial"/>
                      </a:endParaRPr>
                    </a:p>
                  </a:txBody>
                  <a:tcPr>
                    <a:solidFill>
                      <a:schemeClr val="bg2">
                        <a:lumMod val="95000"/>
                      </a:schemeClr>
                    </a:solidFill>
                  </a:tcPr>
                </a:tc>
                <a:tc>
                  <a:txBody>
                    <a:bodyPr/>
                    <a:lstStyle/>
                    <a:p>
                      <a:pPr algn="l" rtl="0" fontAlgn="base"/>
                      <a:r>
                        <a:rPr lang="en-US" sz="1500" b="1" dirty="0">
                          <a:solidFill>
                            <a:srgbClr val="050000"/>
                          </a:solidFill>
                          <a:effectLst/>
                          <a:latin typeface="Arial"/>
                        </a:rPr>
                        <a:t>HADM 1361 </a:t>
                      </a:r>
                      <a:r>
                        <a:rPr lang="en-US" sz="1500" dirty="0">
                          <a:solidFill>
                            <a:srgbClr val="050000"/>
                          </a:solidFill>
                          <a:effectLst/>
                          <a:latin typeface="Arial"/>
                        </a:rPr>
                        <a:t>– Introduction to Foodservice Management  </a:t>
                      </a:r>
                      <a:endParaRPr lang="en-US" sz="1500" b="0" i="0">
                        <a:solidFill>
                          <a:srgbClr val="050000"/>
                        </a:solidFill>
                        <a:effectLst/>
                        <a:latin typeface="Arial"/>
                      </a:endParaRPr>
                    </a:p>
                  </a:txBody>
                  <a:tcPr>
                    <a:solidFill>
                      <a:schemeClr val="bg2">
                        <a:lumMod val="95000"/>
                      </a:schemeClr>
                    </a:solidFill>
                  </a:tcPr>
                </a:tc>
                <a:extLst>
                  <a:ext uri="{0D108BD9-81ED-4DB2-BD59-A6C34878D82A}">
                    <a16:rowId xmlns:a16="http://schemas.microsoft.com/office/drawing/2014/main" val="920117953"/>
                  </a:ext>
                </a:extLst>
              </a:tr>
              <a:tr h="274131">
                <a:tc>
                  <a:txBody>
                    <a:bodyPr/>
                    <a:lstStyle/>
                    <a:p>
                      <a:pPr lvl="0" algn="l">
                        <a:buNone/>
                      </a:pPr>
                      <a:r>
                        <a:rPr lang="en-US" sz="1500" b="1" dirty="0">
                          <a:solidFill>
                            <a:srgbClr val="050000"/>
                          </a:solidFill>
                          <a:effectLst/>
                          <a:latin typeface="Arial"/>
                        </a:rPr>
                        <a:t>HADM 1650</a:t>
                      </a:r>
                      <a:r>
                        <a:rPr lang="en-US" sz="1500" dirty="0">
                          <a:solidFill>
                            <a:srgbClr val="050000"/>
                          </a:solidFill>
                          <a:effectLst/>
                          <a:latin typeface="Arial"/>
                        </a:rPr>
                        <a:t> – Business Writing </a:t>
                      </a:r>
                      <a:endParaRPr lang="en-US">
                        <a:solidFill>
                          <a:srgbClr val="050000"/>
                        </a:solidFill>
                        <a:latin typeface="Arial"/>
                      </a:endParaRPr>
                    </a:p>
                  </a:txBody>
                  <a:tcPr>
                    <a:solidFill>
                      <a:schemeClr val="bg2">
                        <a:lumMod val="95000"/>
                      </a:schemeClr>
                    </a:solidFill>
                  </a:tcPr>
                </a:tc>
                <a:tc>
                  <a:txBody>
                    <a:bodyPr/>
                    <a:lstStyle/>
                    <a:p>
                      <a:pPr lvl="0" algn="l">
                        <a:buNone/>
                      </a:pPr>
                      <a:r>
                        <a:rPr lang="en-US" sz="1500" b="1" i="0" u="none" strike="noStrike" noProof="0" dirty="0">
                          <a:solidFill>
                            <a:srgbClr val="050000"/>
                          </a:solidFill>
                          <a:effectLst/>
                          <a:latin typeface="Arial"/>
                        </a:rPr>
                        <a:t>HADM 1150</a:t>
                      </a:r>
                      <a:r>
                        <a:rPr lang="en-US" sz="1500" b="0" i="0" u="none" strike="noStrike" noProof="0" dirty="0">
                          <a:solidFill>
                            <a:srgbClr val="050000"/>
                          </a:solidFill>
                          <a:effectLst/>
                          <a:latin typeface="Arial"/>
                        </a:rPr>
                        <a:t> – Organizational Behavior &amp; Leadership Skills  </a:t>
                      </a:r>
                      <a:endParaRPr lang="en-US">
                        <a:solidFill>
                          <a:srgbClr val="050000"/>
                        </a:solidFill>
                        <a:latin typeface="Arial"/>
                      </a:endParaRPr>
                    </a:p>
                  </a:txBody>
                  <a:tcPr>
                    <a:solidFill>
                      <a:schemeClr val="bg2">
                        <a:lumMod val="95000"/>
                      </a:schemeClr>
                    </a:solidFill>
                  </a:tcPr>
                </a:tc>
                <a:extLst>
                  <a:ext uri="{0D108BD9-81ED-4DB2-BD59-A6C34878D82A}">
                    <a16:rowId xmlns:a16="http://schemas.microsoft.com/office/drawing/2014/main" val="1966564069"/>
                  </a:ext>
                </a:extLst>
              </a:tr>
              <a:tr h="274131">
                <a:tc>
                  <a:txBody>
                    <a:bodyPr/>
                    <a:lstStyle/>
                    <a:p>
                      <a:pPr lvl="0" algn="ctr" rtl="0">
                        <a:buNone/>
                      </a:pPr>
                      <a:r>
                        <a:rPr lang="en-US" sz="1500" b="1" cap="small" dirty="0">
                          <a:solidFill>
                            <a:srgbClr val="050000"/>
                          </a:solidFill>
                          <a:effectLst/>
                          <a:latin typeface="Arial"/>
                        </a:rPr>
                        <a:t>Block 2 Students</a:t>
                      </a:r>
                      <a:r>
                        <a:rPr lang="en-US" sz="1500" b="1" dirty="0">
                          <a:solidFill>
                            <a:srgbClr val="050000"/>
                          </a:solidFill>
                          <a:effectLst/>
                          <a:latin typeface="Arial"/>
                        </a:rPr>
                        <a:t> </a:t>
                      </a:r>
                      <a:endParaRPr lang="en-US" sz="1500" b="1" i="0">
                        <a:solidFill>
                          <a:srgbClr val="050000"/>
                        </a:solidFill>
                        <a:effectLst/>
                        <a:latin typeface="Arial"/>
                      </a:endParaRPr>
                    </a:p>
                  </a:txBody>
                  <a:tcPr>
                    <a:solidFill>
                      <a:srgbClr val="E8B5B5"/>
                    </a:solidFill>
                  </a:tcPr>
                </a:tc>
                <a:tc>
                  <a:txBody>
                    <a:bodyPr/>
                    <a:lstStyle/>
                    <a:p>
                      <a:pPr algn="ctr" rtl="0" fontAlgn="base"/>
                      <a:r>
                        <a:rPr lang="en-US" sz="1500" b="1" cap="small" dirty="0">
                          <a:solidFill>
                            <a:srgbClr val="050000"/>
                          </a:solidFill>
                          <a:effectLst/>
                          <a:latin typeface="Arial"/>
                        </a:rPr>
                        <a:t>Block 2 Students</a:t>
                      </a:r>
                      <a:r>
                        <a:rPr lang="en-US" sz="1500" b="1" dirty="0">
                          <a:solidFill>
                            <a:srgbClr val="050000"/>
                          </a:solidFill>
                          <a:effectLst/>
                          <a:latin typeface="Arial"/>
                        </a:rPr>
                        <a:t> </a:t>
                      </a:r>
                      <a:endParaRPr lang="en-US" sz="1500" b="1" i="0">
                        <a:solidFill>
                          <a:srgbClr val="050000"/>
                        </a:solidFill>
                        <a:effectLst/>
                        <a:latin typeface="Arial"/>
                      </a:endParaRPr>
                    </a:p>
                  </a:txBody>
                  <a:tcPr>
                    <a:solidFill>
                      <a:srgbClr val="E8B5B5"/>
                    </a:solidFill>
                  </a:tcPr>
                </a:tc>
                <a:extLst>
                  <a:ext uri="{0D108BD9-81ED-4DB2-BD59-A6C34878D82A}">
                    <a16:rowId xmlns:a16="http://schemas.microsoft.com/office/drawing/2014/main" val="2754709666"/>
                  </a:ext>
                </a:extLst>
              </a:tr>
              <a:tr h="470944">
                <a:tc>
                  <a:txBody>
                    <a:bodyPr/>
                    <a:lstStyle/>
                    <a:p>
                      <a:pPr lvl="0" algn="l">
                        <a:buNone/>
                      </a:pPr>
                      <a:r>
                        <a:rPr lang="en-US" sz="1500" b="1" i="0" u="none" strike="noStrike" noProof="0" dirty="0">
                          <a:solidFill>
                            <a:srgbClr val="050000"/>
                          </a:solidFill>
                          <a:effectLst/>
                          <a:latin typeface="Arial"/>
                        </a:rPr>
                        <a:t>First Year Writing Seminar </a:t>
                      </a:r>
                      <a:r>
                        <a:rPr lang="en-US" sz="1500" b="0" i="0" u="none" strike="noStrike" noProof="0" dirty="0">
                          <a:solidFill>
                            <a:srgbClr val="050000"/>
                          </a:solidFill>
                          <a:effectLst/>
                          <a:latin typeface="Arial"/>
                        </a:rPr>
                        <a:t>(</a:t>
                      </a:r>
                      <a:r>
                        <a:rPr lang="en-US" sz="1500" b="0" i="1" u="none" strike="noStrike" noProof="0" dirty="0">
                          <a:solidFill>
                            <a:srgbClr val="050000"/>
                          </a:solidFill>
                          <a:effectLst/>
                          <a:latin typeface="Arial"/>
                        </a:rPr>
                        <a:t>Students must enroll themselves into a First Year Writing Seminar of their choice</a:t>
                      </a:r>
                      <a:r>
                        <a:rPr lang="en-US" sz="1500" b="0" i="0" u="none" strike="noStrike" noProof="0" dirty="0">
                          <a:solidFill>
                            <a:srgbClr val="050000"/>
                          </a:solidFill>
                          <a:effectLst/>
                          <a:latin typeface="Arial"/>
                        </a:rPr>
                        <a:t>)  </a:t>
                      </a:r>
                      <a:endParaRPr lang="en-US">
                        <a:solidFill>
                          <a:srgbClr val="050000"/>
                        </a:solidFill>
                        <a:latin typeface="Arial"/>
                      </a:endParaRPr>
                    </a:p>
                  </a:txBody>
                  <a:tcPr>
                    <a:solidFill>
                      <a:schemeClr val="bg2">
                        <a:lumMod val="95000"/>
                      </a:schemeClr>
                    </a:solidFill>
                  </a:tcPr>
                </a:tc>
                <a:tc>
                  <a:txBody>
                    <a:bodyPr/>
                    <a:lstStyle/>
                    <a:p>
                      <a:pPr algn="l" rtl="0" fontAlgn="base"/>
                      <a:r>
                        <a:rPr lang="en-US" sz="1500" b="1" dirty="0">
                          <a:solidFill>
                            <a:srgbClr val="050000"/>
                          </a:solidFill>
                          <a:effectLst/>
                          <a:latin typeface="Arial"/>
                        </a:rPr>
                        <a:t>HADM 1210</a:t>
                      </a:r>
                      <a:r>
                        <a:rPr lang="en-US" sz="1500" dirty="0">
                          <a:solidFill>
                            <a:srgbClr val="050000"/>
                          </a:solidFill>
                          <a:effectLst/>
                          <a:latin typeface="Arial"/>
                        </a:rPr>
                        <a:t> – Financial Accounting  </a:t>
                      </a:r>
                      <a:endParaRPr lang="en-US" sz="1500" b="0" i="0">
                        <a:solidFill>
                          <a:srgbClr val="050000"/>
                        </a:solidFill>
                        <a:effectLst/>
                        <a:latin typeface="Arial"/>
                      </a:endParaRPr>
                    </a:p>
                  </a:txBody>
                  <a:tcPr>
                    <a:solidFill>
                      <a:schemeClr val="bg2">
                        <a:lumMod val="95000"/>
                      </a:schemeClr>
                    </a:solidFill>
                  </a:tcPr>
                </a:tc>
                <a:extLst>
                  <a:ext uri="{0D108BD9-81ED-4DB2-BD59-A6C34878D82A}">
                    <a16:rowId xmlns:a16="http://schemas.microsoft.com/office/drawing/2014/main" val="4017226796"/>
                  </a:ext>
                </a:extLst>
              </a:tr>
              <a:tr h="274131">
                <a:tc>
                  <a:txBody>
                    <a:bodyPr/>
                    <a:lstStyle/>
                    <a:p>
                      <a:pPr lvl="0" algn="l" rtl="0">
                        <a:buNone/>
                      </a:pPr>
                      <a:r>
                        <a:rPr lang="en-US" sz="1500" b="1" dirty="0">
                          <a:solidFill>
                            <a:srgbClr val="050000"/>
                          </a:solidFill>
                          <a:effectLst/>
                          <a:latin typeface="Arial"/>
                        </a:rPr>
                        <a:t>HADM 1361</a:t>
                      </a:r>
                      <a:r>
                        <a:rPr lang="en-US" sz="1500" dirty="0">
                          <a:solidFill>
                            <a:srgbClr val="050000"/>
                          </a:solidFill>
                          <a:effectLst/>
                          <a:latin typeface="Arial"/>
                        </a:rPr>
                        <a:t> – Principles of Food &amp; Beverage Ops. Mgmnt.</a:t>
                      </a:r>
                      <a:endParaRPr lang="en-US" sz="1500" b="0" i="0">
                        <a:solidFill>
                          <a:srgbClr val="050000"/>
                        </a:solidFill>
                        <a:effectLst/>
                        <a:latin typeface="Arial"/>
                      </a:endParaRPr>
                    </a:p>
                  </a:txBody>
                  <a:tcPr>
                    <a:solidFill>
                      <a:schemeClr val="bg2">
                        <a:lumMod val="95000"/>
                      </a:schemeClr>
                    </a:solidFill>
                  </a:tcPr>
                </a:tc>
                <a:tc>
                  <a:txBody>
                    <a:bodyPr/>
                    <a:lstStyle/>
                    <a:p>
                      <a:pPr algn="l" rtl="0" fontAlgn="base"/>
                      <a:r>
                        <a:rPr lang="en-US" sz="1500" b="1" dirty="0">
                          <a:solidFill>
                            <a:srgbClr val="050000"/>
                          </a:solidFill>
                          <a:effectLst/>
                          <a:latin typeface="Arial"/>
                        </a:rPr>
                        <a:t>HADM 1350</a:t>
                      </a:r>
                      <a:r>
                        <a:rPr lang="en-US" sz="1500" dirty="0">
                          <a:solidFill>
                            <a:srgbClr val="050000"/>
                          </a:solidFill>
                          <a:effectLst/>
                          <a:latin typeface="Arial"/>
                        </a:rPr>
                        <a:t> – Introduction to Hotel Operations </a:t>
                      </a:r>
                      <a:endParaRPr lang="en-US" sz="1500" b="0" i="0">
                        <a:solidFill>
                          <a:srgbClr val="050000"/>
                        </a:solidFill>
                        <a:effectLst/>
                        <a:latin typeface="Arial"/>
                      </a:endParaRPr>
                    </a:p>
                  </a:txBody>
                  <a:tcPr>
                    <a:solidFill>
                      <a:schemeClr val="bg2">
                        <a:lumMod val="95000"/>
                      </a:schemeClr>
                    </a:solidFill>
                  </a:tcPr>
                </a:tc>
                <a:extLst>
                  <a:ext uri="{0D108BD9-81ED-4DB2-BD59-A6C34878D82A}">
                    <a16:rowId xmlns:a16="http://schemas.microsoft.com/office/drawing/2014/main" val="4244243287"/>
                  </a:ext>
                </a:extLst>
              </a:tr>
              <a:tr h="421741">
                <a:tc>
                  <a:txBody>
                    <a:bodyPr/>
                    <a:lstStyle/>
                    <a:p>
                      <a:pPr lvl="0" algn="l" rtl="0">
                        <a:buNone/>
                      </a:pPr>
                      <a:r>
                        <a:rPr lang="en-US" sz="1500" b="1" dirty="0">
                          <a:solidFill>
                            <a:srgbClr val="050000"/>
                          </a:solidFill>
                          <a:effectLst/>
                          <a:latin typeface="Arial"/>
                        </a:rPr>
                        <a:t>HADM 1150</a:t>
                      </a:r>
                      <a:r>
                        <a:rPr lang="en-US" sz="1500" dirty="0">
                          <a:solidFill>
                            <a:srgbClr val="050000"/>
                          </a:solidFill>
                          <a:effectLst/>
                          <a:latin typeface="Arial"/>
                        </a:rPr>
                        <a:t> – Organizational Behavior &amp; Leadership Skills  </a:t>
                      </a:r>
                      <a:endParaRPr lang="en-US" sz="1500" b="0" i="0">
                        <a:solidFill>
                          <a:srgbClr val="050000"/>
                        </a:solidFill>
                        <a:effectLst/>
                        <a:latin typeface="Arial"/>
                      </a:endParaRPr>
                    </a:p>
                  </a:txBody>
                  <a:tcPr>
                    <a:solidFill>
                      <a:schemeClr val="bg2">
                        <a:lumMod val="95000"/>
                      </a:schemeClr>
                    </a:solidFill>
                  </a:tcPr>
                </a:tc>
                <a:tc>
                  <a:txBody>
                    <a:bodyPr/>
                    <a:lstStyle/>
                    <a:p>
                      <a:pPr lvl="0" algn="l">
                        <a:buNone/>
                      </a:pPr>
                      <a:r>
                        <a:rPr lang="en-US" sz="1500" b="1" i="0" u="none" strike="noStrike" noProof="0" dirty="0">
                          <a:solidFill>
                            <a:srgbClr val="050000"/>
                          </a:solidFill>
                          <a:effectLst/>
                          <a:latin typeface="Arial"/>
                        </a:rPr>
                        <a:t>HADM 1650</a:t>
                      </a:r>
                      <a:r>
                        <a:rPr lang="en-US" sz="1500" b="0" i="0" u="none" strike="noStrike" noProof="0" dirty="0">
                          <a:solidFill>
                            <a:srgbClr val="050000"/>
                          </a:solidFill>
                          <a:effectLst/>
                          <a:latin typeface="Arial"/>
                        </a:rPr>
                        <a:t> – Business Writing </a:t>
                      </a:r>
                      <a:endParaRPr lang="en-US" b="0" i="0" u="none" strike="noStrike" noProof="0">
                        <a:solidFill>
                          <a:srgbClr val="050000"/>
                        </a:solidFill>
                        <a:latin typeface="Arial"/>
                      </a:endParaRPr>
                    </a:p>
                  </a:txBody>
                  <a:tcPr>
                    <a:solidFill>
                      <a:schemeClr val="bg2">
                        <a:lumMod val="95000"/>
                      </a:schemeClr>
                    </a:solidFill>
                  </a:tcPr>
                </a:tc>
                <a:extLst>
                  <a:ext uri="{0D108BD9-81ED-4DB2-BD59-A6C34878D82A}">
                    <a16:rowId xmlns:a16="http://schemas.microsoft.com/office/drawing/2014/main" val="929186123"/>
                  </a:ext>
                </a:extLst>
              </a:tr>
            </a:tbl>
          </a:graphicData>
        </a:graphic>
      </p:graphicFrame>
    </p:spTree>
    <p:extLst>
      <p:ext uri="{BB962C8B-B14F-4D97-AF65-F5344CB8AC3E}">
        <p14:creationId xmlns:p14="http://schemas.microsoft.com/office/powerpoint/2010/main" val="406769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95000"/>
                    <a:lumOff val="5000"/>
                  </a:schemeClr>
                </a:solidFill>
                <a:latin typeface="Arial Black"/>
                <a:cs typeface="Arial"/>
              </a:rPr>
              <a:t>2000-Level HADM Core</a:t>
            </a:r>
            <a:endParaRPr lang="en-US" dirty="0">
              <a:solidFill>
                <a:schemeClr val="tx1">
                  <a:lumMod val="95000"/>
                  <a:lumOff val="5000"/>
                </a:schemeClr>
              </a:solidFil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54175" y="4972220"/>
            <a:ext cx="10854018" cy="2133918"/>
          </a:xfrm>
          <a:prstGeom prst="rect">
            <a:avLst/>
          </a:prstGeom>
          <a:noFill/>
        </p:spPr>
        <p:txBody>
          <a:bodyPr wrap="square" lIns="91440" tIns="45720" rIns="91440" bIns="45720" rtlCol="0" anchor="t">
            <a:spAutoFit/>
          </a:bodyPr>
          <a:lstStyle/>
          <a:p>
            <a:pPr marL="285750" indent="-285750">
              <a:buFont typeface="Arial,Sans-Serif"/>
              <a:buChar char="•"/>
            </a:pPr>
            <a:r>
              <a:rPr lang="en-US" dirty="0">
                <a:solidFill>
                  <a:srgbClr val="050000"/>
                </a:solidFill>
                <a:latin typeface="Calibri"/>
                <a:ea typeface="+mn-lt"/>
                <a:cs typeface="Arial"/>
              </a:rPr>
              <a:t>Transfer students are often not enrolled into perfect blocks due to transfer credit</a:t>
            </a:r>
          </a:p>
          <a:p>
            <a:pPr marL="285750" indent="-285750">
              <a:buFont typeface="Arial,Sans-Serif"/>
              <a:buChar char="•"/>
            </a:pPr>
            <a:r>
              <a:rPr lang="en-US" dirty="0">
                <a:solidFill>
                  <a:srgbClr val="050000"/>
                </a:solidFill>
                <a:latin typeface="Calibri"/>
                <a:ea typeface="+mn-lt"/>
                <a:cs typeface="Arial"/>
              </a:rPr>
              <a:t>Students</a:t>
            </a:r>
            <a:r>
              <a:rPr lang="en-US" dirty="0">
                <a:solidFill>
                  <a:srgbClr val="050000"/>
                </a:solidFill>
                <a:latin typeface="Calibri"/>
                <a:cs typeface="Arial"/>
              </a:rPr>
              <a:t> can self-enroll </a:t>
            </a:r>
            <a:r>
              <a:rPr lang="en-US" dirty="0">
                <a:solidFill>
                  <a:srgbClr val="050000"/>
                </a:solidFill>
                <a:latin typeface="Calibri"/>
                <a:ea typeface="+mn-lt"/>
                <a:cs typeface="Arial"/>
              </a:rPr>
              <a:t>in HADM 2210 and HADM 2810 once they have met the pre-requisites for these courses: </a:t>
            </a:r>
            <a:endParaRPr lang="en-US" dirty="0">
              <a:solidFill>
                <a:srgbClr val="050000"/>
              </a:solidFill>
              <a:latin typeface="Calibri"/>
              <a:ea typeface="+mn-lt"/>
              <a:cs typeface="+mn-lt"/>
            </a:endParaRPr>
          </a:p>
          <a:p>
            <a:pPr marL="742950" lvl="1" indent="-285750">
              <a:buFont typeface="Arial,Sans-Serif"/>
              <a:buChar char="•"/>
            </a:pPr>
            <a:r>
              <a:rPr lang="en-US" dirty="0">
                <a:solidFill>
                  <a:srgbClr val="050000"/>
                </a:solidFill>
                <a:ea typeface="+mn-lt"/>
                <a:cs typeface="+mn-lt"/>
              </a:rPr>
              <a:t>HADM 2210 – Pre-requisite is HADM 1210 </a:t>
            </a:r>
          </a:p>
          <a:p>
            <a:pPr marL="742950" lvl="1" indent="-285750">
              <a:buFont typeface="Arial,Sans-Serif"/>
              <a:buChar char="•"/>
            </a:pPr>
            <a:r>
              <a:rPr lang="en-US" dirty="0">
                <a:solidFill>
                  <a:srgbClr val="050000"/>
                </a:solidFill>
                <a:ea typeface="+mn-lt"/>
                <a:cs typeface="+mn-lt"/>
              </a:rPr>
              <a:t>HADM 2810 – Pre-requisite is HADM 1150 </a:t>
            </a:r>
            <a:endParaRPr lang="en-US" dirty="0">
              <a:solidFill>
                <a:srgbClr val="050000"/>
              </a:solidFill>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156434" y="6395628"/>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8999429-C4BA-8CFA-4C12-590C6305CC37}"/>
              </a:ext>
            </a:extLst>
          </p:cNvPr>
          <p:cNvGraphicFramePr>
            <a:graphicFrameLocks noGrp="1"/>
          </p:cNvGraphicFramePr>
          <p:nvPr>
            <p:extLst>
              <p:ext uri="{D42A27DB-BD31-4B8C-83A1-F6EECF244321}">
                <p14:modId xmlns:p14="http://schemas.microsoft.com/office/powerpoint/2010/main" val="3415607117"/>
              </p:ext>
            </p:extLst>
          </p:nvPr>
        </p:nvGraphicFramePr>
        <p:xfrm>
          <a:off x="306371" y="1131216"/>
          <a:ext cx="11545161" cy="3679517"/>
        </p:xfrm>
        <a:graphic>
          <a:graphicData uri="http://schemas.openxmlformats.org/drawingml/2006/table">
            <a:tbl>
              <a:tblPr firstRow="1" bandRow="1">
                <a:tableStyleId>{5C22544A-7EE6-4342-B048-85BDC9FD1C3A}</a:tableStyleId>
              </a:tblPr>
              <a:tblGrid>
                <a:gridCol w="5580405">
                  <a:extLst>
                    <a:ext uri="{9D8B030D-6E8A-4147-A177-3AD203B41FA5}">
                      <a16:colId xmlns:a16="http://schemas.microsoft.com/office/drawing/2014/main" val="1370700151"/>
                    </a:ext>
                  </a:extLst>
                </a:gridCol>
                <a:gridCol w="5964756">
                  <a:extLst>
                    <a:ext uri="{9D8B030D-6E8A-4147-A177-3AD203B41FA5}">
                      <a16:colId xmlns:a16="http://schemas.microsoft.com/office/drawing/2014/main" val="3569000346"/>
                    </a:ext>
                  </a:extLst>
                </a:gridCol>
              </a:tblGrid>
              <a:tr h="362931">
                <a:tc>
                  <a:txBody>
                    <a:bodyPr/>
                    <a:lstStyle/>
                    <a:p>
                      <a:pPr algn="ctr" rtl="0" fontAlgn="base"/>
                      <a:r>
                        <a:rPr lang="en-US" sz="1800" cap="small" dirty="0">
                          <a:effectLst/>
                          <a:latin typeface="Calibri"/>
                        </a:rPr>
                        <a:t>Fall</a:t>
                      </a:r>
                      <a:r>
                        <a:rPr lang="en-US" sz="1800" dirty="0">
                          <a:effectLst/>
                          <a:latin typeface="Calibri"/>
                        </a:rPr>
                        <a:t> </a:t>
                      </a:r>
                      <a:endParaRPr lang="en-US" sz="1800" b="0" i="0">
                        <a:effectLst/>
                        <a:latin typeface="Calibri"/>
                      </a:endParaRPr>
                    </a:p>
                  </a:txBody>
                  <a:tcPr>
                    <a:solidFill>
                      <a:srgbClr val="C00000"/>
                    </a:solidFill>
                  </a:tcPr>
                </a:tc>
                <a:tc>
                  <a:txBody>
                    <a:bodyPr/>
                    <a:lstStyle/>
                    <a:p>
                      <a:pPr algn="ctr" rtl="0" fontAlgn="base"/>
                      <a:r>
                        <a:rPr lang="en-US" sz="1800" cap="small" dirty="0">
                          <a:effectLst/>
                          <a:latin typeface="Calibri"/>
                        </a:rPr>
                        <a:t>Spring</a:t>
                      </a:r>
                      <a:r>
                        <a:rPr lang="en-US" sz="1800" dirty="0">
                          <a:effectLst/>
                          <a:latin typeface="Calibri"/>
                        </a:rPr>
                        <a:t> </a:t>
                      </a:r>
                      <a:endParaRPr lang="en-US" sz="1800" b="0" i="0">
                        <a:effectLst/>
                        <a:latin typeface="Calibri"/>
                      </a:endParaRPr>
                    </a:p>
                  </a:txBody>
                  <a:tcPr>
                    <a:solidFill>
                      <a:srgbClr val="C00000"/>
                    </a:solidFill>
                  </a:tcPr>
                </a:tc>
                <a:extLst>
                  <a:ext uri="{0D108BD9-81ED-4DB2-BD59-A6C34878D82A}">
                    <a16:rowId xmlns:a16="http://schemas.microsoft.com/office/drawing/2014/main" val="4199457344"/>
                  </a:ext>
                </a:extLst>
              </a:tr>
              <a:tr h="276678">
                <a:tc gridSpan="2">
                  <a:txBody>
                    <a:bodyPr/>
                    <a:lstStyle/>
                    <a:p>
                      <a:pPr lvl="0" algn="ctr" rtl="0">
                        <a:buNone/>
                      </a:pPr>
                      <a:r>
                        <a:rPr lang="en-US" sz="1800" b="1" cap="small" dirty="0">
                          <a:effectLst/>
                          <a:latin typeface="Calibri"/>
                        </a:rPr>
                        <a:t>All Students </a:t>
                      </a:r>
                      <a:r>
                        <a:rPr lang="en-US" sz="1800" b="1" dirty="0">
                          <a:effectLst/>
                          <a:latin typeface="Calibri"/>
                        </a:rPr>
                        <a:t> </a:t>
                      </a:r>
                      <a:endParaRPr lang="en-US" sz="1800" b="1" i="0">
                        <a:effectLst/>
                        <a:latin typeface="Calibri"/>
                      </a:endParaRPr>
                    </a:p>
                  </a:txBody>
                  <a:tcPr>
                    <a:solidFill>
                      <a:srgbClr val="E8B5B5"/>
                    </a:solidFill>
                  </a:tcPr>
                </a:tc>
                <a:tc hMerge="1">
                  <a:txBody>
                    <a:bodyPr/>
                    <a:lstStyle/>
                    <a:p>
                      <a:endParaRPr lang="en-US"/>
                    </a:p>
                  </a:txBody>
                  <a:tcPr>
                    <a:solidFill>
                      <a:schemeClr val="bg2">
                        <a:lumMod val="95000"/>
                      </a:schemeClr>
                    </a:solidFill>
                  </a:tcPr>
                </a:tc>
                <a:extLst>
                  <a:ext uri="{0D108BD9-81ED-4DB2-BD59-A6C34878D82A}">
                    <a16:rowId xmlns:a16="http://schemas.microsoft.com/office/drawing/2014/main" val="564814533"/>
                  </a:ext>
                </a:extLst>
              </a:tr>
              <a:tr h="276678">
                <a:tc>
                  <a:txBody>
                    <a:bodyPr/>
                    <a:lstStyle/>
                    <a:p>
                      <a:pPr lvl="0" algn="l">
                        <a:buNone/>
                      </a:pPr>
                      <a:r>
                        <a:rPr lang="en-US" sz="1600" b="1" i="0" u="none" strike="noStrike" noProof="0" dirty="0">
                          <a:effectLst/>
                          <a:latin typeface="Calibri"/>
                        </a:rPr>
                        <a:t>HADM 2220</a:t>
                      </a:r>
                      <a:r>
                        <a:rPr lang="en-US" sz="1600" b="0" i="0" u="none" strike="noStrike" noProof="0" dirty="0">
                          <a:effectLst/>
                          <a:latin typeface="Calibri"/>
                        </a:rPr>
                        <a:t> - Finance</a:t>
                      </a:r>
                    </a:p>
                  </a:txBody>
                  <a:tcPr>
                    <a:solidFill>
                      <a:schemeClr val="bg2">
                        <a:lumMod val="95000"/>
                      </a:schemeClr>
                    </a:solidFill>
                  </a:tcPr>
                </a:tc>
                <a:tc>
                  <a:txBody>
                    <a:bodyPr/>
                    <a:lstStyle/>
                    <a:p>
                      <a:pPr lvl="0" algn="l" rtl="0">
                        <a:buNone/>
                      </a:pPr>
                      <a:r>
                        <a:rPr lang="en-US" sz="1600" b="1" dirty="0">
                          <a:effectLst/>
                          <a:latin typeface="Calibri"/>
                        </a:rPr>
                        <a:t>HADM 2221</a:t>
                      </a:r>
                      <a:r>
                        <a:rPr lang="en-US" sz="1600" dirty="0">
                          <a:effectLst/>
                          <a:latin typeface="Calibri"/>
                        </a:rPr>
                        <a:t> – Principles of Hospitality in Real Estate</a:t>
                      </a:r>
                    </a:p>
                  </a:txBody>
                  <a:tcPr>
                    <a:solidFill>
                      <a:schemeClr val="bg2">
                        <a:lumMod val="95000"/>
                      </a:schemeClr>
                    </a:solidFill>
                  </a:tcPr>
                </a:tc>
                <a:extLst>
                  <a:ext uri="{0D108BD9-81ED-4DB2-BD59-A6C34878D82A}">
                    <a16:rowId xmlns:a16="http://schemas.microsoft.com/office/drawing/2014/main" val="1065170445"/>
                  </a:ext>
                </a:extLst>
              </a:tr>
              <a:tr h="276678">
                <a:tc>
                  <a:txBody>
                    <a:bodyPr/>
                    <a:lstStyle/>
                    <a:p>
                      <a:pPr lvl="0" algn="ctr" rtl="0">
                        <a:buNone/>
                      </a:pPr>
                      <a:r>
                        <a:rPr lang="en-US" sz="1800" b="1" cap="small" dirty="0">
                          <a:effectLst/>
                          <a:latin typeface="Calibri"/>
                        </a:rPr>
                        <a:t>Block 1 Students</a:t>
                      </a:r>
                      <a:r>
                        <a:rPr lang="en-US" sz="1800" b="1" dirty="0">
                          <a:effectLst/>
                          <a:latin typeface="Calibri"/>
                        </a:rPr>
                        <a:t> </a:t>
                      </a:r>
                      <a:endParaRPr lang="en-US" sz="1800" b="1" i="0">
                        <a:effectLst/>
                        <a:latin typeface="Calibri"/>
                      </a:endParaRPr>
                    </a:p>
                  </a:txBody>
                  <a:tcPr>
                    <a:solidFill>
                      <a:srgbClr val="E8B5B5"/>
                    </a:solidFill>
                  </a:tcPr>
                </a:tc>
                <a:tc>
                  <a:txBody>
                    <a:bodyPr/>
                    <a:lstStyle/>
                    <a:p>
                      <a:pPr lvl="0" algn="ctr" rtl="0">
                        <a:buNone/>
                      </a:pPr>
                      <a:r>
                        <a:rPr lang="en-US" sz="1800" b="1" cap="small" dirty="0">
                          <a:effectLst/>
                          <a:latin typeface="Calibri"/>
                        </a:rPr>
                        <a:t>Block 1 Students</a:t>
                      </a:r>
                      <a:r>
                        <a:rPr lang="en-US" sz="1800" b="1" dirty="0">
                          <a:effectLst/>
                          <a:latin typeface="Calibri"/>
                        </a:rPr>
                        <a:t> </a:t>
                      </a:r>
                      <a:endParaRPr lang="en-US" sz="1800" b="1" i="0">
                        <a:effectLst/>
                        <a:latin typeface="Calibri"/>
                      </a:endParaRPr>
                    </a:p>
                  </a:txBody>
                  <a:tcPr>
                    <a:solidFill>
                      <a:srgbClr val="E8B5B5"/>
                    </a:solidFill>
                  </a:tcPr>
                </a:tc>
                <a:extLst>
                  <a:ext uri="{0D108BD9-81ED-4DB2-BD59-A6C34878D82A}">
                    <a16:rowId xmlns:a16="http://schemas.microsoft.com/office/drawing/2014/main" val="2886391853"/>
                  </a:ext>
                </a:extLst>
              </a:tr>
              <a:tr h="276678">
                <a:tc>
                  <a:txBody>
                    <a:bodyPr/>
                    <a:lstStyle/>
                    <a:p>
                      <a:pPr lvl="0" algn="l">
                        <a:buNone/>
                      </a:pPr>
                      <a:r>
                        <a:rPr lang="en-US" sz="1600" b="1" i="0" u="none" strike="noStrike" noProof="0" dirty="0">
                          <a:effectLst/>
                          <a:latin typeface="Calibri"/>
                        </a:rPr>
                        <a:t>HADM 2430</a:t>
                      </a:r>
                      <a:r>
                        <a:rPr lang="en-US" sz="1600" b="0" i="0" u="none" strike="noStrike" noProof="0" dirty="0">
                          <a:effectLst/>
                          <a:latin typeface="Calibri"/>
                        </a:rPr>
                        <a:t>- Marketing Management for Services</a:t>
                      </a:r>
                      <a:endParaRPr lang="en-US" sz="1600">
                        <a:latin typeface="Calibri"/>
                      </a:endParaRPr>
                    </a:p>
                  </a:txBody>
                  <a:tcPr>
                    <a:solidFill>
                      <a:schemeClr val="bg2">
                        <a:lumMod val="95000"/>
                      </a:schemeClr>
                    </a:solidFill>
                  </a:tcPr>
                </a:tc>
                <a:tc>
                  <a:txBody>
                    <a:bodyPr/>
                    <a:lstStyle/>
                    <a:p>
                      <a:pPr lvl="0" algn="l">
                        <a:buNone/>
                      </a:pPr>
                      <a:r>
                        <a:rPr lang="en-US" sz="1600" b="1" dirty="0">
                          <a:effectLst/>
                          <a:latin typeface="Calibri"/>
                        </a:rPr>
                        <a:t>HADM 2351</a:t>
                      </a:r>
                      <a:r>
                        <a:rPr lang="en-US" sz="1600" dirty="0">
                          <a:effectLst/>
                          <a:latin typeface="Calibri"/>
                        </a:rPr>
                        <a:t> – Restaurant Management</a:t>
                      </a:r>
                    </a:p>
                  </a:txBody>
                  <a:tcPr>
                    <a:solidFill>
                      <a:schemeClr val="bg2">
                        <a:lumMod val="95000"/>
                      </a:schemeClr>
                    </a:solidFill>
                  </a:tcPr>
                </a:tc>
                <a:extLst>
                  <a:ext uri="{0D108BD9-81ED-4DB2-BD59-A6C34878D82A}">
                    <a16:rowId xmlns:a16="http://schemas.microsoft.com/office/drawing/2014/main" val="1139912038"/>
                  </a:ext>
                </a:extLst>
              </a:tr>
              <a:tr h="276678">
                <a:tc>
                  <a:txBody>
                    <a:bodyPr/>
                    <a:lstStyle/>
                    <a:p>
                      <a:pPr algn="l" rtl="0" fontAlgn="base"/>
                      <a:r>
                        <a:rPr lang="en-US" sz="1600" b="1" dirty="0">
                          <a:effectLst/>
                          <a:latin typeface="Calibri"/>
                        </a:rPr>
                        <a:t>HADM 2021 – </a:t>
                      </a:r>
                      <a:r>
                        <a:rPr lang="en-US" sz="1600" dirty="0">
                          <a:effectLst/>
                          <a:latin typeface="Calibri"/>
                        </a:rPr>
                        <a:t>Critical Thinking &amp; Mathematical Modeling in Operations</a:t>
                      </a:r>
                    </a:p>
                  </a:txBody>
                  <a:tcPr>
                    <a:solidFill>
                      <a:schemeClr val="bg2">
                        <a:lumMod val="95000"/>
                      </a:schemeClr>
                    </a:solidFill>
                  </a:tcPr>
                </a:tc>
                <a:tc>
                  <a:txBody>
                    <a:bodyPr/>
                    <a:lstStyle/>
                    <a:p>
                      <a:pPr algn="l" rtl="0" fontAlgn="base"/>
                      <a:r>
                        <a:rPr lang="en-US" sz="1600" b="1" dirty="0">
                          <a:effectLst/>
                          <a:latin typeface="Calibri"/>
                        </a:rPr>
                        <a:t>HADM 2560</a:t>
                      </a:r>
                      <a:r>
                        <a:rPr lang="en-US" sz="1600" dirty="0">
                          <a:effectLst/>
                          <a:latin typeface="Calibri"/>
                        </a:rPr>
                        <a:t> – Fundamentals of Hospitality Development &amp; Management</a:t>
                      </a:r>
                      <a:endParaRPr lang="en-US" sz="1600" b="0" i="0">
                        <a:effectLst/>
                        <a:latin typeface="Calibri"/>
                      </a:endParaRPr>
                    </a:p>
                  </a:txBody>
                  <a:tcPr>
                    <a:solidFill>
                      <a:schemeClr val="bg2">
                        <a:lumMod val="95000"/>
                      </a:schemeClr>
                    </a:solidFill>
                  </a:tcPr>
                </a:tc>
                <a:extLst>
                  <a:ext uri="{0D108BD9-81ED-4DB2-BD59-A6C34878D82A}">
                    <a16:rowId xmlns:a16="http://schemas.microsoft.com/office/drawing/2014/main" val="920117953"/>
                  </a:ext>
                </a:extLst>
              </a:tr>
              <a:tr h="346435">
                <a:tc>
                  <a:txBody>
                    <a:bodyPr/>
                    <a:lstStyle/>
                    <a:p>
                      <a:pPr lvl="0" algn="ctr" rtl="0">
                        <a:buNone/>
                      </a:pPr>
                      <a:r>
                        <a:rPr lang="en-US" sz="1800" b="1" cap="small" dirty="0">
                          <a:effectLst/>
                          <a:latin typeface="Calibri"/>
                        </a:rPr>
                        <a:t>Block 2 Students</a:t>
                      </a:r>
                      <a:r>
                        <a:rPr lang="en-US" sz="1800" b="1" dirty="0">
                          <a:effectLst/>
                          <a:latin typeface="Calibri"/>
                        </a:rPr>
                        <a:t> </a:t>
                      </a:r>
                      <a:endParaRPr lang="en-US" sz="1800" b="1" i="0">
                        <a:effectLst/>
                        <a:latin typeface="Calibri"/>
                      </a:endParaRPr>
                    </a:p>
                  </a:txBody>
                  <a:tcPr>
                    <a:solidFill>
                      <a:srgbClr val="E8B5B5"/>
                    </a:solidFill>
                  </a:tcPr>
                </a:tc>
                <a:tc>
                  <a:txBody>
                    <a:bodyPr/>
                    <a:lstStyle/>
                    <a:p>
                      <a:pPr lvl="0" algn="ctr" rtl="0">
                        <a:buNone/>
                      </a:pPr>
                      <a:r>
                        <a:rPr lang="en-US" sz="1800" b="1" cap="small" dirty="0">
                          <a:effectLst/>
                          <a:latin typeface="Calibri"/>
                        </a:rPr>
                        <a:t>Block 2 Students</a:t>
                      </a:r>
                      <a:r>
                        <a:rPr lang="en-US" sz="1800" b="1" dirty="0">
                          <a:effectLst/>
                          <a:latin typeface="Calibri"/>
                        </a:rPr>
                        <a:t> </a:t>
                      </a:r>
                      <a:endParaRPr lang="en-US" sz="1800" b="1" i="0">
                        <a:effectLst/>
                        <a:latin typeface="Calibri"/>
                      </a:endParaRPr>
                    </a:p>
                  </a:txBody>
                  <a:tcPr>
                    <a:solidFill>
                      <a:srgbClr val="E8B5B5"/>
                    </a:solidFill>
                  </a:tcPr>
                </a:tc>
                <a:extLst>
                  <a:ext uri="{0D108BD9-81ED-4DB2-BD59-A6C34878D82A}">
                    <a16:rowId xmlns:a16="http://schemas.microsoft.com/office/drawing/2014/main" val="1752704944"/>
                  </a:ext>
                </a:extLst>
              </a:tr>
              <a:tr h="387677">
                <a:tc>
                  <a:txBody>
                    <a:bodyPr/>
                    <a:lstStyle/>
                    <a:p>
                      <a:pPr lvl="0" algn="l">
                        <a:buNone/>
                      </a:pPr>
                      <a:r>
                        <a:rPr lang="en-US" sz="1600" b="1" dirty="0">
                          <a:effectLst/>
                          <a:latin typeface="Calibri"/>
                        </a:rPr>
                        <a:t>HADM 2351</a:t>
                      </a:r>
                      <a:r>
                        <a:rPr lang="en-US" sz="1600" dirty="0">
                          <a:effectLst/>
                          <a:latin typeface="Calibri"/>
                        </a:rPr>
                        <a:t> – Restaurant Management</a:t>
                      </a:r>
                    </a:p>
                  </a:txBody>
                  <a:tcPr>
                    <a:solidFill>
                      <a:schemeClr val="bg2">
                        <a:lumMod val="95000"/>
                      </a:schemeClr>
                    </a:solidFill>
                  </a:tcPr>
                </a:tc>
                <a:tc>
                  <a:txBody>
                    <a:bodyPr/>
                    <a:lstStyle/>
                    <a:p>
                      <a:pPr lvl="0" algn="l">
                        <a:buNone/>
                      </a:pPr>
                      <a:r>
                        <a:rPr lang="en-US" sz="1600" b="1" i="0" u="none" strike="noStrike" noProof="0" dirty="0">
                          <a:effectLst/>
                          <a:latin typeface="Calibri"/>
                        </a:rPr>
                        <a:t>HADM 2430</a:t>
                      </a:r>
                      <a:r>
                        <a:rPr lang="en-US" sz="1600" b="0" i="0" u="none" strike="noStrike" noProof="0" dirty="0">
                          <a:effectLst/>
                          <a:latin typeface="Calibri"/>
                        </a:rPr>
                        <a:t>- Marketing Management for Services</a:t>
                      </a:r>
                      <a:endParaRPr lang="en-US" sz="1600">
                        <a:latin typeface="Calibri"/>
                      </a:endParaRPr>
                    </a:p>
                  </a:txBody>
                  <a:tcPr>
                    <a:solidFill>
                      <a:schemeClr val="bg2">
                        <a:lumMod val="95000"/>
                      </a:schemeClr>
                    </a:solidFill>
                  </a:tcPr>
                </a:tc>
                <a:extLst>
                  <a:ext uri="{0D108BD9-81ED-4DB2-BD59-A6C34878D82A}">
                    <a16:rowId xmlns:a16="http://schemas.microsoft.com/office/drawing/2014/main" val="4223414351"/>
                  </a:ext>
                </a:extLst>
              </a:tr>
              <a:tr h="568745">
                <a:tc>
                  <a:txBody>
                    <a:bodyPr/>
                    <a:lstStyle/>
                    <a:p>
                      <a:pPr lvl="0" algn="l" rtl="0">
                        <a:buNone/>
                      </a:pPr>
                      <a:r>
                        <a:rPr lang="en-US" sz="1600" b="1" dirty="0">
                          <a:effectLst/>
                          <a:latin typeface="Calibri"/>
                        </a:rPr>
                        <a:t>HADM 2560</a:t>
                      </a:r>
                      <a:r>
                        <a:rPr lang="en-US" sz="1600" dirty="0">
                          <a:effectLst/>
                          <a:latin typeface="Calibri"/>
                        </a:rPr>
                        <a:t> – Fundamentals of Hospitality Development &amp; Management</a:t>
                      </a:r>
                      <a:endParaRPr lang="en-US" sz="1600" b="0" i="0">
                        <a:effectLst/>
                        <a:latin typeface="Calibri"/>
                      </a:endParaRPr>
                    </a:p>
                  </a:txBody>
                  <a:tcPr>
                    <a:solidFill>
                      <a:schemeClr val="bg2">
                        <a:lumMod val="95000"/>
                      </a:schemeClr>
                    </a:solidFill>
                  </a:tcPr>
                </a:tc>
                <a:tc>
                  <a:txBody>
                    <a:bodyPr/>
                    <a:lstStyle/>
                    <a:p>
                      <a:pPr lvl="0" algn="l" rtl="0">
                        <a:buNone/>
                      </a:pPr>
                      <a:r>
                        <a:rPr lang="en-US" sz="1600" b="1" dirty="0">
                          <a:effectLst/>
                          <a:latin typeface="Calibri"/>
                        </a:rPr>
                        <a:t>HADM 2021 – </a:t>
                      </a:r>
                      <a:r>
                        <a:rPr lang="en-US" sz="1600" dirty="0">
                          <a:effectLst/>
                          <a:latin typeface="Calibri"/>
                        </a:rPr>
                        <a:t>Critical Thinking &amp; Mathematical Modeling in Operations</a:t>
                      </a:r>
                    </a:p>
                  </a:txBody>
                  <a:tcPr>
                    <a:solidFill>
                      <a:schemeClr val="bg2">
                        <a:lumMod val="95000"/>
                      </a:schemeClr>
                    </a:solidFill>
                  </a:tcPr>
                </a:tc>
                <a:extLst>
                  <a:ext uri="{0D108BD9-81ED-4DB2-BD59-A6C34878D82A}">
                    <a16:rowId xmlns:a16="http://schemas.microsoft.com/office/drawing/2014/main" val="2779422780"/>
                  </a:ext>
                </a:extLst>
              </a:tr>
            </a:tbl>
          </a:graphicData>
        </a:graphic>
      </p:graphicFrame>
    </p:spTree>
    <p:extLst>
      <p:ext uri="{BB962C8B-B14F-4D97-AF65-F5344CB8AC3E}">
        <p14:creationId xmlns:p14="http://schemas.microsoft.com/office/powerpoint/2010/main" val="158409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Details About Pre-Enrolled Core Classes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809283"/>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400" dirty="0">
                <a:solidFill>
                  <a:srgbClr val="050000"/>
                </a:solidFill>
                <a:ea typeface="+mn-lt"/>
                <a:cs typeface="+mn-lt"/>
              </a:rPr>
              <a:t>First year students are not permitted to add additional core beyond the block that you are pre-enrolled into.</a:t>
            </a:r>
          </a:p>
          <a:p>
            <a:pPr marL="342900" indent="-342900">
              <a:spcBef>
                <a:spcPts val="700"/>
              </a:spcBef>
              <a:spcAft>
                <a:spcPts val="500"/>
              </a:spcAft>
              <a:buFont typeface="Arial,Sans-Serif"/>
              <a:buChar char="•"/>
            </a:pPr>
            <a:r>
              <a:rPr lang="en-US" sz="2400" b="1" dirty="0">
                <a:solidFill>
                  <a:srgbClr val="050000"/>
                </a:solidFill>
                <a:ea typeface="+mn-lt"/>
                <a:cs typeface="+mn-lt"/>
              </a:rPr>
              <a:t>Core Section Swap Requests</a:t>
            </a:r>
            <a:r>
              <a:rPr lang="en-US" sz="2400" dirty="0">
                <a:solidFill>
                  <a:srgbClr val="050000"/>
                </a:solidFill>
                <a:ea typeface="+mn-lt"/>
                <a:cs typeface="+mn-lt"/>
              </a:rPr>
              <a:t>: </a:t>
            </a:r>
          </a:p>
          <a:p>
            <a:pPr marL="742950" lvl="1" indent="-285750">
              <a:spcBef>
                <a:spcPts val="300"/>
              </a:spcBef>
              <a:spcAft>
                <a:spcPts val="500"/>
              </a:spcAft>
              <a:buFont typeface="Arial,Sans-Serif"/>
              <a:buChar char="•"/>
            </a:pPr>
            <a:r>
              <a:rPr lang="en-US" sz="2400" dirty="0">
                <a:solidFill>
                  <a:srgbClr val="050000"/>
                </a:solidFill>
                <a:latin typeface="Calibri"/>
                <a:ea typeface="+mn-lt"/>
                <a:cs typeface="Arial"/>
              </a:rPr>
              <a:t>The electronic core section swap process allows students enrolled in 1000-level and 2000-level HADM core courses to request to swap from one course section into another section of the </a:t>
            </a:r>
            <a:r>
              <a:rPr lang="en-US" sz="2400" b="1" i="1" dirty="0">
                <a:solidFill>
                  <a:srgbClr val="050000"/>
                </a:solidFill>
                <a:latin typeface="Calibri"/>
                <a:ea typeface="+mn-lt"/>
                <a:cs typeface="Arial"/>
              </a:rPr>
              <a:t>same course</a:t>
            </a:r>
            <a:r>
              <a:rPr lang="en-US" sz="2400" dirty="0">
                <a:solidFill>
                  <a:srgbClr val="050000"/>
                </a:solidFill>
                <a:latin typeface="Calibri"/>
                <a:ea typeface="+mn-lt"/>
                <a:cs typeface="Arial"/>
              </a:rPr>
              <a:t> (example: request to swap from HADM 1210 Lecture 001 to HADM 1210 Lecture 002)</a:t>
            </a:r>
            <a:endParaRPr lang="en-US" sz="2400" dirty="0">
              <a:solidFill>
                <a:srgbClr val="050000"/>
              </a:solidFill>
              <a:latin typeface="Calibri"/>
              <a:ea typeface="+mn-lt"/>
              <a:cs typeface="+mn-lt"/>
            </a:endParaRPr>
          </a:p>
          <a:p>
            <a:pPr marL="742950" lvl="1" indent="-285750">
              <a:spcBef>
                <a:spcPts val="300"/>
              </a:spcBef>
              <a:spcAft>
                <a:spcPts val="500"/>
              </a:spcAft>
              <a:buFont typeface="Arial,Sans-Serif"/>
              <a:buChar char="•"/>
            </a:pPr>
            <a:r>
              <a:rPr lang="en-US" sz="2400" b="1" dirty="0">
                <a:solidFill>
                  <a:srgbClr val="050000"/>
                </a:solidFill>
                <a:latin typeface="Calibri"/>
                <a:cs typeface="Arial"/>
              </a:rPr>
              <a:t>Swap Requests are not guaranteed</a:t>
            </a:r>
            <a:r>
              <a:rPr lang="en-US" sz="2400" dirty="0">
                <a:solidFill>
                  <a:srgbClr val="050000"/>
                </a:solidFill>
                <a:latin typeface="Calibri"/>
                <a:cs typeface="Arial"/>
              </a:rPr>
              <a:t>, but the registrar team will try to accommodate as many swaps as possible </a:t>
            </a:r>
            <a:endParaRPr lang="en-US" sz="2400" dirty="0">
              <a:solidFill>
                <a:srgbClr val="050000"/>
              </a:solidFill>
              <a:latin typeface="Calibri"/>
              <a:ea typeface="+mn-lt"/>
              <a:cs typeface="+mn-lt"/>
            </a:endParaRPr>
          </a:p>
          <a:p>
            <a:pPr marL="742950" lvl="1" indent="-285750">
              <a:spcBef>
                <a:spcPts val="300"/>
              </a:spcBef>
              <a:spcAft>
                <a:spcPts val="500"/>
              </a:spcAft>
              <a:buFont typeface="Arial,Sans-Serif"/>
              <a:buChar char="•"/>
            </a:pPr>
            <a:r>
              <a:rPr lang="en-US" sz="2400" dirty="0">
                <a:solidFill>
                  <a:srgbClr val="050000"/>
                </a:solidFill>
                <a:highlight>
                  <a:srgbClr val="FFFF00"/>
                </a:highlight>
                <a:latin typeface="Calibri"/>
                <a:cs typeface="Arial"/>
              </a:rPr>
              <a:t>Swap requests will be accepted until </a:t>
            </a:r>
            <a:r>
              <a:rPr lang="en-US" sz="2400" b="1" dirty="0">
                <a:solidFill>
                  <a:srgbClr val="050000"/>
                </a:solidFill>
                <a:highlight>
                  <a:srgbClr val="FFFF00"/>
                </a:highlight>
                <a:latin typeface="Calibri"/>
                <a:cs typeface="Arial"/>
              </a:rPr>
              <a:t>August 28, 2022</a:t>
            </a:r>
            <a:r>
              <a:rPr lang="en-US" sz="2400" dirty="0">
                <a:solidFill>
                  <a:srgbClr val="050000"/>
                </a:solidFill>
                <a:highlight>
                  <a:srgbClr val="FFFF00"/>
                </a:highlight>
                <a:latin typeface="Calibri"/>
                <a:cs typeface="Arial"/>
              </a:rPr>
              <a:t> using the </a:t>
            </a:r>
            <a:r>
              <a:rPr lang="en-US" sz="2400" dirty="0">
                <a:solidFill>
                  <a:srgbClr val="050000"/>
                </a:solidFill>
                <a:highlight>
                  <a:srgbClr val="FFFF00"/>
                </a:highlight>
                <a:latin typeface="Calibri"/>
                <a:cs typeface="Arial"/>
                <a:hlinkClick r:id="rId3">
                  <a:extLst>
                    <a:ext uri="{A12FA001-AC4F-418D-AE19-62706E023703}">
                      <ahyp:hlinkClr xmlns:ahyp="http://schemas.microsoft.com/office/drawing/2018/hyperlinkcolor" val="tx"/>
                    </a:ext>
                  </a:extLst>
                </a:hlinkClick>
              </a:rPr>
              <a:t>Swap Request Form</a:t>
            </a:r>
            <a:r>
              <a:rPr lang="en-US" sz="2400" dirty="0">
                <a:solidFill>
                  <a:srgbClr val="050000"/>
                </a:solidFill>
                <a:highlight>
                  <a:srgbClr val="FFFF00"/>
                </a:highlight>
                <a:latin typeface="Calibri"/>
                <a:cs typeface="Arial"/>
              </a:rPr>
              <a:t> </a:t>
            </a:r>
            <a:endParaRPr lang="en-US" sz="2400" dirty="0">
              <a:solidFill>
                <a:srgbClr val="050000"/>
              </a:solidFill>
              <a:highlight>
                <a:srgbClr val="FFFF00"/>
              </a:highlight>
              <a:latin typeface="Calibri"/>
              <a:ea typeface="+mn-lt"/>
              <a:cs typeface="+mn-lt"/>
            </a:endParaRPr>
          </a:p>
          <a:p>
            <a:pPr marL="742950" lvl="1" indent="-285750">
              <a:spcBef>
                <a:spcPts val="300"/>
              </a:spcBef>
              <a:spcAft>
                <a:spcPts val="500"/>
              </a:spcAft>
              <a:buFont typeface="Arial,Sans-Serif"/>
              <a:buChar char="•"/>
            </a:pPr>
            <a:r>
              <a:rPr lang="en-US" sz="2400" dirty="0">
                <a:solidFill>
                  <a:srgbClr val="050000"/>
                </a:solidFill>
                <a:latin typeface="Calibri"/>
                <a:cs typeface="Arial"/>
              </a:rPr>
              <a:t>Swapping a full core 'block' for another 'block' cannot be done</a:t>
            </a:r>
            <a:endParaRPr lang="en-US" sz="2400" dirty="0">
              <a:solidFill>
                <a:srgbClr val="050000"/>
              </a:solidFill>
              <a:latin typeface="Calibri"/>
              <a:ea typeface="+mn-lt"/>
              <a:cs typeface="+mn-lt"/>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22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165640" y="20088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Self-Enrolled HADM Core</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251913" y="821883"/>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15</a:t>
            </a:fld>
            <a:endParaRPr lang="en-US"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DCC57F23-2195-5CDD-0568-D151964D424C}"/>
              </a:ext>
            </a:extLst>
          </p:cNvPr>
          <p:cNvGraphicFramePr>
            <a:graphicFrameLocks noGrp="1"/>
          </p:cNvGraphicFramePr>
          <p:nvPr>
            <p:extLst>
              <p:ext uri="{D42A27DB-BD31-4B8C-83A1-F6EECF244321}">
                <p14:modId xmlns:p14="http://schemas.microsoft.com/office/powerpoint/2010/main" val="3353282349"/>
              </p:ext>
            </p:extLst>
          </p:nvPr>
        </p:nvGraphicFramePr>
        <p:xfrm>
          <a:off x="1886300" y="1155026"/>
          <a:ext cx="8168640" cy="2494277"/>
        </p:xfrm>
        <a:graphic>
          <a:graphicData uri="http://schemas.openxmlformats.org/drawingml/2006/table">
            <a:tbl>
              <a:tblPr firstRow="1" bandRow="1">
                <a:tableStyleId>{5C22544A-7EE6-4342-B048-85BDC9FD1C3A}</a:tableStyleId>
              </a:tblPr>
              <a:tblGrid>
                <a:gridCol w="8168640">
                  <a:extLst>
                    <a:ext uri="{9D8B030D-6E8A-4147-A177-3AD203B41FA5}">
                      <a16:colId xmlns:a16="http://schemas.microsoft.com/office/drawing/2014/main" val="1618376135"/>
                    </a:ext>
                  </a:extLst>
                </a:gridCol>
              </a:tblGrid>
              <a:tr h="370840">
                <a:tc>
                  <a:txBody>
                    <a:bodyPr/>
                    <a:lstStyle/>
                    <a:p>
                      <a:pPr algn="ctr"/>
                      <a:r>
                        <a:rPr lang="en-US" sz="1800" dirty="0"/>
                        <a:t>You Enroll Yourself! </a:t>
                      </a:r>
                      <a:r>
                        <a:rPr lang="en-US" sz="1800" b="1" i="0" u="none" strike="noStrike" noProof="0" dirty="0">
                          <a:latin typeface="Calibri"/>
                        </a:rPr>
                        <a:t>(Once you have met the pre-requisites)</a:t>
                      </a:r>
                      <a:endParaRPr lang="en-US" sz="1800" dirty="0">
                        <a:latin typeface="Calibri"/>
                      </a:endParaRPr>
                    </a:p>
                  </a:txBody>
                  <a:tcPr>
                    <a:solidFill>
                      <a:srgbClr val="C00000"/>
                    </a:solidFill>
                  </a:tcPr>
                </a:tc>
                <a:extLst>
                  <a:ext uri="{0D108BD9-81ED-4DB2-BD59-A6C34878D82A}">
                    <a16:rowId xmlns:a16="http://schemas.microsoft.com/office/drawing/2014/main" val="239357944"/>
                  </a:ext>
                </a:extLst>
              </a:tr>
              <a:tr h="370840">
                <a:tc>
                  <a:txBody>
                    <a:bodyPr/>
                    <a:lstStyle/>
                    <a:p>
                      <a:r>
                        <a:rPr lang="en-US" sz="1800" b="1" dirty="0"/>
                        <a:t>HADM 2210 </a:t>
                      </a:r>
                      <a:r>
                        <a:rPr lang="en-US" sz="1800" b="0" dirty="0"/>
                        <a:t>Managerial Accounting – </a:t>
                      </a:r>
                      <a:r>
                        <a:rPr lang="en-US" sz="1800" b="0" dirty="0">
                          <a:solidFill>
                            <a:srgbClr val="C00000"/>
                          </a:solidFill>
                        </a:rPr>
                        <a:t>Pre-requisite: HADM 1210 </a:t>
                      </a:r>
                    </a:p>
                  </a:txBody>
                  <a:tcPr>
                    <a:solidFill>
                      <a:schemeClr val="bg1">
                        <a:lumMod val="95000"/>
                      </a:schemeClr>
                    </a:solidFill>
                  </a:tcPr>
                </a:tc>
                <a:extLst>
                  <a:ext uri="{0D108BD9-81ED-4DB2-BD59-A6C34878D82A}">
                    <a16:rowId xmlns:a16="http://schemas.microsoft.com/office/drawing/2014/main" val="160635434"/>
                  </a:ext>
                </a:extLst>
              </a:tr>
              <a:tr h="370839">
                <a:tc>
                  <a:txBody>
                    <a:bodyPr/>
                    <a:lstStyle/>
                    <a:p>
                      <a:pPr lvl="0">
                        <a:buNone/>
                      </a:pPr>
                      <a:r>
                        <a:rPr lang="en-US" sz="1800" b="1" dirty="0"/>
                        <a:t>HADM 2810 </a:t>
                      </a:r>
                      <a:r>
                        <a:rPr lang="en-US" sz="1800" b="0" dirty="0"/>
                        <a:t>Human Resources Management – </a:t>
                      </a:r>
                      <a:r>
                        <a:rPr lang="en-US" sz="1800" b="0" dirty="0">
                          <a:solidFill>
                            <a:srgbClr val="C00000"/>
                          </a:solidFill>
                        </a:rPr>
                        <a:t>Pre-requisite: HADM 1150 </a:t>
                      </a:r>
                    </a:p>
                  </a:txBody>
                  <a:tcPr>
                    <a:solidFill>
                      <a:schemeClr val="bg1">
                        <a:lumMod val="95000"/>
                      </a:schemeClr>
                    </a:solidFill>
                  </a:tcPr>
                </a:tc>
                <a:extLst>
                  <a:ext uri="{0D108BD9-81ED-4DB2-BD59-A6C34878D82A}">
                    <a16:rowId xmlns:a16="http://schemas.microsoft.com/office/drawing/2014/main" val="3875981712"/>
                  </a:ext>
                </a:extLst>
              </a:tr>
              <a:tr h="370838">
                <a:tc>
                  <a:txBody>
                    <a:bodyPr/>
                    <a:lstStyle/>
                    <a:p>
                      <a:pPr lvl="0">
                        <a:buNone/>
                      </a:pPr>
                      <a:r>
                        <a:rPr lang="en-US" sz="1800" b="1" i="0" u="none" strike="noStrike" noProof="0" dirty="0">
                          <a:latin typeface="Calibri"/>
                        </a:rPr>
                        <a:t>HADM 3650 </a:t>
                      </a:r>
                      <a:r>
                        <a:rPr lang="en-US" sz="1800" b="0" i="0" u="none" strike="noStrike" noProof="0" dirty="0">
                          <a:latin typeface="Calibri"/>
                        </a:rPr>
                        <a:t>Persuasive Business Communication – </a:t>
                      </a:r>
                      <a:r>
                        <a:rPr lang="en-US" sz="1800" b="0" i="0" u="none" strike="noStrike" noProof="0" dirty="0">
                          <a:solidFill>
                            <a:srgbClr val="C00000"/>
                          </a:solidFill>
                          <a:latin typeface="Calibri"/>
                        </a:rPr>
                        <a:t>Pre-requisite: HADM 1650</a:t>
                      </a:r>
                      <a:endParaRPr lang="en-US" sz="1800">
                        <a:solidFill>
                          <a:srgbClr val="C00000"/>
                        </a:solidFill>
                        <a:latin typeface="Calibri"/>
                      </a:endParaRPr>
                    </a:p>
                  </a:txBody>
                  <a:tcPr>
                    <a:solidFill>
                      <a:schemeClr val="bg1">
                        <a:lumMod val="95000"/>
                      </a:schemeClr>
                    </a:solidFill>
                  </a:tcPr>
                </a:tc>
                <a:extLst>
                  <a:ext uri="{0D108BD9-81ED-4DB2-BD59-A6C34878D82A}">
                    <a16:rowId xmlns:a16="http://schemas.microsoft.com/office/drawing/2014/main" val="818299951"/>
                  </a:ext>
                </a:extLst>
              </a:tr>
              <a:tr h="370840">
                <a:tc>
                  <a:txBody>
                    <a:bodyPr/>
                    <a:lstStyle/>
                    <a:p>
                      <a:r>
                        <a:rPr lang="en-US" sz="1800" b="1" dirty="0"/>
                        <a:t>HADM 3870 </a:t>
                      </a:r>
                      <a:r>
                        <a:rPr lang="en-US" sz="1800" b="0" dirty="0"/>
                        <a:t>Business and Hospitality Law – </a:t>
                      </a:r>
                      <a:r>
                        <a:rPr lang="en-US" sz="1800" b="0" dirty="0">
                          <a:solidFill>
                            <a:srgbClr val="C00000"/>
                          </a:solidFill>
                        </a:rPr>
                        <a:t>Pre-requisite: HADM 2810 </a:t>
                      </a:r>
                    </a:p>
                  </a:txBody>
                  <a:tcPr>
                    <a:solidFill>
                      <a:schemeClr val="bg1">
                        <a:lumMod val="95000"/>
                      </a:schemeClr>
                    </a:solidFill>
                  </a:tcPr>
                </a:tc>
                <a:extLst>
                  <a:ext uri="{0D108BD9-81ED-4DB2-BD59-A6C34878D82A}">
                    <a16:rowId xmlns:a16="http://schemas.microsoft.com/office/drawing/2014/main" val="3885196186"/>
                  </a:ext>
                </a:extLst>
              </a:tr>
              <a:tr h="370840">
                <a:tc>
                  <a:txBody>
                    <a:bodyPr/>
                    <a:lstStyle/>
                    <a:p>
                      <a:r>
                        <a:rPr lang="en-US" sz="1800" b="1" dirty="0"/>
                        <a:t>HADM 4410 </a:t>
                      </a:r>
                      <a:r>
                        <a:rPr lang="en-US" sz="1800" b="0" dirty="0"/>
                        <a:t>Strategic Management – </a:t>
                      </a:r>
                      <a:r>
                        <a:rPr lang="en-US" sz="1800" b="0" dirty="0">
                          <a:solidFill>
                            <a:srgbClr val="C00000"/>
                          </a:solidFill>
                        </a:rPr>
                        <a:t>Pre-requisites: </a:t>
                      </a:r>
                      <a:r>
                        <a:rPr lang="en-US" sz="1800" b="0" dirty="0">
                          <a:solidFill>
                            <a:srgbClr val="C00000"/>
                          </a:solidFill>
                          <a:latin typeface="Calibri"/>
                        </a:rPr>
                        <a:t>HADM 2021, HADM 2211, </a:t>
                      </a:r>
                      <a:r>
                        <a:rPr lang="en-US" sz="1800" b="0" i="0" u="none" strike="noStrike" noProof="0" dirty="0">
                          <a:solidFill>
                            <a:srgbClr val="C00000"/>
                          </a:solidFill>
                          <a:latin typeface="Calibri"/>
                        </a:rPr>
                        <a:t>HADM 2351, HADM 2430, HADM 2560, </a:t>
                      </a:r>
                      <a:r>
                        <a:rPr lang="en-US" sz="1800" b="0" dirty="0">
                          <a:solidFill>
                            <a:srgbClr val="C00000"/>
                          </a:solidFill>
                          <a:latin typeface="Calibri"/>
                        </a:rPr>
                        <a:t>HADM 2810, HADM 3650</a:t>
                      </a:r>
                      <a:r>
                        <a:rPr lang="en-US" sz="1800" b="0" dirty="0">
                          <a:solidFill>
                            <a:srgbClr val="C00000"/>
                          </a:solidFill>
                        </a:rPr>
                        <a:t> </a:t>
                      </a:r>
                    </a:p>
                  </a:txBody>
                  <a:tcPr>
                    <a:solidFill>
                      <a:schemeClr val="bg1">
                        <a:lumMod val="95000"/>
                      </a:schemeClr>
                    </a:solidFill>
                  </a:tcPr>
                </a:tc>
                <a:extLst>
                  <a:ext uri="{0D108BD9-81ED-4DB2-BD59-A6C34878D82A}">
                    <a16:rowId xmlns:a16="http://schemas.microsoft.com/office/drawing/2014/main" val="2301875165"/>
                  </a:ext>
                </a:extLst>
              </a:tr>
            </a:tbl>
          </a:graphicData>
        </a:graphic>
      </p:graphicFrame>
      <p:sp>
        <p:nvSpPr>
          <p:cNvPr id="4" name="TextBox 3">
            <a:extLst>
              <a:ext uri="{FF2B5EF4-FFF2-40B4-BE49-F238E27FC236}">
                <a16:creationId xmlns:a16="http://schemas.microsoft.com/office/drawing/2014/main" id="{C77DF248-EA90-275B-8638-029CDA1E92DD}"/>
              </a:ext>
            </a:extLst>
          </p:cNvPr>
          <p:cNvSpPr txBox="1"/>
          <p:nvPr/>
        </p:nvSpPr>
        <p:spPr>
          <a:xfrm>
            <a:off x="422293" y="4284106"/>
            <a:ext cx="10589507" cy="1779974"/>
          </a:xfrm>
          <a:prstGeom prst="rect">
            <a:avLst/>
          </a:prstGeom>
          <a:noFill/>
        </p:spPr>
        <p:txBody>
          <a:bodyPr wrap="square" rtlCol="0">
            <a:spAutoFit/>
          </a:bodyPr>
          <a:lstStyle/>
          <a:p>
            <a:pPr marL="285750" indent="-285750">
              <a:spcAft>
                <a:spcPts val="100"/>
              </a:spcAft>
              <a:buFont typeface="Arial" panose="020B0604020202020204" pitchFamily="34" charset="0"/>
              <a:buChar char="•"/>
            </a:pPr>
            <a:r>
              <a:rPr lang="en-US" sz="2400" b="1" dirty="0"/>
              <a:t>For Spring 2023 ONLY HADM 2210 and HADM 2810 are not self-enrolled courses</a:t>
            </a:r>
          </a:p>
          <a:p>
            <a:pPr marL="742950" lvl="1" indent="-285750">
              <a:spcAft>
                <a:spcPts val="100"/>
              </a:spcAft>
              <a:buFont typeface="Arial" panose="020B0604020202020204" pitchFamily="34" charset="0"/>
              <a:buChar char="•"/>
            </a:pPr>
            <a:r>
              <a:rPr lang="en-US" sz="2100" dirty="0"/>
              <a:t>If you are interested in adding one of these classes to your schedule for next semester, please come to drop-ins to discuss your personal plan</a:t>
            </a:r>
          </a:p>
          <a:p>
            <a:pPr marL="742950" lvl="1" indent="-285750">
              <a:spcAft>
                <a:spcPts val="100"/>
              </a:spcAft>
              <a:buFont typeface="Arial" panose="020B0604020202020204" pitchFamily="34" charset="0"/>
              <a:buChar char="•"/>
            </a:pPr>
            <a:r>
              <a:rPr lang="en-US" sz="2100" dirty="0"/>
              <a:t>We will accept requests to be added to these classes. These requests will be reviewed in January  </a:t>
            </a:r>
          </a:p>
        </p:txBody>
      </p:sp>
    </p:spTree>
    <p:extLst>
      <p:ext uri="{BB962C8B-B14F-4D97-AF65-F5344CB8AC3E}">
        <p14:creationId xmlns:p14="http://schemas.microsoft.com/office/powerpoint/2010/main" val="363315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Reminder about Test Credit</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3480440"/>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sz="2400" dirty="0">
                <a:latin typeface="Calibri"/>
                <a:ea typeface="+mn-lt"/>
                <a:cs typeface="Arial"/>
              </a:rPr>
              <a:t>Sending in your scores! </a:t>
            </a:r>
          </a:p>
          <a:p>
            <a:pPr marL="742950" lvl="1" indent="-285750">
              <a:spcBef>
                <a:spcPts val="700"/>
              </a:spcBef>
              <a:spcAft>
                <a:spcPts val="500"/>
              </a:spcAft>
              <a:buFont typeface="Arial,Sans-Serif"/>
              <a:buChar char="•"/>
            </a:pPr>
            <a:r>
              <a:rPr lang="en-US" sz="2400" b="1" dirty="0">
                <a:latin typeface="Calibri"/>
                <a:ea typeface="+mn-lt"/>
                <a:cs typeface="Arial"/>
              </a:rPr>
              <a:t>Advanced Placement (AP): </a:t>
            </a:r>
            <a:r>
              <a:rPr lang="en-US" sz="2400" dirty="0">
                <a:latin typeface="Calibri"/>
                <a:ea typeface="+mn-lt"/>
                <a:cs typeface="Arial"/>
              </a:rPr>
              <a:t>Send your scores via </a:t>
            </a:r>
            <a:r>
              <a:rPr lang="en-US" sz="2400" dirty="0" err="1">
                <a:latin typeface="Calibri"/>
                <a:ea typeface="+mn-lt"/>
                <a:cs typeface="Arial"/>
              </a:rPr>
              <a:t>Collegeboard</a:t>
            </a:r>
            <a:r>
              <a:rPr lang="en-US" sz="2400" dirty="0">
                <a:latin typeface="Calibri"/>
                <a:ea typeface="+mn-lt"/>
                <a:cs typeface="Arial"/>
              </a:rPr>
              <a:t> (CEEB Code 2098)</a:t>
            </a:r>
          </a:p>
          <a:p>
            <a:pPr marL="742950" lvl="1" indent="-285750">
              <a:spcBef>
                <a:spcPts val="700"/>
              </a:spcBef>
              <a:spcAft>
                <a:spcPts val="500"/>
              </a:spcAft>
              <a:buFont typeface="Arial,Sans-Serif"/>
              <a:buChar char="•"/>
            </a:pPr>
            <a:r>
              <a:rPr lang="en-US" sz="2400" b="1" dirty="0">
                <a:latin typeface="Calibri"/>
                <a:ea typeface="+mn-lt"/>
                <a:cs typeface="Arial"/>
              </a:rPr>
              <a:t>International Baccalaureate (IB): </a:t>
            </a:r>
            <a:r>
              <a:rPr lang="en-US" sz="2400" dirty="0">
                <a:latin typeface="Calibri"/>
                <a:ea typeface="+mn-lt"/>
                <a:cs typeface="Arial"/>
              </a:rPr>
              <a:t>Send scores through IB Office. Email ha-registrar to notify them you have sent your scores </a:t>
            </a:r>
          </a:p>
          <a:p>
            <a:pPr marL="742950" lvl="1" indent="-285750">
              <a:spcBef>
                <a:spcPts val="700"/>
              </a:spcBef>
              <a:spcAft>
                <a:spcPts val="500"/>
              </a:spcAft>
              <a:buFont typeface="Arial,Sans-Serif"/>
              <a:buChar char="•"/>
            </a:pPr>
            <a:r>
              <a:rPr lang="en-US" sz="2400" b="1" dirty="0">
                <a:latin typeface="Calibri"/>
                <a:ea typeface="+mn-lt"/>
                <a:cs typeface="Arial"/>
              </a:rPr>
              <a:t>A-Level</a:t>
            </a:r>
            <a:r>
              <a:rPr lang="en-US" sz="2400" dirty="0">
                <a:latin typeface="Calibri"/>
                <a:ea typeface="+mn-lt"/>
                <a:cs typeface="Arial"/>
              </a:rPr>
              <a:t>: Students must present original or certified copy of their exam certificate. Visit Cambridge International webpage for more info. Email </a:t>
            </a:r>
            <a:r>
              <a:rPr lang="en-US" sz="2400" dirty="0">
                <a:latin typeface="Calibri"/>
                <a:ea typeface="+mn-lt"/>
                <a:cs typeface="Arial"/>
                <a:hlinkClick r:id="rId3"/>
              </a:rPr>
              <a:t>ha-registrar@cornell.edu</a:t>
            </a:r>
            <a:r>
              <a:rPr lang="en-US" sz="2400" dirty="0">
                <a:latin typeface="Calibri"/>
                <a:ea typeface="+mn-lt"/>
                <a:cs typeface="Arial"/>
              </a:rPr>
              <a:t> to notify them you have sent your scores. </a:t>
            </a: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16</a:t>
            </a:fld>
            <a:endParaRPr lang="en-US" dirty="0">
              <a:latin typeface="Arial"/>
              <a:cs typeface="Arial"/>
            </a:endParaRPr>
          </a:p>
        </p:txBody>
      </p:sp>
    </p:spTree>
    <p:extLst>
      <p:ext uri="{BB962C8B-B14F-4D97-AF65-F5344CB8AC3E}">
        <p14:creationId xmlns:p14="http://schemas.microsoft.com/office/powerpoint/2010/main" val="90554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1"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Test Credit Continued…</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293757"/>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dirty="0">
                <a:latin typeface="Calibri"/>
                <a:ea typeface="+mn-lt"/>
                <a:cs typeface="Arial"/>
              </a:rPr>
              <a:t>With qualifying scores, NSHA students may be awarded college credit toward </a:t>
            </a:r>
            <a:r>
              <a:rPr lang="en-US" b="1" dirty="0">
                <a:latin typeface="Calibri"/>
                <a:ea typeface="+mn-lt"/>
                <a:cs typeface="Arial"/>
              </a:rPr>
              <a:t>Arts Distribution or Distribution Electives</a:t>
            </a:r>
            <a:r>
              <a:rPr lang="en-US" dirty="0">
                <a:latin typeface="Calibri"/>
                <a:ea typeface="+mn-lt"/>
                <a:cs typeface="Arial"/>
              </a:rPr>
              <a:t>, with the following exceptions: </a:t>
            </a:r>
            <a:endParaRPr lang="en-US" dirty="0">
              <a:latin typeface="Calibri"/>
              <a:ea typeface="+mn-lt"/>
              <a:cs typeface="+mn-lt"/>
            </a:endParaRPr>
          </a:p>
          <a:p>
            <a:pPr marL="742950" lvl="1" indent="-285750">
              <a:spcBef>
                <a:spcPts val="300"/>
              </a:spcBef>
              <a:spcAft>
                <a:spcPts val="500"/>
              </a:spcAft>
              <a:buFont typeface="Symbol,Sans-Serif"/>
              <a:buChar char="•"/>
            </a:pPr>
            <a:r>
              <a:rPr lang="en-US" dirty="0">
                <a:latin typeface="Calibri"/>
                <a:ea typeface="+mn-lt"/>
                <a:cs typeface="Arial"/>
              </a:rPr>
              <a:t>A score of 5 on AP English Language and Comp or AP English Literature and Comp will fulfill the First-Year Writing Seminar   </a:t>
            </a:r>
          </a:p>
          <a:p>
            <a:pPr marL="742950" lvl="1" indent="-285750">
              <a:spcBef>
                <a:spcPts val="300"/>
              </a:spcBef>
              <a:spcAft>
                <a:spcPts val="500"/>
              </a:spcAft>
              <a:buFont typeface="Symbol,Sans-Serif"/>
              <a:buChar char="•"/>
            </a:pPr>
            <a:r>
              <a:rPr lang="en-US" dirty="0">
                <a:latin typeface="Calibri"/>
                <a:ea typeface="+mn-lt"/>
                <a:cs typeface="Arial"/>
              </a:rPr>
              <a:t>A score of 7 on the higher level IB-HL exam for English Literature and Comp will fulfill the First Year Writing Seminar   </a:t>
            </a:r>
          </a:p>
          <a:p>
            <a:pPr marL="742950" lvl="1" indent="-285750">
              <a:spcBef>
                <a:spcPts val="300"/>
              </a:spcBef>
              <a:spcAft>
                <a:spcPts val="500"/>
              </a:spcAft>
              <a:buFont typeface="Symbol,Sans-Serif"/>
              <a:buChar char="•"/>
            </a:pPr>
            <a:r>
              <a:rPr lang="en-US" dirty="0">
                <a:latin typeface="Calibri"/>
                <a:ea typeface="+mn-lt"/>
                <a:cs typeface="Arial"/>
              </a:rPr>
              <a:t>A score of A* or A on General Certificate of Education Advanced (“A”) Level Examinations in English Literature will fulfill FWS</a:t>
            </a:r>
          </a:p>
          <a:p>
            <a:pPr marL="742950" lvl="1" indent="-285750">
              <a:spcBef>
                <a:spcPts val="300"/>
              </a:spcBef>
              <a:spcAft>
                <a:spcPts val="500"/>
              </a:spcAft>
              <a:buFont typeface="Symbol,Sans-Serif"/>
              <a:buChar char="•"/>
            </a:pPr>
            <a:r>
              <a:rPr lang="en-US" dirty="0">
                <a:latin typeface="Calibri"/>
                <a:ea typeface="+mn-lt"/>
                <a:cs typeface="Arial"/>
              </a:rPr>
              <a:t>A score of 5 on AP Microeconomics will fulfill HADM 1410   </a:t>
            </a:r>
          </a:p>
          <a:p>
            <a:pPr marL="742950" lvl="1" indent="-285750">
              <a:spcBef>
                <a:spcPts val="300"/>
              </a:spcBef>
              <a:spcAft>
                <a:spcPts val="500"/>
              </a:spcAft>
              <a:buFont typeface="Symbol,Sans-Serif"/>
              <a:buChar char="•"/>
            </a:pPr>
            <a:r>
              <a:rPr lang="en-US" dirty="0">
                <a:latin typeface="Calibri"/>
                <a:ea typeface="+mn-lt"/>
                <a:cs typeface="Arial"/>
              </a:rPr>
              <a:t>A score of 7 on IB-HL Microeconomics will fulfill HADM 1410  </a:t>
            </a:r>
          </a:p>
          <a:p>
            <a:pPr marL="742950" lvl="1" indent="-285750">
              <a:spcBef>
                <a:spcPts val="300"/>
              </a:spcBef>
              <a:spcAft>
                <a:spcPts val="500"/>
              </a:spcAft>
              <a:buFont typeface="Symbol,Sans-Serif"/>
              <a:buChar char="•"/>
            </a:pPr>
            <a:r>
              <a:rPr lang="en-US" dirty="0">
                <a:latin typeface="Calibri"/>
                <a:ea typeface="+mn-lt"/>
                <a:cs typeface="Arial"/>
              </a:rPr>
              <a:t>A score of A* or A on General Certificate of Education Advanced (“A”) Level Examinations in Economics will fulfill HADM 1410 </a:t>
            </a:r>
          </a:p>
          <a:p>
            <a:pPr marL="285750" indent="-285750">
              <a:spcBef>
                <a:spcPts val="700"/>
              </a:spcBef>
              <a:spcAft>
                <a:spcPts val="500"/>
              </a:spcAft>
              <a:buFont typeface="Arial,Sans-Serif"/>
              <a:buChar char="•"/>
            </a:pPr>
            <a:r>
              <a:rPr lang="en-US" sz="2400" b="1" dirty="0">
                <a:latin typeface="Calibri"/>
                <a:ea typeface="+mn-lt"/>
                <a:cs typeface="Arial"/>
              </a:rPr>
              <a:t>A maximum of 15 test credits</a:t>
            </a:r>
            <a:r>
              <a:rPr lang="en-US" sz="2400" dirty="0">
                <a:latin typeface="Calibri"/>
                <a:ea typeface="+mn-lt"/>
                <a:cs typeface="Arial"/>
              </a:rPr>
              <a:t> can be applied towards your Nolan Degree requirements. For more information regarding sources of Advanced Placement Credit refer to the </a:t>
            </a:r>
            <a:r>
              <a:rPr lang="en-US" sz="2400" u="sng" dirty="0">
                <a:latin typeface="Calibri"/>
                <a:ea typeface="+mn-lt"/>
                <a:cs typeface="Arial"/>
              </a:rPr>
              <a:t>Courses of Study</a:t>
            </a:r>
            <a:r>
              <a:rPr lang="en-US" sz="2400" dirty="0">
                <a:latin typeface="Calibri"/>
                <a:ea typeface="+mn-lt"/>
                <a:cs typeface="Arial"/>
              </a:rPr>
              <a:t>. </a:t>
            </a:r>
            <a:endParaRPr lang="en-US" sz="2400" dirty="0">
              <a:latin typeface="Calibri"/>
              <a:ea typeface="+mn-lt"/>
              <a:cs typeface="+mn-lt"/>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17</a:t>
            </a:fld>
            <a:endParaRPr lang="en-US" dirty="0">
              <a:latin typeface="Arial"/>
              <a:cs typeface="Arial"/>
            </a:endParaRPr>
          </a:p>
        </p:txBody>
      </p:sp>
    </p:spTree>
    <p:extLst>
      <p:ext uri="{BB962C8B-B14F-4D97-AF65-F5344CB8AC3E}">
        <p14:creationId xmlns:p14="http://schemas.microsoft.com/office/powerpoint/2010/main" val="118639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HADM Specialization Electives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799023"/>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200" dirty="0">
                <a:solidFill>
                  <a:srgbClr val="050000"/>
                </a:solidFill>
                <a:ea typeface="+mn-lt"/>
                <a:cs typeface="+mn-lt"/>
              </a:rPr>
              <a:t>12 credits required</a:t>
            </a:r>
          </a:p>
          <a:p>
            <a:pPr marL="342900" indent="-342900">
              <a:spcBef>
                <a:spcPts val="700"/>
              </a:spcBef>
              <a:spcAft>
                <a:spcPts val="500"/>
              </a:spcAft>
              <a:buFont typeface="Arial,Sans-Serif"/>
              <a:buChar char="•"/>
            </a:pPr>
            <a:r>
              <a:rPr lang="en-US" sz="2200" dirty="0">
                <a:solidFill>
                  <a:srgbClr val="050000"/>
                </a:solidFill>
                <a:ea typeface="+mn-lt"/>
                <a:cs typeface="+mn-lt"/>
              </a:rPr>
              <a:t>These credits must be completed as a letter grade unless offered SX/UX</a:t>
            </a:r>
          </a:p>
          <a:p>
            <a:pPr marL="342900" indent="-342900">
              <a:spcBef>
                <a:spcPts val="700"/>
              </a:spcBef>
              <a:spcAft>
                <a:spcPts val="500"/>
              </a:spcAft>
              <a:buFont typeface="Arial,Sans-Serif"/>
              <a:buChar char="•"/>
            </a:pPr>
            <a:r>
              <a:rPr lang="en-US" sz="2200" dirty="0">
                <a:solidFill>
                  <a:srgbClr val="050000"/>
                </a:solidFill>
                <a:ea typeface="+mn-lt"/>
                <a:cs typeface="+mn-lt"/>
              </a:rPr>
              <a:t>Transfer students can declare their specialization as early as next semester. First year students will declare their Specialization starting first semester Sophomore year. All students can modify their selection up until the first semester of their senior year</a:t>
            </a:r>
          </a:p>
          <a:p>
            <a:pPr marL="342900" indent="-342900">
              <a:spcBef>
                <a:spcPts val="700"/>
              </a:spcBef>
              <a:spcAft>
                <a:spcPts val="500"/>
              </a:spcAft>
              <a:buFont typeface="Arial,Sans-Serif"/>
              <a:buChar char="•"/>
            </a:pPr>
            <a:r>
              <a:rPr lang="en-US" sz="2200" dirty="0">
                <a:solidFill>
                  <a:srgbClr val="050000"/>
                </a:solidFill>
                <a:ea typeface="+mn-lt"/>
                <a:cs typeface="+mn-lt"/>
              </a:rPr>
              <a:t>Classes that count toward each Specialization will be posted online in spring 2023</a:t>
            </a:r>
          </a:p>
          <a:p>
            <a:pPr marL="342900" indent="-342900">
              <a:spcBef>
                <a:spcPts val="700"/>
              </a:spcBef>
              <a:spcAft>
                <a:spcPts val="500"/>
              </a:spcAft>
              <a:buFont typeface="Arial,Sans-Serif"/>
              <a:buChar char="•"/>
            </a:pPr>
            <a:r>
              <a:rPr lang="en-US" sz="2200" dirty="0">
                <a:solidFill>
                  <a:srgbClr val="050000"/>
                </a:solidFill>
                <a:ea typeface="+mn-lt"/>
                <a:cs typeface="+mn-lt"/>
              </a:rPr>
              <a:t>Options: </a:t>
            </a:r>
          </a:p>
          <a:p>
            <a:pPr marL="742950" lvl="1" indent="-285750">
              <a:spcBef>
                <a:spcPts val="300"/>
              </a:spcBef>
              <a:spcAft>
                <a:spcPts val="500"/>
              </a:spcAft>
              <a:buFont typeface="Arial,Sans-Serif"/>
              <a:buChar char="•"/>
            </a:pPr>
            <a:r>
              <a:rPr lang="en-US" sz="2200" b="1" dirty="0">
                <a:solidFill>
                  <a:srgbClr val="050000"/>
                </a:solidFill>
                <a:ea typeface="+mn-lt"/>
                <a:cs typeface="+mn-lt"/>
              </a:rPr>
              <a:t>The Business of Hospitality Specialization: </a:t>
            </a:r>
            <a:r>
              <a:rPr lang="en-US" sz="2200" dirty="0">
                <a:solidFill>
                  <a:srgbClr val="050000"/>
                </a:solidFill>
                <a:ea typeface="+mn-lt"/>
                <a:cs typeface="+mn-lt"/>
              </a:rPr>
              <a:t>Finance track, Analytics track, or Services Marketing track </a:t>
            </a:r>
          </a:p>
          <a:p>
            <a:pPr marL="742950" lvl="1" indent="-285750">
              <a:spcBef>
                <a:spcPts val="300"/>
              </a:spcBef>
              <a:spcAft>
                <a:spcPts val="500"/>
              </a:spcAft>
              <a:buFont typeface="Arial,Sans-Serif"/>
              <a:buChar char="•"/>
            </a:pPr>
            <a:r>
              <a:rPr lang="en-US" sz="2200" b="1" dirty="0">
                <a:solidFill>
                  <a:srgbClr val="050000"/>
                </a:solidFill>
                <a:ea typeface="+mn-lt"/>
                <a:cs typeface="+mn-lt"/>
              </a:rPr>
              <a:t>Hospitality Operations Specialization:</a:t>
            </a:r>
            <a:r>
              <a:rPr lang="en-US" sz="2200" dirty="0">
                <a:solidFill>
                  <a:srgbClr val="050000"/>
                </a:solidFill>
                <a:ea typeface="+mn-lt"/>
                <a:cs typeface="+mn-lt"/>
              </a:rPr>
              <a:t> Foodservice Management track or Beverage Management track </a:t>
            </a:r>
          </a:p>
          <a:p>
            <a:pPr marL="742950" lvl="1" indent="-285750">
              <a:spcBef>
                <a:spcPts val="300"/>
              </a:spcBef>
              <a:spcAft>
                <a:spcPts val="500"/>
              </a:spcAft>
              <a:buFont typeface="Arial,Sans-Serif"/>
              <a:buChar char="•"/>
            </a:pPr>
            <a:r>
              <a:rPr lang="en-US" sz="2200" b="1" dirty="0">
                <a:solidFill>
                  <a:srgbClr val="050000"/>
                </a:solidFill>
                <a:ea typeface="+mn-lt"/>
                <a:cs typeface="+mn-lt"/>
              </a:rPr>
              <a:t>Real Estate Minor</a:t>
            </a:r>
            <a:r>
              <a:rPr lang="en-US" sz="2200" dirty="0">
                <a:solidFill>
                  <a:srgbClr val="050000"/>
                </a:solidFill>
                <a:ea typeface="+mn-lt"/>
                <a:cs typeface="+mn-lt"/>
              </a:rPr>
              <a:t> </a:t>
            </a:r>
            <a:r>
              <a:rPr lang="en-US" sz="2200" dirty="0">
                <a:solidFill>
                  <a:srgbClr val="050000"/>
                </a:solidFill>
                <a:latin typeface="Calibri"/>
                <a:cs typeface="Arial"/>
              </a:rPr>
              <a:t> </a:t>
            </a:r>
            <a:endParaRPr lang="en-US" sz="2200" dirty="0">
              <a:solidFill>
                <a:srgbClr val="050000"/>
              </a:solidFill>
              <a:latin typeface="Calibri"/>
              <a:cs typeface="Calibri"/>
            </a:endParaRPr>
          </a:p>
          <a:p>
            <a:pPr marL="742950" lvl="1" indent="-285750">
              <a:spcBef>
                <a:spcPts val="300"/>
              </a:spcBef>
              <a:spcAft>
                <a:spcPts val="500"/>
              </a:spcAft>
              <a:buFont typeface="Arial,Sans-Serif"/>
              <a:buChar char="•"/>
            </a:pPr>
            <a:endParaRPr lang="en-US" dirty="0">
              <a:solidFill>
                <a:srgbClr val="000000"/>
              </a:solidFill>
              <a:ea typeface="+mn-lt"/>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18</a:t>
            </a:fld>
            <a:endParaRPr lang="en-US" dirty="0">
              <a:latin typeface="Arial"/>
              <a:cs typeface="Arial"/>
            </a:endParaRPr>
          </a:p>
        </p:txBody>
      </p:sp>
    </p:spTree>
    <p:extLst>
      <p:ext uri="{BB962C8B-B14F-4D97-AF65-F5344CB8AC3E}">
        <p14:creationId xmlns:p14="http://schemas.microsoft.com/office/powerpoint/2010/main" val="3338723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Distribution Requirements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16</a:t>
            </a:r>
            <a:endParaRPr lang="en-US"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55B09C92-8EC0-527A-9732-165B37850AC1}"/>
              </a:ext>
            </a:extLst>
          </p:cNvPr>
          <p:cNvGraphicFramePr>
            <a:graphicFrameLocks noGrp="1"/>
          </p:cNvGraphicFramePr>
          <p:nvPr>
            <p:extLst>
              <p:ext uri="{D42A27DB-BD31-4B8C-83A1-F6EECF244321}">
                <p14:modId xmlns:p14="http://schemas.microsoft.com/office/powerpoint/2010/main" val="564559184"/>
              </p:ext>
            </p:extLst>
          </p:nvPr>
        </p:nvGraphicFramePr>
        <p:xfrm>
          <a:off x="307128" y="1199173"/>
          <a:ext cx="11475098" cy="4023360"/>
        </p:xfrm>
        <a:graphic>
          <a:graphicData uri="http://schemas.openxmlformats.org/drawingml/2006/table">
            <a:tbl>
              <a:tblPr firstRow="1" bandRow="1">
                <a:tableStyleId>{5C22544A-7EE6-4342-B048-85BDC9FD1C3A}</a:tableStyleId>
              </a:tblPr>
              <a:tblGrid>
                <a:gridCol w="11475098">
                  <a:extLst>
                    <a:ext uri="{9D8B030D-6E8A-4147-A177-3AD203B41FA5}">
                      <a16:colId xmlns:a16="http://schemas.microsoft.com/office/drawing/2014/main" val="1618376135"/>
                    </a:ext>
                  </a:extLst>
                </a:gridCol>
              </a:tblGrid>
              <a:tr h="349274">
                <a:tc>
                  <a:txBody>
                    <a:bodyPr/>
                    <a:lstStyle/>
                    <a:p>
                      <a:pPr algn="ctr"/>
                      <a:r>
                        <a:rPr lang="en-US" sz="1800" dirty="0"/>
                        <a:t>42 Credits Total</a:t>
                      </a:r>
                    </a:p>
                  </a:txBody>
                  <a:tcPr>
                    <a:solidFill>
                      <a:srgbClr val="C00000"/>
                    </a:solidFill>
                  </a:tcPr>
                </a:tc>
                <a:extLst>
                  <a:ext uri="{0D108BD9-81ED-4DB2-BD59-A6C34878D82A}">
                    <a16:rowId xmlns:a16="http://schemas.microsoft.com/office/drawing/2014/main" val="239357944"/>
                  </a:ext>
                </a:extLst>
              </a:tr>
              <a:tr h="1894690">
                <a:tc>
                  <a:txBody>
                    <a:bodyPr/>
                    <a:lstStyle/>
                    <a:p>
                      <a:pPr lvl="0">
                        <a:buNone/>
                      </a:pPr>
                      <a:r>
                        <a:rPr lang="en-US" sz="1800" b="1" dirty="0"/>
                        <a:t>Arts Electives</a:t>
                      </a:r>
                      <a:r>
                        <a:rPr lang="en-US" sz="1800" b="0" dirty="0"/>
                        <a:t> – 15 credits. You must take 3 credits minimum in at least 3 of the following 5 categories in the College of Arts and Sciences:</a:t>
                      </a:r>
                    </a:p>
                    <a:p>
                      <a:pPr marL="285750" lvl="0" indent="-285750">
                        <a:buFont typeface="Arial"/>
                        <a:buChar char="•"/>
                      </a:pPr>
                      <a:r>
                        <a:rPr lang="en-US" sz="1800" b="0" dirty="0"/>
                        <a:t>Arts, Literature, and Culture &amp; Historical Analysis (coded ALC-AS or HST-AS)</a:t>
                      </a:r>
                    </a:p>
                    <a:p>
                      <a:pPr marL="285750" lvl="0" indent="-285750">
                        <a:buFont typeface="Arial"/>
                        <a:buChar char="•"/>
                      </a:pPr>
                      <a:r>
                        <a:rPr lang="en-US" sz="1800" b="0" dirty="0"/>
                        <a:t>Global Citizenship &amp; Social Difference (coded GLC-AS or SCD-AS)</a:t>
                      </a:r>
                    </a:p>
                    <a:p>
                      <a:pPr marL="285750" lvl="0" indent="-285750">
                        <a:buFont typeface="Arial"/>
                        <a:buChar char="•"/>
                      </a:pPr>
                      <a:r>
                        <a:rPr lang="en-US" sz="1800" b="0" dirty="0"/>
                        <a:t>Social Sciences (coded SSC-AS)</a:t>
                      </a:r>
                    </a:p>
                    <a:p>
                      <a:pPr marL="285750" lvl="0" indent="-285750">
                        <a:buFont typeface="Arial"/>
                        <a:buChar char="•"/>
                      </a:pPr>
                      <a:r>
                        <a:rPr lang="en-US" sz="1800" b="0" dirty="0"/>
                        <a:t>Symbolic and Mathematical Reasoning &amp; Statistics and Data Science (coded SMR-AS or SDS-AS)</a:t>
                      </a:r>
                    </a:p>
                    <a:p>
                      <a:pPr marL="285750" lvl="0" indent="-285750">
                        <a:buFont typeface="Arial"/>
                        <a:buChar char="•"/>
                      </a:pPr>
                      <a:r>
                        <a:rPr lang="en-US" sz="1800" b="0" dirty="0"/>
                        <a:t>Biological Sciences &amp; Physical Sciences (coded BIO-AS or PHS-AS)</a:t>
                      </a:r>
                    </a:p>
                  </a:txBody>
                  <a:tcPr>
                    <a:solidFill>
                      <a:schemeClr val="bg1">
                        <a:lumMod val="95000"/>
                      </a:schemeClr>
                    </a:solidFill>
                  </a:tcPr>
                </a:tc>
                <a:extLst>
                  <a:ext uri="{0D108BD9-81ED-4DB2-BD59-A6C34878D82A}">
                    <a16:rowId xmlns:a16="http://schemas.microsoft.com/office/drawing/2014/main" val="2196853426"/>
                  </a:ext>
                </a:extLst>
              </a:tr>
              <a:tr h="861223">
                <a:tc>
                  <a:txBody>
                    <a:bodyPr/>
                    <a:lstStyle/>
                    <a:p>
                      <a:pPr lvl="0">
                        <a:buNone/>
                      </a:pPr>
                      <a:r>
                        <a:rPr lang="en-US" sz="1800" b="1" dirty="0"/>
                        <a:t>Distribution Electives</a:t>
                      </a:r>
                      <a:r>
                        <a:rPr lang="en-US" sz="1800" b="0" dirty="0"/>
                        <a:t> – 21 credits total, including FWS </a:t>
                      </a:r>
                    </a:p>
                    <a:p>
                      <a:pPr marL="285750" lvl="0" indent="-285750">
                        <a:buFont typeface="Arial"/>
                        <a:buChar char="•"/>
                      </a:pPr>
                      <a:r>
                        <a:rPr lang="en-US" sz="1800" b="0" dirty="0"/>
                        <a:t>Courses that meet the Liberal Arts &amp; Sciences requirement from </a:t>
                      </a:r>
                      <a:r>
                        <a:rPr lang="en-US" sz="1800" b="0" i="1" dirty="0"/>
                        <a:t>any</a:t>
                      </a:r>
                      <a:r>
                        <a:rPr lang="en-US" sz="1800" b="0" dirty="0"/>
                        <a:t> College or School at Cornell, including the Nolan School.</a:t>
                      </a:r>
                    </a:p>
                  </a:txBody>
                  <a:tcPr>
                    <a:solidFill>
                      <a:schemeClr val="bg1">
                        <a:lumMod val="95000"/>
                      </a:schemeClr>
                    </a:solidFill>
                  </a:tcPr>
                </a:tc>
                <a:extLst>
                  <a:ext uri="{0D108BD9-81ED-4DB2-BD59-A6C34878D82A}">
                    <a16:rowId xmlns:a16="http://schemas.microsoft.com/office/drawing/2014/main" val="3598264267"/>
                  </a:ext>
                </a:extLst>
              </a:tr>
              <a:tr h="349272">
                <a:tc>
                  <a:txBody>
                    <a:bodyPr/>
                    <a:lstStyle/>
                    <a:p>
                      <a:pPr lvl="0">
                        <a:buNone/>
                      </a:pPr>
                      <a:r>
                        <a:rPr lang="en-US" sz="1800" b="1" dirty="0"/>
                        <a:t>Ethics course</a:t>
                      </a:r>
                      <a:r>
                        <a:rPr lang="en-US" sz="1800" b="0" dirty="0"/>
                        <a:t> – 3 credits</a:t>
                      </a:r>
                      <a:endParaRPr lang="en-US"/>
                    </a:p>
                  </a:txBody>
                  <a:tcPr>
                    <a:solidFill>
                      <a:schemeClr val="bg1">
                        <a:lumMod val="95000"/>
                      </a:schemeClr>
                    </a:solidFill>
                  </a:tcPr>
                </a:tc>
                <a:extLst>
                  <a:ext uri="{0D108BD9-81ED-4DB2-BD59-A6C34878D82A}">
                    <a16:rowId xmlns:a16="http://schemas.microsoft.com/office/drawing/2014/main" val="1987617820"/>
                  </a:ext>
                </a:extLst>
              </a:tr>
              <a:tr h="349272">
                <a:tc>
                  <a:txBody>
                    <a:bodyPr/>
                    <a:lstStyle/>
                    <a:p>
                      <a:pPr lvl="0">
                        <a:buNone/>
                      </a:pPr>
                      <a:r>
                        <a:rPr lang="en-US" sz="1800" b="1" dirty="0"/>
                        <a:t>Diversity and Inclusion (D&amp;I)</a:t>
                      </a:r>
                      <a:r>
                        <a:rPr lang="en-US" sz="1800" b="0" dirty="0"/>
                        <a:t> - 3 credits</a:t>
                      </a:r>
                      <a:endParaRPr lang="en-US" dirty="0"/>
                    </a:p>
                  </a:txBody>
                  <a:tcPr>
                    <a:solidFill>
                      <a:schemeClr val="bg1">
                        <a:lumMod val="95000"/>
                      </a:schemeClr>
                    </a:solidFill>
                  </a:tcPr>
                </a:tc>
                <a:extLst>
                  <a:ext uri="{0D108BD9-81ED-4DB2-BD59-A6C34878D82A}">
                    <a16:rowId xmlns:a16="http://schemas.microsoft.com/office/drawing/2014/main" val="2950900476"/>
                  </a:ext>
                </a:extLst>
              </a:tr>
            </a:tbl>
          </a:graphicData>
        </a:graphic>
      </p:graphicFrame>
    </p:spTree>
    <p:extLst>
      <p:ext uri="{BB962C8B-B14F-4D97-AF65-F5344CB8AC3E}">
        <p14:creationId xmlns:p14="http://schemas.microsoft.com/office/powerpoint/2010/main" val="326519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panose="020B0604020202020204" pitchFamily="34" charset="0"/>
              </a:rPr>
              <a:t>Agenda</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2554545"/>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400" dirty="0">
                <a:ea typeface="+mn-lt"/>
                <a:cs typeface="+mn-lt"/>
              </a:rPr>
              <a:t>Key Resources </a:t>
            </a:r>
          </a:p>
          <a:p>
            <a:pPr marL="342900" indent="-342900">
              <a:spcBef>
                <a:spcPts val="700"/>
              </a:spcBef>
              <a:spcAft>
                <a:spcPts val="500"/>
              </a:spcAft>
              <a:buFont typeface="Arial,Sans-Serif"/>
              <a:buChar char="•"/>
            </a:pPr>
            <a:r>
              <a:rPr lang="en-US" sz="2400" dirty="0">
                <a:ea typeface="+mn-lt"/>
                <a:cs typeface="+mn-lt"/>
              </a:rPr>
              <a:t>Important Dates </a:t>
            </a:r>
          </a:p>
          <a:p>
            <a:pPr marL="342900" indent="-342900">
              <a:spcBef>
                <a:spcPts val="700"/>
              </a:spcBef>
              <a:spcAft>
                <a:spcPts val="500"/>
              </a:spcAft>
              <a:buFont typeface="Arial,Sans-Serif"/>
              <a:buChar char="•"/>
            </a:pPr>
            <a:r>
              <a:rPr lang="en-US" sz="2400" dirty="0">
                <a:ea typeface="+mn-lt"/>
                <a:cs typeface="+mn-lt"/>
              </a:rPr>
              <a:t>The NSHA Curriculum </a:t>
            </a:r>
          </a:p>
          <a:p>
            <a:pPr marL="342900" indent="-342900">
              <a:spcBef>
                <a:spcPts val="700"/>
              </a:spcBef>
              <a:spcAft>
                <a:spcPts val="500"/>
              </a:spcAft>
              <a:buFont typeface="Arial,Sans-Serif"/>
              <a:buChar char="•"/>
            </a:pPr>
            <a:r>
              <a:rPr lang="en-US" sz="2400" dirty="0">
                <a:ea typeface="+mn-lt"/>
                <a:cs typeface="+mn-lt"/>
              </a:rPr>
              <a:t>Everything Else You Need to Know for Enrollment for Spring 2023</a:t>
            </a:r>
          </a:p>
          <a:p>
            <a:pPr marL="342900" indent="-342900">
              <a:spcBef>
                <a:spcPts val="700"/>
              </a:spcBef>
              <a:spcAft>
                <a:spcPts val="500"/>
              </a:spcAft>
              <a:buFont typeface="Arial,Sans-Serif"/>
              <a:buChar char="•"/>
            </a:pPr>
            <a:r>
              <a:rPr lang="en-US" sz="2400" dirty="0">
                <a:ea typeface="+mn-lt"/>
                <a:cs typeface="+mn-lt"/>
              </a:rPr>
              <a:t>Answering Your Questions!</a:t>
            </a:r>
            <a:endParaRPr lang="en-US" sz="2400" dirty="0"/>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106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348603"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How To Search For Arts and Distribution Electives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7290732" y="1382179"/>
            <a:ext cx="3650369" cy="2249334"/>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dirty="0">
                <a:latin typeface="Calibri"/>
                <a:ea typeface="+mn-lt"/>
                <a:cs typeface="Arial"/>
                <a:hlinkClick r:id="rId3"/>
              </a:rPr>
              <a:t>Complete</a:t>
            </a:r>
            <a:r>
              <a:rPr lang="en-US" dirty="0">
                <a:latin typeface="Calibri"/>
                <a:cs typeface="Arial"/>
                <a:hlinkClick r:id="rId3"/>
              </a:rPr>
              <a:t> list</a:t>
            </a:r>
            <a:r>
              <a:rPr lang="en-US" dirty="0">
                <a:latin typeface="Calibri"/>
                <a:cs typeface="Arial"/>
              </a:rPr>
              <a:t> </a:t>
            </a:r>
            <a:r>
              <a:rPr lang="en-US" dirty="0">
                <a:latin typeface="Calibri"/>
                <a:ea typeface="+mn-lt"/>
                <a:cs typeface="Arial"/>
              </a:rPr>
              <a:t>of all Cornell colleges' course codes that meet this requirement</a:t>
            </a:r>
            <a:endParaRPr lang="en-US" dirty="0">
              <a:latin typeface="Calibri"/>
              <a:ea typeface="+mn-lt"/>
              <a:cs typeface="+mn-lt"/>
            </a:endParaRPr>
          </a:p>
          <a:p>
            <a:pPr marL="342900" indent="-342900">
              <a:spcBef>
                <a:spcPts val="700"/>
              </a:spcBef>
              <a:spcAft>
                <a:spcPts val="500"/>
              </a:spcAft>
              <a:buFont typeface="Arial,Sans-Serif"/>
              <a:buChar char="•"/>
            </a:pPr>
            <a:r>
              <a:rPr lang="en-US" dirty="0">
                <a:ea typeface="+mn-lt"/>
                <a:cs typeface="+mn-lt"/>
              </a:rPr>
              <a:t>Search the </a:t>
            </a:r>
            <a:r>
              <a:rPr lang="en-US" dirty="0">
                <a:ea typeface="+mn-lt"/>
                <a:cs typeface="+mn-lt"/>
                <a:hlinkClick r:id="rId4"/>
              </a:rPr>
              <a:t>Class Roster</a:t>
            </a:r>
            <a:r>
              <a:rPr lang="en-US" dirty="0">
                <a:ea typeface="+mn-lt"/>
                <a:cs typeface="+mn-lt"/>
              </a:rPr>
              <a:t> for classes that fulfill particular Distribution Categories </a:t>
            </a: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20</a:t>
            </a:fld>
            <a:endParaRPr lang="en-US" dirty="0">
              <a:latin typeface="Arial"/>
              <a:cs typeface="Arial"/>
            </a:endParaRPr>
          </a:p>
        </p:txBody>
      </p:sp>
      <p:pic>
        <p:nvPicPr>
          <p:cNvPr id="6" name="Picture 4" descr="Graphical user interface&#10;&#10;Description automatically generated">
            <a:extLst>
              <a:ext uri="{FF2B5EF4-FFF2-40B4-BE49-F238E27FC236}">
                <a16:creationId xmlns:a16="http://schemas.microsoft.com/office/drawing/2014/main" id="{9B2BC04E-40B9-FD93-1DE6-2681CEA33257}"/>
              </a:ext>
            </a:extLst>
          </p:cNvPr>
          <p:cNvPicPr>
            <a:picLocks noChangeAspect="1"/>
          </p:cNvPicPr>
          <p:nvPr/>
        </p:nvPicPr>
        <p:blipFill>
          <a:blip r:embed="rId5"/>
          <a:stretch>
            <a:fillRect/>
          </a:stretch>
        </p:blipFill>
        <p:spPr>
          <a:xfrm>
            <a:off x="197356" y="1288998"/>
            <a:ext cx="6760635" cy="5368441"/>
          </a:xfrm>
          <a:prstGeom prst="rect">
            <a:avLst/>
          </a:prstGeom>
        </p:spPr>
      </p:pic>
    </p:spTree>
    <p:extLst>
      <p:ext uri="{BB962C8B-B14F-4D97-AF65-F5344CB8AC3E}">
        <p14:creationId xmlns:p14="http://schemas.microsoft.com/office/powerpoint/2010/main" val="210328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First-Year Writing Seminar</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4072910"/>
          </a:xfrm>
          <a:prstGeom prst="rect">
            <a:avLst/>
          </a:prstGeom>
          <a:noFill/>
        </p:spPr>
        <p:txBody>
          <a:bodyPr wrap="square" lIns="91440" tIns="45720" rIns="91440" bIns="45720" rtlCol="0" anchor="t">
            <a:spAutoFit/>
          </a:bodyPr>
          <a:lstStyle/>
          <a:p>
            <a:pPr marL="285750" indent="-285750">
              <a:buFont typeface="Arial,Sans-Serif"/>
              <a:buChar char="•"/>
            </a:pPr>
            <a:r>
              <a:rPr lang="en-US" sz="2400" dirty="0">
                <a:ea typeface="+mn-lt"/>
                <a:cs typeface="+mn-lt"/>
              </a:rPr>
              <a:t>All new First Year Students must complete a First-Year Writing Seminar (FWS)</a:t>
            </a:r>
          </a:p>
          <a:p>
            <a:pPr marL="742950" lvl="1" indent="-285750">
              <a:buFont typeface="Arial,Sans-Serif"/>
              <a:buChar char="•"/>
            </a:pPr>
            <a:r>
              <a:rPr lang="en-US" sz="2400" dirty="0">
                <a:ea typeface="+mn-lt"/>
                <a:cs typeface="+mn-lt"/>
              </a:rPr>
              <a:t>This academic requirement is manage by the </a:t>
            </a:r>
            <a:r>
              <a:rPr lang="en-US" sz="2400" dirty="0">
                <a:ea typeface="+mn-lt"/>
                <a:cs typeface="+mn-lt"/>
                <a:hlinkClick r:id="rId3"/>
              </a:rPr>
              <a:t>Knight Institute</a:t>
            </a:r>
            <a:r>
              <a:rPr lang="en-US" sz="2400" dirty="0">
                <a:ea typeface="+mn-lt"/>
                <a:cs typeface="+mn-lt"/>
              </a:rPr>
              <a:t> </a:t>
            </a:r>
          </a:p>
          <a:p>
            <a:pPr marL="742950" lvl="1" indent="-285750">
              <a:buFont typeface="Arial,Sans-Serif"/>
              <a:buChar char="•"/>
            </a:pPr>
            <a:r>
              <a:rPr lang="en-US" sz="2400" dirty="0">
                <a:ea typeface="+mn-lt"/>
                <a:cs typeface="+mn-lt"/>
              </a:rPr>
              <a:t>FWS is a 3-credit course that will count toward your 42 credits of Distribution Electives</a:t>
            </a:r>
          </a:p>
          <a:p>
            <a:pPr marL="285750" indent="-285750">
              <a:buFont typeface="Arial,Sans-Serif"/>
              <a:buChar char="•"/>
            </a:pPr>
            <a:endParaRPr lang="en-US" sz="2400" dirty="0">
              <a:highlight>
                <a:srgbClr val="FFFF00"/>
              </a:highlight>
              <a:ea typeface="+mn-lt"/>
              <a:cs typeface="+mn-lt"/>
            </a:endParaRPr>
          </a:p>
          <a:p>
            <a:pPr marL="285750" indent="-285750">
              <a:buFont typeface="Arial,Sans-Serif"/>
              <a:buChar char="•"/>
            </a:pPr>
            <a:r>
              <a:rPr lang="en-US" sz="2400" b="1" dirty="0">
                <a:ea typeface="+mn-lt"/>
                <a:cs typeface="+mn-lt"/>
              </a:rPr>
              <a:t>Students currently enrolled in Block 1 must enroll themselves into a FWS for Spring 2023 during pre-enrollment </a:t>
            </a:r>
          </a:p>
          <a:p>
            <a:pPr marL="742950" lvl="1" indent="-285750">
              <a:buFont typeface="Arial,Sans-Serif"/>
              <a:buChar char="•"/>
            </a:pPr>
            <a:r>
              <a:rPr lang="en-US" sz="2400" dirty="0">
                <a:ea typeface="+mn-lt"/>
                <a:cs typeface="+mn-lt"/>
              </a:rPr>
              <a:t>If you received Test Credit for the FWS, please add an additional elective of your choice to your schedule</a:t>
            </a:r>
            <a:endParaRPr lang="en-US" sz="2400" dirty="0">
              <a:cs typeface="Calibri"/>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21</a:t>
            </a:fld>
            <a:endParaRPr lang="en-US" dirty="0">
              <a:latin typeface="Arial"/>
              <a:cs typeface="Arial"/>
            </a:endParaRPr>
          </a:p>
        </p:txBody>
      </p:sp>
    </p:spTree>
    <p:extLst>
      <p:ext uri="{BB962C8B-B14F-4D97-AF65-F5344CB8AC3E}">
        <p14:creationId xmlns:p14="http://schemas.microsoft.com/office/powerpoint/2010/main" val="1286105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Ethics Course</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368136"/>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dirty="0">
                <a:latin typeface="Calibri"/>
                <a:ea typeface="+mn-lt"/>
                <a:cs typeface="Arial"/>
              </a:rPr>
              <a:t>The ethics course requirement is intended to prepare students to think critically and knowledgeably about what is (or should be) considered right or wrong, good or bad, virtue or vice within their personal, professional, and/or public lives. </a:t>
            </a:r>
            <a:endParaRPr lang="en-US" dirty="0">
              <a:highlight>
                <a:srgbClr val="FFFF00"/>
              </a:highlight>
              <a:ea typeface="+mn-lt"/>
              <a:cs typeface="Arial"/>
            </a:endParaRPr>
          </a:p>
          <a:p>
            <a:pPr marL="285750" indent="-285750">
              <a:spcBef>
                <a:spcPts val="700"/>
              </a:spcBef>
              <a:spcAft>
                <a:spcPts val="500"/>
              </a:spcAft>
              <a:buFont typeface="Arial"/>
              <a:buChar char="•"/>
            </a:pPr>
            <a:r>
              <a:rPr lang="en-US" dirty="0">
                <a:latin typeface="Calibri"/>
                <a:cs typeface="Arial"/>
              </a:rPr>
              <a:t>Example courses: </a:t>
            </a:r>
            <a:endParaRPr lang="en-US" dirty="0">
              <a:latin typeface="Calibri"/>
              <a:cs typeface="Calibri"/>
            </a:endParaRPr>
          </a:p>
          <a:p>
            <a:pPr marL="742950" lvl="1" indent="-285750">
              <a:spcBef>
                <a:spcPts val="700"/>
              </a:spcBef>
              <a:spcAft>
                <a:spcPts val="500"/>
              </a:spcAft>
              <a:buFont typeface="Arial"/>
              <a:buChar char="•"/>
            </a:pPr>
            <a:r>
              <a:rPr lang="en-US" dirty="0">
                <a:latin typeface="Calibri"/>
                <a:cs typeface="Arial"/>
              </a:rPr>
              <a:t>PHIL 2410: Ethics </a:t>
            </a:r>
            <a:endParaRPr lang="en-US" dirty="0">
              <a:latin typeface="Calibri"/>
              <a:cs typeface="Calibri"/>
            </a:endParaRPr>
          </a:p>
          <a:p>
            <a:pPr marL="742950" lvl="1" indent="-285750">
              <a:spcBef>
                <a:spcPts val="700"/>
              </a:spcBef>
              <a:spcAft>
                <a:spcPts val="500"/>
              </a:spcAft>
              <a:buFont typeface="Arial"/>
              <a:buChar char="•"/>
            </a:pPr>
            <a:r>
              <a:rPr lang="en-US" dirty="0">
                <a:latin typeface="Calibri"/>
                <a:cs typeface="Arial"/>
              </a:rPr>
              <a:t>AEM 3205: Ethics in Business and Organizations </a:t>
            </a:r>
            <a:endParaRPr lang="en-US" dirty="0">
              <a:latin typeface="Calibri"/>
              <a:cs typeface="Calibri"/>
            </a:endParaRPr>
          </a:p>
          <a:p>
            <a:pPr marL="742950" lvl="1" indent="-285750">
              <a:spcBef>
                <a:spcPts val="700"/>
              </a:spcBef>
              <a:spcAft>
                <a:spcPts val="500"/>
              </a:spcAft>
              <a:buFont typeface="Arial"/>
              <a:buChar char="•"/>
            </a:pPr>
            <a:r>
              <a:rPr lang="en-US" dirty="0">
                <a:latin typeface="Calibri"/>
                <a:cs typeface="Arial"/>
              </a:rPr>
              <a:t>BSOC 2061: Ethics &amp; the Environment</a:t>
            </a:r>
            <a:endParaRPr lang="en-US" dirty="0">
              <a:latin typeface="Calibri"/>
              <a:cs typeface="Calibri"/>
            </a:endParaRPr>
          </a:p>
          <a:p>
            <a:pPr marL="742950" lvl="1" indent="-285750">
              <a:spcBef>
                <a:spcPts val="700"/>
              </a:spcBef>
              <a:spcAft>
                <a:spcPts val="500"/>
              </a:spcAft>
              <a:buFont typeface="Arial"/>
              <a:buChar char="•"/>
            </a:pPr>
            <a:r>
              <a:rPr lang="en-US" dirty="0">
                <a:latin typeface="Calibri"/>
                <a:cs typeface="Arial"/>
              </a:rPr>
              <a:t>PHIL 3231: Kant’s Ethics</a:t>
            </a:r>
            <a:endParaRPr lang="en-US" dirty="0">
              <a:latin typeface="Calibri"/>
              <a:cs typeface="Calibri"/>
            </a:endParaRPr>
          </a:p>
          <a:p>
            <a:pPr marL="742950" lvl="1" indent="-285750">
              <a:spcBef>
                <a:spcPts val="700"/>
              </a:spcBef>
              <a:spcAft>
                <a:spcPts val="500"/>
              </a:spcAft>
              <a:buFont typeface="Arial"/>
              <a:buChar char="•"/>
            </a:pPr>
            <a:r>
              <a:rPr lang="en-US" dirty="0">
                <a:latin typeface="Calibri"/>
                <a:cs typeface="Arial"/>
              </a:rPr>
              <a:t>ILRLR 4820: Ethics at Work</a:t>
            </a:r>
            <a:endParaRPr lang="en-US" dirty="0">
              <a:latin typeface="Calibri"/>
              <a:cs typeface="Calibri"/>
            </a:endParaRPr>
          </a:p>
          <a:p>
            <a:pPr marL="742950" lvl="1" indent="-285750">
              <a:spcBef>
                <a:spcPts val="700"/>
              </a:spcBef>
              <a:spcAft>
                <a:spcPts val="500"/>
              </a:spcAft>
              <a:buFont typeface="Arial"/>
              <a:buChar char="•"/>
            </a:pPr>
            <a:r>
              <a:rPr lang="en-US" dirty="0">
                <a:latin typeface="Calibri"/>
                <a:cs typeface="Arial"/>
              </a:rPr>
              <a:t>ECE 2750: Robot Ethic </a:t>
            </a:r>
            <a:endParaRPr lang="en-US" dirty="0">
              <a:latin typeface="Calibri"/>
              <a:cs typeface="Calibri"/>
            </a:endParaRPr>
          </a:p>
          <a:p>
            <a:pPr marL="742950" lvl="1" indent="-285750">
              <a:spcBef>
                <a:spcPts val="700"/>
              </a:spcBef>
              <a:spcAft>
                <a:spcPts val="500"/>
              </a:spcAft>
              <a:buFont typeface="Arial"/>
              <a:buChar char="•"/>
            </a:pPr>
            <a:r>
              <a:rPr lang="en-US" dirty="0">
                <a:latin typeface="Calibri"/>
                <a:cs typeface="Arial"/>
              </a:rPr>
              <a:t>and many more!</a:t>
            </a:r>
            <a:endParaRPr lang="en-US" dirty="0">
              <a:latin typeface="Calibri"/>
              <a:cs typeface="Calibri"/>
            </a:endParaRPr>
          </a:p>
          <a:p>
            <a:pPr marL="1200150" lvl="2" indent="-285750">
              <a:spcBef>
                <a:spcPts val="300"/>
              </a:spcBef>
              <a:spcAft>
                <a:spcPts val="500"/>
              </a:spcAft>
              <a:buFont typeface="Arial,Sans-Serif"/>
              <a:buChar char="•"/>
            </a:pPr>
            <a:r>
              <a:rPr lang="en-US" dirty="0">
                <a:ea typeface="+mn-lt"/>
                <a:cs typeface="+mn-lt"/>
              </a:rPr>
              <a:t>If you are interested in learning more about what standards a class must meet to qualify as an Ethics course, please consult the </a:t>
            </a:r>
            <a:r>
              <a:rPr lang="en-US" dirty="0">
                <a:ea typeface="+mn-lt"/>
                <a:cs typeface="+mn-lt"/>
                <a:hlinkClick r:id="rId3"/>
              </a:rPr>
              <a:t>2022-2023 Nolan School Student Handbook</a:t>
            </a:r>
            <a:r>
              <a:rPr lang="en-US" dirty="0">
                <a:ea typeface="+mn-lt"/>
                <a:cs typeface="+mn-lt"/>
              </a:rPr>
              <a:t>.</a:t>
            </a: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22</a:t>
            </a:fld>
            <a:endParaRPr lang="en-US" dirty="0">
              <a:latin typeface="Arial"/>
              <a:cs typeface="Arial"/>
            </a:endParaRPr>
          </a:p>
        </p:txBody>
      </p:sp>
    </p:spTree>
    <p:extLst>
      <p:ext uri="{BB962C8B-B14F-4D97-AF65-F5344CB8AC3E}">
        <p14:creationId xmlns:p14="http://schemas.microsoft.com/office/powerpoint/2010/main" val="39697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Diversity and Inclusion Course</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799023"/>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dirty="0">
                <a:latin typeface="Calibri"/>
                <a:ea typeface="+mn-lt"/>
                <a:cs typeface="Arial"/>
              </a:rPr>
              <a:t>The diversity course requirement is intended to provide students with an opportunity to explore the challenges/opportunities to an organization or community stemming from issues related to power, privilege, access, and equity.  </a:t>
            </a:r>
            <a:endParaRPr lang="en-US">
              <a:highlight>
                <a:srgbClr val="FFFF00"/>
              </a:highlight>
              <a:latin typeface="Calibri"/>
              <a:ea typeface="+mn-lt"/>
              <a:cs typeface="Arial"/>
            </a:endParaRPr>
          </a:p>
          <a:p>
            <a:pPr marL="742950" indent="-285750">
              <a:spcBef>
                <a:spcPts val="700"/>
              </a:spcBef>
              <a:spcAft>
                <a:spcPts val="500"/>
              </a:spcAft>
              <a:buFont typeface="Arial"/>
              <a:buChar char="•"/>
            </a:pPr>
            <a:r>
              <a:rPr lang="en-US" dirty="0">
                <a:latin typeface="Calibri"/>
                <a:cs typeface="Arial"/>
              </a:rPr>
              <a:t>Example courses: </a:t>
            </a:r>
            <a:endParaRPr lang="en-US" dirty="0">
              <a:latin typeface="Calibri"/>
              <a:cs typeface="Calibri"/>
            </a:endParaRPr>
          </a:p>
          <a:p>
            <a:pPr marL="1200150" lvl="1" indent="-285750">
              <a:spcBef>
                <a:spcPts val="700"/>
              </a:spcBef>
              <a:spcAft>
                <a:spcPts val="500"/>
              </a:spcAft>
              <a:buFont typeface="Arial"/>
              <a:buChar char="•"/>
            </a:pPr>
            <a:r>
              <a:rPr lang="en-US" dirty="0">
                <a:latin typeface="Calibri"/>
                <a:cs typeface="Arial"/>
              </a:rPr>
              <a:t>HADM 3960: Seminar in Leadership, Diversity, and Inclusion </a:t>
            </a:r>
            <a:endParaRPr lang="en-US" dirty="0">
              <a:latin typeface="Calibri"/>
              <a:cs typeface="Calibri"/>
            </a:endParaRPr>
          </a:p>
          <a:p>
            <a:pPr marL="1200150" lvl="1" indent="-285750">
              <a:spcBef>
                <a:spcPts val="700"/>
              </a:spcBef>
              <a:spcAft>
                <a:spcPts val="500"/>
              </a:spcAft>
              <a:buFont typeface="Arial"/>
              <a:buChar char="•"/>
            </a:pPr>
            <a:r>
              <a:rPr lang="en-US" dirty="0">
                <a:latin typeface="Calibri"/>
                <a:cs typeface="Arial"/>
              </a:rPr>
              <a:t>ILRHR 3640: Diversity &amp; Inclusion</a:t>
            </a:r>
            <a:endParaRPr lang="en-US" dirty="0">
              <a:latin typeface="Calibri"/>
              <a:cs typeface="Calibri"/>
            </a:endParaRPr>
          </a:p>
          <a:p>
            <a:pPr marL="1200150" lvl="1" indent="-285750">
              <a:spcBef>
                <a:spcPts val="700"/>
              </a:spcBef>
              <a:spcAft>
                <a:spcPts val="500"/>
              </a:spcAft>
              <a:buFont typeface="Arial"/>
              <a:buChar char="•"/>
            </a:pPr>
            <a:r>
              <a:rPr lang="en-US" dirty="0">
                <a:latin typeface="Calibri"/>
                <a:cs typeface="Arial"/>
              </a:rPr>
              <a:t>AEM 3015: Developing Racial Equity in Organizations</a:t>
            </a:r>
            <a:endParaRPr lang="en-US" dirty="0">
              <a:latin typeface="Calibri"/>
              <a:cs typeface="Calibri"/>
            </a:endParaRPr>
          </a:p>
          <a:p>
            <a:pPr marL="1200150" lvl="1" indent="-285750">
              <a:spcBef>
                <a:spcPts val="700"/>
              </a:spcBef>
              <a:spcAft>
                <a:spcPts val="500"/>
              </a:spcAft>
              <a:buFont typeface="Arial"/>
              <a:buChar char="•"/>
            </a:pPr>
            <a:r>
              <a:rPr lang="en-US" dirty="0">
                <a:latin typeface="Calibri"/>
                <a:cs typeface="Arial"/>
              </a:rPr>
              <a:t>FGSS 2010: Introduction to Feminist, Gender, and Sexuality Studies</a:t>
            </a:r>
            <a:endParaRPr lang="en-US" dirty="0">
              <a:latin typeface="Calibri"/>
              <a:cs typeface="Calibri"/>
            </a:endParaRPr>
          </a:p>
          <a:p>
            <a:pPr marL="1200150" lvl="1" indent="-285750">
              <a:spcBef>
                <a:spcPts val="700"/>
              </a:spcBef>
              <a:spcAft>
                <a:spcPts val="500"/>
              </a:spcAft>
              <a:buFont typeface="Arial"/>
              <a:buChar char="•"/>
            </a:pPr>
            <a:r>
              <a:rPr lang="en-US" dirty="0">
                <a:latin typeface="Calibri"/>
                <a:cs typeface="Arial"/>
              </a:rPr>
              <a:t>ANTHR 3487: Racial Capitalism</a:t>
            </a:r>
            <a:endParaRPr lang="en-US" dirty="0">
              <a:latin typeface="Calibri"/>
              <a:cs typeface="Calibri"/>
            </a:endParaRPr>
          </a:p>
          <a:p>
            <a:pPr marL="1200150" lvl="1" indent="-285750">
              <a:spcBef>
                <a:spcPts val="700"/>
              </a:spcBef>
              <a:spcAft>
                <a:spcPts val="500"/>
              </a:spcAft>
              <a:buFont typeface="Arial"/>
              <a:buChar char="•"/>
            </a:pPr>
            <a:r>
              <a:rPr lang="en-US" dirty="0">
                <a:latin typeface="Calibri"/>
                <a:cs typeface="Arial"/>
              </a:rPr>
              <a:t>NTRES 2000: Environmental Justice</a:t>
            </a:r>
            <a:endParaRPr lang="en-US" dirty="0">
              <a:latin typeface="Calibri"/>
              <a:cs typeface="Calibri"/>
            </a:endParaRPr>
          </a:p>
          <a:p>
            <a:pPr marL="1200150" lvl="1" indent="-285750">
              <a:spcBef>
                <a:spcPts val="700"/>
              </a:spcBef>
              <a:spcAft>
                <a:spcPts val="500"/>
              </a:spcAft>
              <a:buFont typeface="Arial"/>
              <a:buChar char="•"/>
            </a:pPr>
            <a:r>
              <a:rPr lang="en-US" dirty="0">
                <a:latin typeface="Calibri"/>
                <a:cs typeface="Arial"/>
              </a:rPr>
              <a:t>And many more!</a:t>
            </a:r>
            <a:endParaRPr lang="en-US" dirty="0">
              <a:latin typeface="Calibri"/>
              <a:cs typeface="Calibri"/>
            </a:endParaRPr>
          </a:p>
          <a:p>
            <a:pPr marL="1657350" lvl="2" indent="-285750">
              <a:spcBef>
                <a:spcPts val="700"/>
              </a:spcBef>
              <a:spcAft>
                <a:spcPts val="500"/>
              </a:spcAft>
              <a:buFont typeface="Arial"/>
              <a:buChar char="•"/>
            </a:pPr>
            <a:r>
              <a:rPr lang="en-US">
                <a:ea typeface="+mn-lt"/>
                <a:cs typeface="Calibri"/>
              </a:rPr>
              <a:t>If you are interested in learning more about what standards a class must meet to qualify as an Diversity and Inclusion course, please consult the </a:t>
            </a:r>
            <a:r>
              <a:rPr lang="en-US">
                <a:ea typeface="+mn-lt"/>
                <a:cs typeface="Calibri"/>
                <a:hlinkClick r:id="rId3"/>
              </a:rPr>
              <a:t>2022-2023 Nolan School Student Handbook</a:t>
            </a:r>
            <a:r>
              <a:rPr lang="en-US">
                <a:ea typeface="+mn-lt"/>
                <a:cs typeface="Calibri"/>
              </a:rPr>
              <a:t>.</a:t>
            </a:r>
            <a:endParaRPr lang="en-US">
              <a:ea typeface="+mn-lt"/>
              <a:cs typeface="Arial"/>
            </a:endParaRPr>
          </a:p>
          <a:p>
            <a:pPr marL="742950" lvl="1" indent="-285750">
              <a:spcBef>
                <a:spcPts val="300"/>
              </a:spcBef>
              <a:spcAft>
                <a:spcPts val="500"/>
              </a:spcAft>
              <a:buFont typeface="Arial,Sans-Serif"/>
              <a:buChar char="•"/>
            </a:pPr>
            <a:endParaRPr lang="en-US" dirty="0">
              <a:solidFill>
                <a:schemeClr val="tx1">
                  <a:lumMod val="75000"/>
                </a:schemeClr>
              </a:solidFill>
              <a:latin typeface="Calibri" panose="020F0502020204030204"/>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23</a:t>
            </a:fld>
            <a:endParaRPr lang="en-US" dirty="0">
              <a:latin typeface="Arial"/>
              <a:cs typeface="Arial"/>
            </a:endParaRPr>
          </a:p>
        </p:txBody>
      </p:sp>
    </p:spTree>
    <p:extLst>
      <p:ext uri="{BB962C8B-B14F-4D97-AF65-F5344CB8AC3E}">
        <p14:creationId xmlns:p14="http://schemas.microsoft.com/office/powerpoint/2010/main" val="4075888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Free Electives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3490699"/>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400" dirty="0">
                <a:solidFill>
                  <a:srgbClr val="050000"/>
                </a:solidFill>
                <a:ea typeface="+mn-lt"/>
                <a:cs typeface="+mn-lt"/>
              </a:rPr>
              <a:t>8 credit hours required</a:t>
            </a:r>
          </a:p>
          <a:p>
            <a:pPr marL="342900" indent="-342900">
              <a:spcBef>
                <a:spcPts val="700"/>
              </a:spcBef>
              <a:spcAft>
                <a:spcPts val="500"/>
              </a:spcAft>
              <a:buFont typeface="Arial,Sans-Serif"/>
              <a:buChar char="•"/>
            </a:pPr>
            <a:r>
              <a:rPr lang="en-US" sz="2400" dirty="0">
                <a:solidFill>
                  <a:srgbClr val="050000"/>
                </a:solidFill>
                <a:ea typeface="+mn-lt"/>
                <a:cs typeface="+mn-lt"/>
              </a:rPr>
              <a:t>These credits may be taken for a letter grade OR pass/fail (S/U) </a:t>
            </a:r>
          </a:p>
          <a:p>
            <a:pPr marL="342900" indent="-342900">
              <a:spcBef>
                <a:spcPts val="700"/>
              </a:spcBef>
              <a:spcAft>
                <a:spcPts val="500"/>
              </a:spcAft>
              <a:buFont typeface="Arial,Sans-Serif"/>
              <a:buChar char="•"/>
            </a:pPr>
            <a:r>
              <a:rPr lang="en-US" sz="2400" dirty="0">
                <a:solidFill>
                  <a:srgbClr val="050000"/>
                </a:solidFill>
                <a:ea typeface="+mn-lt"/>
                <a:cs typeface="+mn-lt"/>
              </a:rPr>
              <a:t>Students can explore any type of academic course to fulfill this requirement at any of Cornell's colleges/schools in or out of the SC Johnson College of Business. </a:t>
            </a:r>
          </a:p>
          <a:p>
            <a:pPr marL="342900" indent="-342900">
              <a:spcBef>
                <a:spcPts val="700"/>
              </a:spcBef>
              <a:spcAft>
                <a:spcPts val="500"/>
              </a:spcAft>
              <a:buFont typeface="Arial,Sans-Serif"/>
              <a:buChar char="•"/>
            </a:pPr>
            <a:r>
              <a:rPr lang="en-US" sz="2400" dirty="0">
                <a:solidFill>
                  <a:srgbClr val="050000"/>
                </a:solidFill>
                <a:latin typeface="Calibri"/>
                <a:ea typeface="+mn-lt"/>
                <a:cs typeface="Arial"/>
              </a:rPr>
              <a:t>Both HADM 1199 – </a:t>
            </a:r>
            <a:r>
              <a:rPr lang="en-US" sz="2400" dirty="0" err="1">
                <a:solidFill>
                  <a:srgbClr val="050000"/>
                </a:solidFill>
                <a:latin typeface="Calibri"/>
                <a:ea typeface="+mn-lt"/>
                <a:cs typeface="Arial"/>
              </a:rPr>
              <a:t>Hotelie</a:t>
            </a:r>
            <a:r>
              <a:rPr lang="en-US" sz="2400" dirty="0">
                <a:solidFill>
                  <a:srgbClr val="050000"/>
                </a:solidFill>
                <a:latin typeface="Calibri"/>
                <a:ea typeface="+mn-lt"/>
                <a:cs typeface="Arial"/>
              </a:rPr>
              <a:t> Launchpad (1 cr.) and HADM 1910 - Distinguished Lectures in Hospitality Management (1 cr.) count toward Free Electives</a:t>
            </a:r>
            <a:r>
              <a:rPr lang="en-US" sz="2400" dirty="0">
                <a:solidFill>
                  <a:srgbClr val="050000"/>
                </a:solidFill>
                <a:latin typeface="Calibri"/>
                <a:cs typeface="Arial"/>
              </a:rPr>
              <a:t> </a:t>
            </a:r>
            <a:endParaRPr lang="en-US" sz="2400">
              <a:solidFill>
                <a:srgbClr val="050000"/>
              </a:solidFill>
              <a:latin typeface="Calibri"/>
              <a:cs typeface="Calibri" panose="020F0502020204030204"/>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24</a:t>
            </a:fld>
            <a:endParaRPr lang="en-US" dirty="0">
              <a:latin typeface="Arial"/>
              <a:cs typeface="Arial"/>
            </a:endParaRPr>
          </a:p>
        </p:txBody>
      </p:sp>
    </p:spTree>
    <p:extLst>
      <p:ext uri="{BB962C8B-B14F-4D97-AF65-F5344CB8AC3E}">
        <p14:creationId xmlns:p14="http://schemas.microsoft.com/office/powerpoint/2010/main" val="2066110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Non-Academic Graduation Requirements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25</a:t>
            </a:fld>
            <a:endParaRPr lang="en-US" dirty="0">
              <a:latin typeface="Arial" panose="020B0604020202020204" pitchFamily="34" charset="0"/>
              <a:cs typeface="Arial" panose="020B0604020202020204" pitchFamily="34" charset="0"/>
            </a:endParaRPr>
          </a:p>
        </p:txBody>
      </p:sp>
      <p:graphicFrame>
        <p:nvGraphicFramePr>
          <p:cNvPr id="8" name="Table 6">
            <a:extLst>
              <a:ext uri="{FF2B5EF4-FFF2-40B4-BE49-F238E27FC236}">
                <a16:creationId xmlns:a16="http://schemas.microsoft.com/office/drawing/2014/main" id="{4EE293D2-2629-998E-9B5F-52871B5F81A0}"/>
              </a:ext>
            </a:extLst>
          </p:cNvPr>
          <p:cNvGraphicFramePr>
            <a:graphicFrameLocks noGrp="1"/>
          </p:cNvGraphicFramePr>
          <p:nvPr>
            <p:extLst>
              <p:ext uri="{D42A27DB-BD31-4B8C-83A1-F6EECF244321}">
                <p14:modId xmlns:p14="http://schemas.microsoft.com/office/powerpoint/2010/main" val="302884256"/>
              </p:ext>
            </p:extLst>
          </p:nvPr>
        </p:nvGraphicFramePr>
        <p:xfrm>
          <a:off x="314983" y="1207028"/>
          <a:ext cx="11475098" cy="1483360"/>
        </p:xfrm>
        <a:graphic>
          <a:graphicData uri="http://schemas.openxmlformats.org/drawingml/2006/table">
            <a:tbl>
              <a:tblPr firstRow="1" bandRow="1">
                <a:tableStyleId>{5C22544A-7EE6-4342-B048-85BDC9FD1C3A}</a:tableStyleId>
              </a:tblPr>
              <a:tblGrid>
                <a:gridCol w="11475098">
                  <a:extLst>
                    <a:ext uri="{9D8B030D-6E8A-4147-A177-3AD203B41FA5}">
                      <a16:colId xmlns:a16="http://schemas.microsoft.com/office/drawing/2014/main" val="1618376135"/>
                    </a:ext>
                  </a:extLst>
                </a:gridCol>
              </a:tblGrid>
              <a:tr h="370840">
                <a:tc>
                  <a:txBody>
                    <a:bodyPr/>
                    <a:lstStyle/>
                    <a:p>
                      <a:pPr algn="ctr"/>
                      <a:endParaRPr lang="en-US" sz="1800" dirty="0"/>
                    </a:p>
                  </a:txBody>
                  <a:tcPr>
                    <a:solidFill>
                      <a:srgbClr val="C00000"/>
                    </a:solidFill>
                  </a:tcPr>
                </a:tc>
                <a:extLst>
                  <a:ext uri="{0D108BD9-81ED-4DB2-BD59-A6C34878D82A}">
                    <a16:rowId xmlns:a16="http://schemas.microsoft.com/office/drawing/2014/main" val="239357944"/>
                  </a:ext>
                </a:extLst>
              </a:tr>
              <a:tr h="370840">
                <a:tc>
                  <a:txBody>
                    <a:bodyPr/>
                    <a:lstStyle/>
                    <a:p>
                      <a:pPr algn="ctr"/>
                      <a:r>
                        <a:rPr lang="en-US" sz="1800" b="1" dirty="0"/>
                        <a:t>Physical Education (PE) - 2 courses</a:t>
                      </a:r>
                    </a:p>
                  </a:txBody>
                  <a:tcPr>
                    <a:solidFill>
                      <a:schemeClr val="bg1">
                        <a:lumMod val="95000"/>
                      </a:schemeClr>
                    </a:solidFill>
                  </a:tcPr>
                </a:tc>
                <a:extLst>
                  <a:ext uri="{0D108BD9-81ED-4DB2-BD59-A6C34878D82A}">
                    <a16:rowId xmlns:a16="http://schemas.microsoft.com/office/drawing/2014/main" val="160635434"/>
                  </a:ext>
                </a:extLst>
              </a:tr>
              <a:tr h="370840">
                <a:tc>
                  <a:txBody>
                    <a:bodyPr/>
                    <a:lstStyle/>
                    <a:p>
                      <a:pPr algn="ctr"/>
                      <a:r>
                        <a:rPr lang="en-US" sz="1800" b="1" dirty="0">
                          <a:hlinkClick r:id="rId3"/>
                        </a:rPr>
                        <a:t>University Swim Test</a:t>
                      </a:r>
                      <a:endParaRPr lang="en-US" sz="1800" b="1" dirty="0"/>
                    </a:p>
                  </a:txBody>
                  <a:tcPr>
                    <a:solidFill>
                      <a:schemeClr val="bg1">
                        <a:lumMod val="95000"/>
                      </a:schemeClr>
                    </a:solidFill>
                  </a:tcPr>
                </a:tc>
                <a:extLst>
                  <a:ext uri="{0D108BD9-81ED-4DB2-BD59-A6C34878D82A}">
                    <a16:rowId xmlns:a16="http://schemas.microsoft.com/office/drawing/2014/main" val="3885196186"/>
                  </a:ext>
                </a:extLst>
              </a:tr>
              <a:tr h="370840">
                <a:tc>
                  <a:txBody>
                    <a:bodyPr/>
                    <a:lstStyle/>
                    <a:p>
                      <a:pPr algn="ctr"/>
                      <a:r>
                        <a:rPr lang="en-US" sz="1800" b="1" dirty="0">
                          <a:hlinkClick r:id="rId4"/>
                        </a:rPr>
                        <a:t>800 Hours Practice Credit</a:t>
                      </a:r>
                      <a:endParaRPr lang="en-US" sz="1800" b="1" dirty="0"/>
                    </a:p>
                  </a:txBody>
                  <a:tcPr>
                    <a:solidFill>
                      <a:schemeClr val="bg1">
                        <a:lumMod val="95000"/>
                      </a:schemeClr>
                    </a:solidFill>
                  </a:tcPr>
                </a:tc>
                <a:extLst>
                  <a:ext uri="{0D108BD9-81ED-4DB2-BD59-A6C34878D82A}">
                    <a16:rowId xmlns:a16="http://schemas.microsoft.com/office/drawing/2014/main" val="2301875165"/>
                  </a:ext>
                </a:extLst>
              </a:tr>
            </a:tbl>
          </a:graphicData>
        </a:graphic>
      </p:graphicFrame>
    </p:spTree>
    <p:extLst>
      <p:ext uri="{BB962C8B-B14F-4D97-AF65-F5344CB8AC3E}">
        <p14:creationId xmlns:p14="http://schemas.microsoft.com/office/powerpoint/2010/main" val="266403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488130"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More About The Swim Test &amp; Physical Education</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flipV="1">
            <a:off x="401171" y="1000675"/>
            <a:ext cx="10917001" cy="7855"/>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378395"/>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sz="2400" b="1" dirty="0">
                <a:solidFill>
                  <a:srgbClr val="050000"/>
                </a:solidFill>
                <a:ea typeface="+mn-lt"/>
                <a:cs typeface="+mn-lt"/>
              </a:rPr>
              <a:t>Physical Education (PE): </a:t>
            </a:r>
            <a:r>
              <a:rPr lang="en-US" sz="2400" dirty="0">
                <a:solidFill>
                  <a:srgbClr val="050000"/>
                </a:solidFill>
                <a:ea typeface="+mn-lt"/>
                <a:cs typeface="+mn-lt"/>
              </a:rPr>
              <a:t>Taking 2 PE courses is a graduation requirement</a:t>
            </a:r>
            <a:endParaRPr lang="en-US" sz="2400" dirty="0">
              <a:ea typeface="+mn-lt"/>
              <a:cs typeface="+mn-lt"/>
            </a:endParaRPr>
          </a:p>
          <a:p>
            <a:pPr marL="742950" lvl="1" indent="-285750">
              <a:spcBef>
                <a:spcPts val="300"/>
              </a:spcBef>
              <a:spcAft>
                <a:spcPts val="500"/>
              </a:spcAft>
              <a:buFont typeface="Arial,Sans-Serif"/>
              <a:buChar char="•"/>
            </a:pPr>
            <a:r>
              <a:rPr lang="en-US" sz="2400" dirty="0">
                <a:solidFill>
                  <a:srgbClr val="050000"/>
                </a:solidFill>
                <a:ea typeface="+mn-lt"/>
                <a:cs typeface="+mn-lt"/>
              </a:rPr>
              <a:t>The credits DO NOT count toward the 120 academic credits required to graduate.</a:t>
            </a:r>
            <a:endParaRPr lang="en-US" sz="2400" dirty="0">
              <a:ea typeface="+mn-lt"/>
              <a:cs typeface="+mn-lt"/>
            </a:endParaRPr>
          </a:p>
          <a:p>
            <a:pPr marL="742950" lvl="1" indent="-285750">
              <a:spcBef>
                <a:spcPts val="300"/>
              </a:spcBef>
              <a:spcAft>
                <a:spcPts val="500"/>
              </a:spcAft>
              <a:buFont typeface="Arial,Sans-Serif"/>
              <a:buChar char="•"/>
            </a:pPr>
            <a:r>
              <a:rPr lang="en-US" sz="2400" dirty="0">
                <a:solidFill>
                  <a:srgbClr val="050000"/>
                </a:solidFill>
                <a:ea typeface="+mn-lt"/>
                <a:cs typeface="+mn-lt"/>
              </a:rPr>
              <a:t>Registration for PE classes is done online via Student Center.</a:t>
            </a:r>
            <a:endParaRPr lang="en-US" dirty="0"/>
          </a:p>
          <a:p>
            <a:pPr marL="285750" indent="-285750">
              <a:spcBef>
                <a:spcPts val="700"/>
              </a:spcBef>
              <a:spcAft>
                <a:spcPts val="500"/>
              </a:spcAft>
              <a:buFont typeface="Arial"/>
              <a:buChar char="•"/>
            </a:pPr>
            <a:endParaRPr lang="en-US" sz="2400" b="1" dirty="0">
              <a:solidFill>
                <a:srgbClr val="050000"/>
              </a:solidFill>
              <a:ea typeface="+mn-lt"/>
              <a:cs typeface="+mn-lt"/>
            </a:endParaRPr>
          </a:p>
          <a:p>
            <a:pPr marL="285750" indent="-285750">
              <a:spcBef>
                <a:spcPts val="700"/>
              </a:spcBef>
              <a:spcAft>
                <a:spcPts val="500"/>
              </a:spcAft>
              <a:buFont typeface="Arial"/>
              <a:buChar char="•"/>
            </a:pPr>
            <a:r>
              <a:rPr lang="en-US" sz="2400" b="1" dirty="0">
                <a:solidFill>
                  <a:srgbClr val="050000"/>
                </a:solidFill>
                <a:ea typeface="+mn-lt"/>
                <a:cs typeface="+mn-lt"/>
              </a:rPr>
              <a:t>Cornell Swim Test: </a:t>
            </a:r>
            <a:r>
              <a:rPr lang="en-US" sz="2400" dirty="0">
                <a:solidFill>
                  <a:srgbClr val="050000"/>
                </a:solidFill>
                <a:ea typeface="+mn-lt"/>
                <a:cs typeface="+mn-lt"/>
              </a:rPr>
              <a:t>Students must take their swim test when offered to meet graduation requirements. The swim test is typically taken during Orientation.</a:t>
            </a:r>
            <a:endParaRPr lang="en-US" dirty="0">
              <a:cs typeface="Calibri"/>
            </a:endParaRPr>
          </a:p>
          <a:p>
            <a:pPr marL="742950" lvl="1" indent="-285750">
              <a:spcBef>
                <a:spcPts val="300"/>
              </a:spcBef>
              <a:spcAft>
                <a:spcPts val="500"/>
              </a:spcAft>
              <a:buFont typeface="Arial"/>
              <a:buChar char="•"/>
            </a:pPr>
            <a:r>
              <a:rPr lang="en-US" sz="2400" dirty="0">
                <a:solidFill>
                  <a:srgbClr val="050000"/>
                </a:solidFill>
                <a:ea typeface="+mn-lt"/>
                <a:cs typeface="+mn-lt"/>
              </a:rPr>
              <a:t>Check the Physical Education </a:t>
            </a:r>
            <a:r>
              <a:rPr lang="en-US" sz="2400" dirty="0">
                <a:solidFill>
                  <a:srgbClr val="050000"/>
                </a:solidFill>
                <a:ea typeface="+mn-lt"/>
                <a:cs typeface="+mn-lt"/>
                <a:hlinkClick r:id="rId3">
                  <a:extLst>
                    <a:ext uri="{A12FA001-AC4F-418D-AE19-62706E023703}">
                      <ahyp:hlinkClr xmlns:ahyp="http://schemas.microsoft.com/office/drawing/2018/hyperlinkcolor" val="tx"/>
                    </a:ext>
                  </a:extLst>
                </a:hlinkClick>
              </a:rPr>
              <a:t>website</a:t>
            </a:r>
            <a:r>
              <a:rPr lang="en-US" sz="2400" dirty="0">
                <a:solidFill>
                  <a:srgbClr val="050000"/>
                </a:solidFill>
                <a:ea typeface="+mn-lt"/>
                <a:cs typeface="+mn-lt"/>
              </a:rPr>
              <a:t> for updates!</a:t>
            </a:r>
          </a:p>
          <a:p>
            <a:pPr marL="742950" lvl="1" indent="-285750">
              <a:spcBef>
                <a:spcPts val="300"/>
              </a:spcBef>
              <a:spcAft>
                <a:spcPts val="500"/>
              </a:spcAft>
              <a:buFont typeface="Arial"/>
              <a:buChar char="•"/>
            </a:pPr>
            <a:r>
              <a:rPr lang="en-US" sz="2400" dirty="0">
                <a:solidFill>
                  <a:srgbClr val="050000"/>
                </a:solidFill>
                <a:ea typeface="+mn-lt"/>
                <a:cs typeface="+mn-lt"/>
                <a:hlinkClick r:id="rId4">
                  <a:extLst>
                    <a:ext uri="{A12FA001-AC4F-418D-AE19-62706E023703}">
                      <ahyp:hlinkClr xmlns:ahyp="http://schemas.microsoft.com/office/drawing/2018/hyperlinkcolor" val="tx"/>
                    </a:ext>
                  </a:extLst>
                </a:hlinkClick>
              </a:rPr>
              <a:t>Swim Test Dates and Times</a:t>
            </a:r>
            <a:r>
              <a:rPr lang="en-US" sz="2400" dirty="0">
                <a:solidFill>
                  <a:srgbClr val="050000"/>
                </a:solidFill>
                <a:ea typeface="+mn-lt"/>
                <a:cs typeface="+mn-lt"/>
              </a:rPr>
              <a:t> </a:t>
            </a:r>
          </a:p>
          <a:p>
            <a:pPr marL="285750" indent="-285750">
              <a:spcBef>
                <a:spcPts val="700"/>
              </a:spcBef>
              <a:spcAft>
                <a:spcPts val="500"/>
              </a:spcAft>
              <a:buFont typeface="Arial"/>
              <a:buChar char="•"/>
            </a:pPr>
            <a:endParaRPr lang="en-US" sz="2400" dirty="0">
              <a:solidFill>
                <a:srgbClr val="050000"/>
              </a:solidFill>
              <a:ea typeface="+mn-lt"/>
              <a:cs typeface="+mn-lt"/>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26</a:t>
            </a:fld>
            <a:endParaRPr lang="en-US" dirty="0">
              <a:latin typeface="Arial"/>
              <a:cs typeface="Arial"/>
            </a:endParaRPr>
          </a:p>
        </p:txBody>
      </p:sp>
    </p:spTree>
    <p:extLst>
      <p:ext uri="{BB962C8B-B14F-4D97-AF65-F5344CB8AC3E}">
        <p14:creationId xmlns:p14="http://schemas.microsoft.com/office/powerpoint/2010/main" val="3910858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Practice Credit</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439951"/>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sz="2200" dirty="0">
                <a:solidFill>
                  <a:srgbClr val="050000"/>
                </a:solidFill>
                <a:latin typeface="Calibri"/>
                <a:ea typeface="+mn-lt"/>
                <a:cs typeface="Arial"/>
              </a:rPr>
              <a:t>The purpose of Practice Credit is to expose students to a variety of practical work experiences in industries they have a career interest in. This experience enhances the overall business education you receive at the Nolan School of Hotel Administration.</a:t>
            </a:r>
            <a:endParaRPr lang="en-US" sz="2200" dirty="0">
              <a:solidFill>
                <a:srgbClr val="050000"/>
              </a:solidFill>
              <a:latin typeface="Calibri"/>
              <a:ea typeface="+mn-lt"/>
              <a:cs typeface="+mn-lt"/>
            </a:endParaRPr>
          </a:p>
          <a:p>
            <a:pPr marL="742950" lvl="1" indent="-285750">
              <a:spcBef>
                <a:spcPts val="300"/>
              </a:spcBef>
              <a:spcAft>
                <a:spcPts val="500"/>
              </a:spcAft>
              <a:buFont typeface="Arial"/>
              <a:buChar char="•"/>
            </a:pPr>
            <a:r>
              <a:rPr lang="en-US" sz="2200" dirty="0">
                <a:solidFill>
                  <a:srgbClr val="050000"/>
                </a:solidFill>
                <a:ea typeface="+mn-lt"/>
                <a:cs typeface="+mn-lt"/>
              </a:rPr>
              <a:t>Students must complete 800 hours/2 units of Practice Credits to meet graduation requirements.</a:t>
            </a:r>
          </a:p>
          <a:p>
            <a:pPr marL="1200150" lvl="2" indent="-285750">
              <a:spcBef>
                <a:spcPts val="250"/>
              </a:spcBef>
              <a:spcAft>
                <a:spcPts val="500"/>
              </a:spcAft>
              <a:buFont typeface="Arial"/>
              <a:buChar char="•"/>
            </a:pPr>
            <a:r>
              <a:rPr lang="en-US" sz="2200" dirty="0">
                <a:solidFill>
                  <a:srgbClr val="050000"/>
                </a:solidFill>
                <a:ea typeface="+mn-lt"/>
                <a:cs typeface="+mn-lt"/>
              </a:rPr>
              <a:t>Experiences from high school or summer 2022 will not count towards Practice Credit.</a:t>
            </a:r>
          </a:p>
          <a:p>
            <a:pPr marL="742950" lvl="1" indent="-285750">
              <a:spcBef>
                <a:spcPts val="300"/>
              </a:spcBef>
              <a:spcAft>
                <a:spcPts val="500"/>
              </a:spcAft>
              <a:buFont typeface="Arial"/>
              <a:buChar char="•"/>
            </a:pPr>
            <a:r>
              <a:rPr lang="en-US" sz="2200" dirty="0">
                <a:solidFill>
                  <a:srgbClr val="050000"/>
                </a:solidFill>
                <a:ea typeface="+mn-lt"/>
                <a:cs typeface="+mn-lt"/>
              </a:rPr>
              <a:t>Students can only submit a maximum of </a:t>
            </a:r>
            <a:r>
              <a:rPr lang="en-US" sz="2200" dirty="0">
                <a:solidFill>
                  <a:srgbClr val="050000"/>
                </a:solidFill>
                <a:latin typeface="Arial"/>
                <a:ea typeface="+mn-lt"/>
                <a:cs typeface="Arial"/>
              </a:rPr>
              <a:t>1 unit/</a:t>
            </a:r>
            <a:r>
              <a:rPr lang="en-US" sz="2200" dirty="0">
                <a:solidFill>
                  <a:srgbClr val="050000"/>
                </a:solidFill>
                <a:ea typeface="+mn-lt"/>
                <a:cs typeface="+mn-lt"/>
              </a:rPr>
              <a:t>400 hours of Practice Credit per experience.</a:t>
            </a:r>
          </a:p>
          <a:p>
            <a:pPr marL="742950" lvl="1" indent="-285750">
              <a:spcBef>
                <a:spcPts val="300"/>
              </a:spcBef>
              <a:spcAft>
                <a:spcPts val="500"/>
              </a:spcAft>
              <a:buFont typeface="Arial"/>
              <a:buChar char="•"/>
            </a:pPr>
            <a:r>
              <a:rPr lang="en-US" sz="2200" dirty="0">
                <a:solidFill>
                  <a:srgbClr val="050000"/>
                </a:solidFill>
                <a:ea typeface="+mn-lt"/>
                <a:cs typeface="+mn-lt"/>
              </a:rPr>
              <a:t>To receive 2 units of practice credit from the same organization, the nature of each job must be significantly different and </a:t>
            </a:r>
            <a:r>
              <a:rPr lang="en-US" sz="2200" b="1" dirty="0">
                <a:solidFill>
                  <a:srgbClr val="050000"/>
                </a:solidFill>
                <a:ea typeface="+mn-lt"/>
                <a:cs typeface="+mn-lt"/>
              </a:rPr>
              <a:t>pre-approved</a:t>
            </a:r>
            <a:r>
              <a:rPr lang="en-US" sz="2200" dirty="0">
                <a:solidFill>
                  <a:srgbClr val="050000"/>
                </a:solidFill>
                <a:ea typeface="+mn-lt"/>
                <a:cs typeface="+mn-lt"/>
              </a:rPr>
              <a:t> by the OSS Practice Credit Team.</a:t>
            </a:r>
          </a:p>
          <a:p>
            <a:pPr marL="285750" indent="-285750">
              <a:spcBef>
                <a:spcPts val="700"/>
              </a:spcBef>
              <a:spcAft>
                <a:spcPts val="500"/>
              </a:spcAft>
              <a:buFont typeface="Arial"/>
              <a:buChar char="•"/>
            </a:pPr>
            <a:r>
              <a:rPr lang="en-US" sz="2200" dirty="0">
                <a:solidFill>
                  <a:srgbClr val="050000"/>
                </a:solidFill>
                <a:ea typeface="+mn-lt"/>
                <a:cs typeface="+mn-lt"/>
              </a:rPr>
              <a:t>For more information, please visit the </a:t>
            </a:r>
            <a:r>
              <a:rPr lang="en-US" sz="2200" dirty="0">
                <a:solidFill>
                  <a:srgbClr val="050000"/>
                </a:solidFill>
                <a:ea typeface="+mn-lt"/>
                <a:cs typeface="+mn-lt"/>
                <a:hlinkClick r:id="rId3">
                  <a:extLst>
                    <a:ext uri="{A12FA001-AC4F-418D-AE19-62706E023703}">
                      <ahyp:hlinkClr xmlns:ahyp="http://schemas.microsoft.com/office/drawing/2018/hyperlinkcolor" val="tx"/>
                    </a:ext>
                  </a:extLst>
                </a:hlinkClick>
              </a:rPr>
              <a:t>Practice Credit webpage</a:t>
            </a:r>
            <a:endParaRPr lang="en-US" sz="2200">
              <a:solidFill>
                <a:srgbClr val="050000"/>
              </a:solidFill>
            </a:endParaRPr>
          </a:p>
          <a:p>
            <a:pPr lvl="1">
              <a:spcBef>
                <a:spcPts val="300"/>
              </a:spcBef>
              <a:spcAft>
                <a:spcPts val="500"/>
              </a:spcAft>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30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41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Forbidden Overlaps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1309646" cy="2813591"/>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sz="2400" b="1" dirty="0">
                <a:latin typeface="Calibri"/>
                <a:ea typeface="+mn-lt"/>
                <a:cs typeface="Arial"/>
              </a:rPr>
              <a:t>Nolan students are not permitted to take classes that are </a:t>
            </a:r>
            <a:r>
              <a:rPr lang="en-US" sz="2400" b="1" dirty="0">
                <a:latin typeface="Calibri"/>
                <a:ea typeface="+mn-lt"/>
                <a:cs typeface="Arial"/>
                <a:hlinkClick r:id="rId3"/>
              </a:rPr>
              <a:t>Forbidden Overlaps</a:t>
            </a:r>
            <a:r>
              <a:rPr lang="en-US" sz="2400" b="1" dirty="0">
                <a:latin typeface="Calibri"/>
                <a:ea typeface="+mn-lt"/>
                <a:cs typeface="Arial"/>
              </a:rPr>
              <a:t> with any HADM Core: </a:t>
            </a:r>
            <a:r>
              <a:rPr lang="en-US" sz="2400" dirty="0">
                <a:latin typeface="Calibri"/>
                <a:ea typeface="+mn-lt"/>
                <a:cs typeface="Arial"/>
              </a:rPr>
              <a:t>It is your responsibility to make sure you are not enrolling in a Forbidden Overlap course. </a:t>
            </a:r>
          </a:p>
          <a:p>
            <a:pPr marL="342900" indent="-342900">
              <a:spcBef>
                <a:spcPts val="700"/>
              </a:spcBef>
              <a:spcAft>
                <a:spcPts val="500"/>
              </a:spcAft>
              <a:buFont typeface="Arial"/>
              <a:buChar char="•"/>
            </a:pPr>
            <a:r>
              <a:rPr lang="en-US" sz="2400" u="sng" dirty="0">
                <a:latin typeface="Calibri"/>
                <a:ea typeface="+mn-lt"/>
                <a:cs typeface="Arial"/>
              </a:rPr>
              <a:t>This will be listed in the course description on the class roster</a:t>
            </a:r>
            <a:r>
              <a:rPr lang="en-US" sz="2400" dirty="0">
                <a:latin typeface="Calibri"/>
                <a:ea typeface="+mn-lt"/>
                <a:cs typeface="Arial"/>
              </a:rPr>
              <a:t>. Students will not receive credit for any class that is a Forbidden Overlap with a core course</a:t>
            </a:r>
            <a:r>
              <a:rPr lang="en-US" sz="2400" dirty="0">
                <a:latin typeface="Calibri"/>
                <a:cs typeface="Arial"/>
              </a:rPr>
              <a:t>.</a:t>
            </a:r>
            <a:endParaRPr lang="en-US" sz="2400" dirty="0">
              <a:latin typeface="Calibri"/>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28</a:t>
            </a:fld>
            <a:endParaRPr lang="en-US" dirty="0">
              <a:latin typeface="Arial"/>
              <a:cs typeface="Arial"/>
            </a:endParaRPr>
          </a:p>
        </p:txBody>
      </p:sp>
    </p:spTree>
    <p:extLst>
      <p:ext uri="{BB962C8B-B14F-4D97-AF65-F5344CB8AC3E}">
        <p14:creationId xmlns:p14="http://schemas.microsoft.com/office/powerpoint/2010/main" val="1738050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Credit Limit </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083664"/>
            <a:ext cx="10854018" cy="679673"/>
          </a:xfrm>
          <a:prstGeom prst="rect">
            <a:avLst/>
          </a:prstGeom>
          <a:noFill/>
        </p:spPr>
        <p:txBody>
          <a:bodyPr wrap="square" lIns="91440" tIns="45720" rIns="91440" bIns="45720" rtlCol="0" anchor="t">
            <a:spAutoFit/>
          </a:bodyPr>
          <a:lstStyle/>
          <a:p>
            <a:pPr>
              <a:spcBef>
                <a:spcPts val="700"/>
              </a:spcBef>
              <a:spcAft>
                <a:spcPts val="500"/>
              </a:spcAft>
              <a:buFont typeface="Arial"/>
            </a:pPr>
            <a:endParaRPr lang="en-US" sz="1600" b="1" dirty="0">
              <a:solidFill>
                <a:srgbClr val="050000"/>
              </a:solidFill>
              <a:latin typeface="Calibri" panose="020F0502020204030204"/>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26</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B1E319E-7488-0866-54EB-BA0FA13BC83C}"/>
              </a:ext>
            </a:extLst>
          </p:cNvPr>
          <p:cNvPicPr>
            <a:picLocks noChangeAspect="1"/>
          </p:cNvPicPr>
          <p:nvPr/>
        </p:nvPicPr>
        <p:blipFill>
          <a:blip r:embed="rId3"/>
          <a:stretch>
            <a:fillRect/>
          </a:stretch>
        </p:blipFill>
        <p:spPr>
          <a:xfrm>
            <a:off x="401171" y="1083664"/>
            <a:ext cx="8336427" cy="4868780"/>
          </a:xfrm>
          <a:prstGeom prst="rect">
            <a:avLst/>
          </a:prstGeom>
        </p:spPr>
      </p:pic>
    </p:spTree>
    <p:extLst>
      <p:ext uri="{BB962C8B-B14F-4D97-AF65-F5344CB8AC3E}">
        <p14:creationId xmlns:p14="http://schemas.microsoft.com/office/powerpoint/2010/main" val="218277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19080791"/>
              </p:ext>
            </p:extLst>
          </p:nvPr>
        </p:nvGraphicFramePr>
        <p:xfrm>
          <a:off x="502129" y="71549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8827473" y="1862095"/>
            <a:ext cx="2647156" cy="3176587"/>
            <a:chOff x="5480228" y="1121039"/>
            <a:chExt cx="2647156" cy="3176587"/>
          </a:xfrm>
        </p:grpSpPr>
        <p:sp>
          <p:nvSpPr>
            <p:cNvPr id="8" name="Rounded Rectangle 7"/>
            <p:cNvSpPr/>
            <p:nvPr/>
          </p:nvSpPr>
          <p:spPr>
            <a:xfrm>
              <a:off x="5480228" y="1121039"/>
              <a:ext cx="2647156" cy="3176587"/>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rot="16200000">
              <a:off x="4442543" y="2158725"/>
              <a:ext cx="2604801" cy="529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6299" rIns="137795" bIns="0" numCol="1" spcCol="1270" anchor="t" anchorCtr="0">
              <a:noAutofit/>
            </a:bodyPr>
            <a:lstStyle/>
            <a:p>
              <a:pPr marL="0" marR="0" lvl="0" indent="0" algn="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a:ln>
                    <a:noFill/>
                  </a:ln>
                  <a:solidFill>
                    <a:srgbClr val="FFFFFF">
                      <a:lumMod val="65000"/>
                    </a:srgbClr>
                  </a:solidFill>
                  <a:effectLst/>
                  <a:uLnTx/>
                  <a:uFillTx/>
                  <a:latin typeface="Arial"/>
                  <a:ea typeface="+mn-ea"/>
                  <a:cs typeface="+mn-cs"/>
                </a:rPr>
                <a:t>STEP 4</a:t>
              </a:r>
            </a:p>
          </p:txBody>
        </p:sp>
      </p:grpSp>
      <p:sp>
        <p:nvSpPr>
          <p:cNvPr id="7" name="Flowchart: Extract 6"/>
          <p:cNvSpPr/>
          <p:nvPr/>
        </p:nvSpPr>
        <p:spPr>
          <a:xfrm rot="5400000">
            <a:off x="8607351" y="4386067"/>
            <a:ext cx="466715" cy="397073"/>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466490" y="1130803"/>
            <a:ext cx="8691467"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000"/>
                </a:solidFill>
                <a:effectLst/>
                <a:uLnTx/>
                <a:uFillTx/>
                <a:latin typeface="Calibri"/>
                <a:ea typeface="+mn-ea"/>
                <a:cs typeface="Calibri"/>
              </a:rPr>
              <a:t>If you have questions, please follow this process! </a:t>
            </a:r>
          </a:p>
        </p:txBody>
      </p:sp>
      <p:sp>
        <p:nvSpPr>
          <p:cNvPr id="12" name="TextBox 11"/>
          <p:cNvSpPr txBox="1"/>
          <p:nvPr/>
        </p:nvSpPr>
        <p:spPr>
          <a:xfrm>
            <a:off x="6085719" y="3247976"/>
            <a:ext cx="2556453" cy="120032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a:cs typeface="Calibri"/>
              </a:rPr>
              <a:t>ha</a:t>
            </a:r>
            <a:r>
              <a:rPr kumimoji="0" lang="en-US" sz="1800" b="0" i="0" u="none" strike="noStrike" kern="1200" cap="none" spc="0" normalizeH="0" baseline="0" noProof="0" dirty="0">
                <a:ln>
                  <a:noFill/>
                </a:ln>
                <a:solidFill>
                  <a:srgbClr val="FFFFFF"/>
                </a:solidFill>
                <a:effectLst/>
                <a:uLnTx/>
                <a:uFillTx/>
                <a:latin typeface="Calibri"/>
                <a:cs typeface="Calibri"/>
              </a:rPr>
              <a:t>-advising@cornell.edu</a:t>
            </a: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rPr>
              <a:t>Expect a response time of up to 3 business days </a:t>
            </a:r>
          </a:p>
        </p:txBody>
      </p:sp>
      <p:sp>
        <p:nvSpPr>
          <p:cNvPr id="15" name="TextBox 14"/>
          <p:cNvSpPr txBox="1"/>
          <p:nvPr/>
        </p:nvSpPr>
        <p:spPr>
          <a:xfrm>
            <a:off x="9475536" y="1834155"/>
            <a:ext cx="1850189"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MAKE AN APPOINTMENT</a:t>
            </a:r>
          </a:p>
        </p:txBody>
      </p:sp>
      <p:sp>
        <p:nvSpPr>
          <p:cNvPr id="16" name="TextBox 15"/>
          <p:cNvSpPr txBox="1"/>
          <p:nvPr/>
        </p:nvSpPr>
        <p:spPr>
          <a:xfrm>
            <a:off x="9372090" y="2445870"/>
            <a:ext cx="1914357" cy="249299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Calibri"/>
              </a:rPr>
              <a:t>Individual 30 minute scheduled appointments are intended for students who wish to discuss long term goals and want to do complex planning related to those goals.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Please do not make an appointment for a quick question that could be answered in drop-ins or via email </a:t>
            </a:r>
            <a:endParaRPr kumimoji="0" lang="en-US" sz="1200" b="1" i="0" u="none" strike="noStrike" kern="1200" cap="none" spc="0" normalizeH="0" baseline="0" noProof="0" dirty="0">
              <a:ln>
                <a:noFill/>
              </a:ln>
              <a:solidFill>
                <a:srgbClr val="FFFFFF"/>
              </a:solidFill>
              <a:effectLst/>
              <a:uLnTx/>
              <a:uFillTx/>
              <a:latin typeface="Arial"/>
              <a:ea typeface="+mn-ea"/>
              <a:cs typeface="Arial"/>
            </a:endParaRPr>
          </a:p>
        </p:txBody>
      </p:sp>
      <p:sp>
        <p:nvSpPr>
          <p:cNvPr id="17" name="TextBox 16"/>
          <p:cNvSpPr txBox="1"/>
          <p:nvPr/>
        </p:nvSpPr>
        <p:spPr>
          <a:xfrm>
            <a:off x="3571369" y="2485169"/>
            <a:ext cx="2252205" cy="280076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lt"/>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lt"/>
                <a:cs typeface="Arial"/>
              </a:rPr>
              <a:t>Opportunity to meet with an advisor individually without an appointment!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lt"/>
                <a:cs typeface="Aria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Calibri"/>
                <a:ea typeface="+mn-lt"/>
                <a:cs typeface="Arial"/>
              </a:rPr>
              <a:t>Offered via Zoom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lt"/>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Calibri"/>
                <a:ea typeface="+mn-lt"/>
                <a:cs typeface="Arial"/>
              </a:rPr>
              <a:t>Students are seen on ‘first come first served’ basis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31B1B"/>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31B1B"/>
              </a:solidFill>
              <a:effectLst/>
              <a:uLnTx/>
              <a:uFillTx/>
              <a:latin typeface="Arial"/>
              <a:ea typeface="+mn-ea"/>
              <a:cs typeface="+mn-cs"/>
            </a:endParaRPr>
          </a:p>
        </p:txBody>
      </p:sp>
      <p:sp>
        <p:nvSpPr>
          <p:cNvPr id="33" name="TextBox 32">
            <a:extLst>
              <a:ext uri="{FF2B5EF4-FFF2-40B4-BE49-F238E27FC236}">
                <a16:creationId xmlns:a16="http://schemas.microsoft.com/office/drawing/2014/main" id="{59FB2ADF-EFA1-40AF-9A66-74DA00019545}"/>
              </a:ext>
            </a:extLst>
          </p:cNvPr>
          <p:cNvSpPr txBox="1"/>
          <p:nvPr/>
        </p:nvSpPr>
        <p:spPr>
          <a:xfrm>
            <a:off x="928320" y="2440598"/>
            <a:ext cx="2098432" cy="19236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FFFFFF"/>
                </a:solidFill>
                <a:latin typeface="Arial"/>
                <a:cs typeface="Arial"/>
              </a:rPr>
              <a:t>Student Launchpad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Arial"/>
              </a:rPr>
              <a:t>Degree Audit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FFFFFF"/>
                </a:solidFill>
                <a:latin typeface="Arial"/>
                <a:cs typeface="Arial"/>
              </a:rPr>
              <a:t>Student Handbook</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Arial"/>
              </a:rPr>
              <a:t>Pre-Enrollment FAQs </a:t>
            </a:r>
          </a:p>
        </p:txBody>
      </p:sp>
      <p:sp>
        <p:nvSpPr>
          <p:cNvPr id="23" name="TextBox 22">
            <a:extLst>
              <a:ext uri="{FF2B5EF4-FFF2-40B4-BE49-F238E27FC236}">
                <a16:creationId xmlns:a16="http://schemas.microsoft.com/office/drawing/2014/main" id="{4627F45E-BE7E-6057-B92D-357DFE385218}"/>
              </a:ext>
            </a:extLst>
          </p:cNvPr>
          <p:cNvSpPr txBox="1"/>
          <p:nvPr/>
        </p:nvSpPr>
        <p:spPr>
          <a:xfrm>
            <a:off x="325404" y="276863"/>
            <a:ext cx="11187627" cy="58477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50000"/>
                </a:solidFill>
                <a:effectLst/>
                <a:uLnTx/>
                <a:uFillTx/>
                <a:latin typeface="Arial Black"/>
                <a:ea typeface="+mn-ea"/>
                <a:cs typeface="Arial"/>
              </a:rPr>
              <a:t>Getting Answers</a:t>
            </a:r>
          </a:p>
        </p:txBody>
      </p:sp>
      <p:cxnSp>
        <p:nvCxnSpPr>
          <p:cNvPr id="25" name="Straight Connector 24">
            <a:extLst>
              <a:ext uri="{FF2B5EF4-FFF2-40B4-BE49-F238E27FC236}">
                <a16:creationId xmlns:a16="http://schemas.microsoft.com/office/drawing/2014/main" id="{4E828314-2CD7-18B8-EA84-B38A1346D063}"/>
              </a:ext>
            </a:extLst>
          </p:cNvPr>
          <p:cNvCxnSpPr>
            <a:cxnSpLocks/>
          </p:cNvCxnSpPr>
          <p:nvPr/>
        </p:nvCxnSpPr>
        <p:spPr>
          <a:xfrm>
            <a:off x="465436" y="861638"/>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560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Grading Options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083664"/>
            <a:ext cx="10854018" cy="5983689"/>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sz="2000" b="1" dirty="0">
                <a:solidFill>
                  <a:srgbClr val="050000"/>
                </a:solidFill>
                <a:ea typeface="+mn-lt"/>
                <a:cs typeface="+mn-lt"/>
              </a:rPr>
              <a:t>Grading Options </a:t>
            </a:r>
            <a:endParaRPr lang="en-US" sz="2000" dirty="0">
              <a:ea typeface="+mn-lt"/>
              <a:cs typeface="+mn-lt"/>
            </a:endParaRPr>
          </a:p>
          <a:p>
            <a:pPr marL="742950" lvl="1" indent="-285750">
              <a:spcBef>
                <a:spcPts val="300"/>
              </a:spcBef>
              <a:spcAft>
                <a:spcPts val="500"/>
              </a:spcAft>
              <a:buFont typeface="Arial,Sans-Serif"/>
              <a:buChar char="•"/>
            </a:pPr>
            <a:r>
              <a:rPr lang="en-US" sz="2000" b="1" u="sng" dirty="0">
                <a:solidFill>
                  <a:srgbClr val="050000"/>
                </a:solidFill>
                <a:ea typeface="+mn-lt"/>
                <a:cs typeface="+mn-lt"/>
              </a:rPr>
              <a:t>Letter Grade ONLY:</a:t>
            </a:r>
            <a:r>
              <a:rPr lang="en-US" sz="2000" b="1" dirty="0">
                <a:solidFill>
                  <a:srgbClr val="050000"/>
                </a:solidFill>
                <a:ea typeface="+mn-lt"/>
                <a:cs typeface="+mn-lt"/>
              </a:rPr>
              <a:t> </a:t>
            </a:r>
            <a:r>
              <a:rPr lang="en-US" sz="2000" dirty="0">
                <a:solidFill>
                  <a:srgbClr val="050000"/>
                </a:solidFill>
                <a:ea typeface="+mn-lt"/>
                <a:cs typeface="+mn-lt"/>
              </a:rPr>
              <a:t>A+ through D-, F</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A passing letter grade is a D- and above</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There is no option to change grade option to S/U, cannot be petitioned</a:t>
            </a:r>
            <a:endParaRPr lang="en-US" sz="2000" dirty="0">
              <a:ea typeface="+mn-lt"/>
              <a:cs typeface="+mn-lt"/>
            </a:endParaRPr>
          </a:p>
          <a:p>
            <a:pPr marL="742950" lvl="1" indent="-285750">
              <a:spcBef>
                <a:spcPts val="300"/>
              </a:spcBef>
              <a:spcAft>
                <a:spcPts val="500"/>
              </a:spcAft>
              <a:buFont typeface="Arial,Sans-Serif"/>
              <a:buChar char="•"/>
            </a:pPr>
            <a:r>
              <a:rPr lang="en-US" sz="2000" b="1" u="sng" dirty="0">
                <a:solidFill>
                  <a:srgbClr val="050000"/>
                </a:solidFill>
                <a:ea typeface="+mn-lt"/>
                <a:cs typeface="+mn-lt"/>
              </a:rPr>
              <a:t>Student Option:</a:t>
            </a:r>
            <a:r>
              <a:rPr lang="en-US" sz="2000" b="1" dirty="0">
                <a:solidFill>
                  <a:srgbClr val="050000"/>
                </a:solidFill>
                <a:ea typeface="+mn-lt"/>
                <a:cs typeface="+mn-lt"/>
              </a:rPr>
              <a:t> </a:t>
            </a:r>
            <a:r>
              <a:rPr lang="en-US" sz="2000" dirty="0">
                <a:solidFill>
                  <a:srgbClr val="050000"/>
                </a:solidFill>
                <a:ea typeface="+mn-lt"/>
                <a:cs typeface="+mn-lt"/>
              </a:rPr>
              <a:t>Letter grade or S/U</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There are campus-wide deadlines to make changes to the grade option for applicable classes</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Grade cutoff for a ‘S’ is C-</a:t>
            </a:r>
            <a:endParaRPr lang="en-US" sz="2000" dirty="0">
              <a:ea typeface="+mn-lt"/>
              <a:cs typeface="+mn-lt"/>
            </a:endParaRPr>
          </a:p>
          <a:p>
            <a:pPr marL="742950" lvl="1" indent="-285750">
              <a:spcBef>
                <a:spcPts val="300"/>
              </a:spcBef>
              <a:spcAft>
                <a:spcPts val="500"/>
              </a:spcAft>
              <a:buFont typeface="Arial,Sans-Serif"/>
              <a:buChar char="•"/>
            </a:pPr>
            <a:r>
              <a:rPr lang="en-US" sz="2000" b="1" u="sng" dirty="0">
                <a:solidFill>
                  <a:srgbClr val="050000"/>
                </a:solidFill>
                <a:ea typeface="+mn-lt"/>
                <a:cs typeface="+mn-lt"/>
              </a:rPr>
              <a:t>Pass/Fail Only:</a:t>
            </a:r>
            <a:r>
              <a:rPr lang="en-US" sz="2000" b="1" dirty="0">
                <a:solidFill>
                  <a:srgbClr val="050000"/>
                </a:solidFill>
                <a:ea typeface="+mn-lt"/>
                <a:cs typeface="+mn-lt"/>
              </a:rPr>
              <a:t> </a:t>
            </a:r>
            <a:r>
              <a:rPr lang="en-US" sz="2000" dirty="0">
                <a:solidFill>
                  <a:srgbClr val="050000"/>
                </a:solidFill>
                <a:ea typeface="+mn-lt"/>
                <a:cs typeface="+mn-lt"/>
              </a:rPr>
              <a:t>SX/UX</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This grade option cannot be changed to a letter grade</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Does not impact GPA</a:t>
            </a:r>
            <a:endParaRPr lang="en-US" sz="2000" dirty="0">
              <a:ea typeface="+mn-lt"/>
              <a:cs typeface="+mn-lt"/>
            </a:endParaRPr>
          </a:p>
          <a:p>
            <a:pPr marL="285750" indent="-285750">
              <a:spcBef>
                <a:spcPts val="700"/>
              </a:spcBef>
              <a:spcAft>
                <a:spcPts val="500"/>
              </a:spcAft>
              <a:buFont typeface="Arial,Sans-Serif"/>
              <a:buChar char="•"/>
            </a:pPr>
            <a:r>
              <a:rPr lang="en-US" sz="2000" dirty="0">
                <a:solidFill>
                  <a:srgbClr val="050000"/>
                </a:solidFill>
                <a:ea typeface="+mn-lt"/>
                <a:cs typeface="+mn-lt"/>
              </a:rPr>
              <a:t>Review the </a:t>
            </a:r>
            <a:r>
              <a:rPr lang="en-US" sz="2000" dirty="0">
                <a:solidFill>
                  <a:srgbClr val="050000"/>
                </a:solidFill>
                <a:ea typeface="+mn-lt"/>
                <a:cs typeface="+mn-lt"/>
                <a:hlinkClick r:id="rId3"/>
              </a:rPr>
              <a:t>2022-2023 Key Academic Dates</a:t>
            </a:r>
            <a:r>
              <a:rPr lang="en-US" sz="2000" dirty="0">
                <a:solidFill>
                  <a:srgbClr val="050000"/>
                </a:solidFill>
                <a:ea typeface="+mn-lt"/>
                <a:cs typeface="+mn-lt"/>
              </a:rPr>
              <a:t> for deadlines to change grading options</a:t>
            </a:r>
            <a:endParaRPr lang="en-US" sz="2000" dirty="0"/>
          </a:p>
          <a:p>
            <a:pPr marL="285750" indent="-285750">
              <a:spcBef>
                <a:spcPts val="700"/>
              </a:spcBef>
              <a:spcAft>
                <a:spcPts val="500"/>
              </a:spcAft>
              <a:buFont typeface="Arial"/>
              <a:buChar char="•"/>
            </a:pPr>
            <a:endParaRPr lang="en-US" sz="1600" b="1" dirty="0">
              <a:solidFill>
                <a:srgbClr val="050000"/>
              </a:solidFill>
              <a:cs typeface="Calibri" panose="020F0502020204030204"/>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27</a:t>
            </a:r>
          </a:p>
        </p:txBody>
      </p:sp>
    </p:spTree>
    <p:extLst>
      <p:ext uri="{BB962C8B-B14F-4D97-AF65-F5344CB8AC3E}">
        <p14:creationId xmlns:p14="http://schemas.microsoft.com/office/powerpoint/2010/main" val="670716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153391B-E42A-EB48-A814-745DA91E291B}"/>
              </a:ext>
            </a:extLst>
          </p:cNvPr>
          <p:cNvSpPr txBox="1">
            <a:spLocks/>
          </p:cNvSpPr>
          <p:nvPr/>
        </p:nvSpPr>
        <p:spPr>
          <a:xfrm>
            <a:off x="3570584" y="2950187"/>
            <a:ext cx="5353283" cy="122940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tx1">
                    <a:lumMod val="95000"/>
                    <a:lumOff val="5000"/>
                  </a:schemeClr>
                </a:solidFill>
                <a:latin typeface="Arial Black"/>
                <a:cs typeface="Arial Black" panose="020B0604020202020204" pitchFamily="34" charset="0"/>
              </a:rPr>
              <a:t>QUESTIONS?</a:t>
            </a:r>
            <a:endParaRPr lang="en-US" sz="5400" b="1" dirty="0">
              <a:solidFill>
                <a:schemeClr val="tx1">
                  <a:lumMod val="95000"/>
                  <a:lumOff val="5000"/>
                </a:schemeClr>
              </a:solidFill>
              <a:effectLst>
                <a:outerShdw blurRad="50800" dist="38100" dir="8100000" algn="tr" rotWithShape="0">
                  <a:prstClr val="black">
                    <a:alpha val="40000"/>
                  </a:prstClr>
                </a:outerShdw>
              </a:effectLst>
              <a:latin typeface="Arial Black"/>
              <a:cs typeface="Arial Black" panose="020B0604020202020204" pitchFamily="34" charset="0"/>
            </a:endParaRPr>
          </a:p>
        </p:txBody>
      </p:sp>
      <p:cxnSp>
        <p:nvCxnSpPr>
          <p:cNvPr id="9" name="Straight Connector 8">
            <a:extLst>
              <a:ext uri="{FF2B5EF4-FFF2-40B4-BE49-F238E27FC236}">
                <a16:creationId xmlns:a16="http://schemas.microsoft.com/office/drawing/2014/main" id="{3F1DE1CA-5E1D-FB4C-8F94-2F7DF986ABCF}"/>
              </a:ext>
            </a:extLst>
          </p:cNvPr>
          <p:cNvCxnSpPr>
            <a:cxnSpLocks/>
          </p:cNvCxnSpPr>
          <p:nvPr/>
        </p:nvCxnSpPr>
        <p:spPr>
          <a:xfrm>
            <a:off x="3647450" y="2940507"/>
            <a:ext cx="493775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D7B05F-7B8A-E141-A1B1-717B47BFA44B}"/>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31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722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689215"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Reminder: Pre-enrollment Virtual Advising Drop-Ins </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278368"/>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Virtual 1:1 Pre-Enrollment Drop-In Advising Schedule </a:t>
            </a:r>
          </a:p>
          <a:p>
            <a:pPr marL="800100" marR="0" lvl="1"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Monday October 31 – Thursday November 3</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1200150" marR="0" lvl="2"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10:00am – 12:00pm </a:t>
            </a:r>
          </a:p>
          <a:p>
            <a:pPr marL="1200150" marR="0" lvl="2"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2:00pm – 4:00pm </a:t>
            </a:r>
          </a:p>
          <a:p>
            <a:pPr marL="800100" marR="0" lvl="1"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Friday November 4</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10:00am – 12:00pm</a:t>
            </a:r>
          </a:p>
          <a:p>
            <a:pPr marL="1200150" marR="0" lvl="2"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2:00pm – 3:00pm </a:t>
            </a:r>
          </a:p>
          <a:p>
            <a:pPr marL="800100" marR="0" lvl="1"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Monday November 7 – Thursday November 10</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10:00am – 12:00pm</a:t>
            </a:r>
          </a:p>
          <a:p>
            <a:pPr marL="1200150" marR="0" lvl="2"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2:00pm – 4:00pm </a:t>
            </a:r>
          </a:p>
          <a:p>
            <a:pPr marL="800100" marR="0" lvl="1"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Friday November 11</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1200150" marR="0" lvl="2"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10:00am – 12:00pm </a:t>
            </a:r>
          </a:p>
          <a:p>
            <a:pPr marL="1200150" marR="0" lvl="2" indent="-285750" algn="l" defTabSz="4572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2:00pm – 3:00pm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Drop-Ins are held via </a:t>
            </a: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Zoom</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Meeting ID: 946 8781 2347</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Passcode: 624493</a:t>
            </a:r>
            <a:endParaRPr lang="en-US" dirty="0">
              <a:solidFill>
                <a:srgbClr val="050000"/>
              </a:solidFill>
              <a:latin typeface="Arial"/>
              <a:cs typeface="Arial"/>
            </a:endParaRPr>
          </a:p>
          <a:p>
            <a:pPr>
              <a:spcBef>
                <a:spcPts val="700"/>
              </a:spcBef>
              <a:spcAft>
                <a:spcPts val="500"/>
              </a:spcAft>
            </a:pPr>
            <a:r>
              <a:rPr lang="en-US" dirty="0">
                <a:ea typeface="+mn-lt"/>
                <a:cs typeface="+mn-lt"/>
              </a:rPr>
              <a:t>Drop-Ins are intended for quick discussions about your Spring 2023 enrollment, and are not intended for extended advising conversations.</a:t>
            </a:r>
            <a:endParaRPr lang="en-US" dirty="0">
              <a:solidFill>
                <a:schemeClr val="tx1">
                  <a:lumMod val="75000"/>
                </a:schemeClr>
              </a:solidFill>
              <a:latin typeface="Calibri" panose="020F0502020204030204"/>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32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823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410E588-1EAB-5049-96FE-7F1E60820603}"/>
              </a:ext>
            </a:extLst>
          </p:cNvPr>
          <p:cNvSpPr txBox="1">
            <a:spLocks/>
          </p:cNvSpPr>
          <p:nvPr/>
        </p:nvSpPr>
        <p:spPr>
          <a:xfrm>
            <a:off x="364762" y="612506"/>
            <a:ext cx="11040687" cy="122940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50000"/>
                </a:solidFill>
                <a:latin typeface="Arial Black"/>
                <a:cs typeface="Arial Black" panose="020B0604020202020204" pitchFamily="34" charset="0"/>
              </a:rPr>
              <a:t>CONTACT OSS</a:t>
            </a:r>
            <a:endParaRPr lang="en-US" sz="5400" b="1" dirty="0">
              <a:solidFill>
                <a:srgbClr val="050000"/>
              </a:solidFill>
              <a:effectLst>
                <a:outerShdw blurRad="50800" dist="38100" dir="8100000" algn="tr" rotWithShape="0">
                  <a:prstClr val="black">
                    <a:alpha val="40000"/>
                  </a:prstClr>
                </a:outerShdw>
              </a:effectLst>
              <a:latin typeface="Arial Black"/>
              <a:cs typeface="Arial Black" panose="020B0604020202020204" pitchFamily="34" charset="0"/>
            </a:endParaRPr>
          </a:p>
        </p:txBody>
      </p:sp>
      <p:cxnSp>
        <p:nvCxnSpPr>
          <p:cNvPr id="6" name="Straight Connector 5">
            <a:extLst>
              <a:ext uri="{FF2B5EF4-FFF2-40B4-BE49-F238E27FC236}">
                <a16:creationId xmlns:a16="http://schemas.microsoft.com/office/drawing/2014/main" id="{BBA62AE1-A4A6-4941-8342-29DF6EA0B2A8}"/>
              </a:ext>
            </a:extLst>
          </p:cNvPr>
          <p:cNvCxnSpPr>
            <a:cxnSpLocks/>
          </p:cNvCxnSpPr>
          <p:nvPr/>
        </p:nvCxnSpPr>
        <p:spPr>
          <a:xfrm>
            <a:off x="491963" y="481878"/>
            <a:ext cx="9656187"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2CACF121-1A7F-184B-9954-D9FE9669FF7B}"/>
              </a:ext>
            </a:extLst>
          </p:cNvPr>
          <p:cNvSpPr txBox="1">
            <a:spLocks/>
          </p:cNvSpPr>
          <p:nvPr/>
        </p:nvSpPr>
        <p:spPr>
          <a:xfrm>
            <a:off x="489927" y="1511714"/>
            <a:ext cx="11217488" cy="3169044"/>
          </a:xfrm>
          <a:prstGeom prst="rect">
            <a:avLst/>
          </a:prstGeom>
        </p:spPr>
        <p:txBody>
          <a:bodyPr vert="horz" lIns="0" tIns="45720" rIns="0" bIns="45720" rtlCol="0" anchor="t">
            <a:noAutofit/>
          </a:bodyPr>
          <a:lstStyle>
            <a:lvl1pPr marL="0" indent="0" algn="l" defTabSz="457200" rtl="0" eaLnBrk="1" latinLnBrk="0" hangingPunct="1">
              <a:lnSpc>
                <a:spcPct val="110000"/>
              </a:lnSpc>
              <a:spcBef>
                <a:spcPts val="500"/>
              </a:spcBef>
              <a:spcAft>
                <a:spcPts val="500"/>
              </a:spcAft>
              <a:buClr>
                <a:srgbClr val="B31B1B"/>
              </a:buClr>
              <a:buFont typeface="Arial"/>
              <a:buNone/>
              <a:defRPr sz="1400" kern="1200">
                <a:solidFill>
                  <a:srgbClr val="809699"/>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809699"/>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809699"/>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809699"/>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8096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r>
              <a:rPr lang="en-US" sz="3000" b="1" dirty="0">
                <a:solidFill>
                  <a:schemeClr val="tx1"/>
                </a:solidFill>
                <a:latin typeface="Calibri"/>
                <a:ea typeface="+mn-lt"/>
                <a:cs typeface="Arial"/>
              </a:rPr>
              <a:t>Academic Advising* (Taylor)</a:t>
            </a:r>
            <a:endParaRPr lang="en-US" sz="30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hlinkClick r:id="rId3">
                  <a:extLst>
                    <a:ext uri="{A12FA001-AC4F-418D-AE19-62706E023703}">
                      <ahyp:hlinkClr xmlns:ahyp="http://schemas.microsoft.com/office/drawing/2018/hyperlinkcolor" val="tx"/>
                    </a:ext>
                  </a:extLst>
                </a:hlinkClick>
              </a:rPr>
              <a:t>ha-advising@cornell.edu</a:t>
            </a:r>
            <a:r>
              <a:rPr lang="en-US" sz="1900" dirty="0">
                <a:solidFill>
                  <a:schemeClr val="tx1"/>
                </a:solidFill>
                <a:latin typeface="Calibri"/>
                <a:ea typeface="+mn-lt"/>
                <a:cs typeface="Arial"/>
              </a:rPr>
              <a:t>  </a:t>
            </a:r>
            <a:endParaRPr lang="en-US" sz="19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rPr>
              <a:t>*You are not assigned an Academic Advisor. You can see either of us!</a:t>
            </a:r>
          </a:p>
          <a:p>
            <a:pPr>
              <a:lnSpc>
                <a:spcPct val="70000"/>
              </a:lnSpc>
            </a:pPr>
            <a:endParaRPr lang="en-US" sz="1900" dirty="0">
              <a:solidFill>
                <a:schemeClr val="tx1"/>
              </a:solidFill>
              <a:latin typeface="Calibri"/>
              <a:ea typeface="+mn-lt"/>
              <a:cs typeface="Arial"/>
            </a:endParaRPr>
          </a:p>
          <a:p>
            <a:pPr>
              <a:lnSpc>
                <a:spcPct val="70000"/>
              </a:lnSpc>
            </a:pPr>
            <a:r>
              <a:rPr lang="en-US" sz="3000" b="1" dirty="0">
                <a:solidFill>
                  <a:schemeClr val="tx1"/>
                </a:solidFill>
                <a:latin typeface="Calibri"/>
                <a:ea typeface="+mn-lt"/>
                <a:cs typeface="Arial"/>
              </a:rPr>
              <a:t>Nolan Registrar Team </a:t>
            </a:r>
            <a:endParaRPr lang="en-US" sz="30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hlinkClick r:id="rId4">
                  <a:extLst>
                    <a:ext uri="{A12FA001-AC4F-418D-AE19-62706E023703}">
                      <ahyp:hlinkClr xmlns:ahyp="http://schemas.microsoft.com/office/drawing/2018/hyperlinkcolor" val="tx"/>
                    </a:ext>
                  </a:extLst>
                </a:hlinkClick>
              </a:rPr>
              <a:t>ha-registrar@cornell.edu</a:t>
            </a:r>
            <a:r>
              <a:rPr lang="en-US" sz="1900" dirty="0">
                <a:solidFill>
                  <a:schemeClr val="tx1"/>
                </a:solidFill>
                <a:latin typeface="Calibri"/>
                <a:ea typeface="+mn-lt"/>
                <a:cs typeface="Arial"/>
              </a:rPr>
              <a:t>  </a:t>
            </a:r>
            <a:endParaRPr lang="en-US" sz="1900" dirty="0">
              <a:solidFill>
                <a:schemeClr val="tx1"/>
              </a:solidFill>
              <a:latin typeface="Calibri"/>
              <a:cs typeface="Calibri"/>
            </a:endParaRPr>
          </a:p>
          <a:p>
            <a:pPr>
              <a:lnSpc>
                <a:spcPct val="70000"/>
              </a:lnSpc>
            </a:pPr>
            <a:endParaRPr lang="en-US" sz="1900" dirty="0">
              <a:solidFill>
                <a:schemeClr val="tx1"/>
              </a:solidFill>
              <a:latin typeface="Calibri"/>
              <a:ea typeface="+mn-lt"/>
              <a:cs typeface="Arial"/>
            </a:endParaRPr>
          </a:p>
          <a:p>
            <a:pPr>
              <a:lnSpc>
                <a:spcPct val="70000"/>
              </a:lnSpc>
            </a:pPr>
            <a:r>
              <a:rPr lang="en-US" sz="3000" b="1" dirty="0">
                <a:solidFill>
                  <a:schemeClr val="tx1"/>
                </a:solidFill>
                <a:latin typeface="Calibri"/>
                <a:ea typeface="+mn-lt"/>
                <a:cs typeface="Arial"/>
              </a:rPr>
              <a:t>Practice Credit</a:t>
            </a:r>
            <a:endParaRPr lang="en-US" sz="30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hlinkClick r:id="rId5">
                  <a:extLst>
                    <a:ext uri="{A12FA001-AC4F-418D-AE19-62706E023703}">
                      <ahyp:hlinkClr xmlns:ahyp="http://schemas.microsoft.com/office/drawing/2018/hyperlinkcolor" val="tx"/>
                    </a:ext>
                  </a:extLst>
                </a:hlinkClick>
              </a:rPr>
              <a:t>ha-practicecredit@cornell.edu</a:t>
            </a:r>
            <a:endParaRPr lang="en-US" sz="1900" dirty="0">
              <a:solidFill>
                <a:schemeClr val="tx1"/>
              </a:solidFill>
              <a:latin typeface="Calibri"/>
              <a:ea typeface="+mn-lt"/>
              <a:cs typeface="Arial"/>
            </a:endParaRPr>
          </a:p>
          <a:p>
            <a:pPr>
              <a:lnSpc>
                <a:spcPct val="70000"/>
              </a:lnSpc>
            </a:pPr>
            <a:endParaRPr lang="en-US" sz="1900" dirty="0">
              <a:solidFill>
                <a:schemeClr val="tx1"/>
              </a:solidFill>
              <a:latin typeface="Calibri"/>
              <a:cs typeface="Arial"/>
            </a:endParaRPr>
          </a:p>
          <a:p>
            <a:pPr>
              <a:lnSpc>
                <a:spcPct val="70000"/>
              </a:lnSpc>
            </a:pPr>
            <a:endParaRPr lang="en-US" sz="1900" dirty="0">
              <a:solidFill>
                <a:schemeClr val="tx1"/>
              </a:solidFill>
              <a:latin typeface="Calibri"/>
              <a:ea typeface="+mn-lt"/>
              <a:cs typeface="Calibri" panose="020F0502020204030204"/>
            </a:endParaRPr>
          </a:p>
          <a:p>
            <a:pPr>
              <a:lnSpc>
                <a:spcPct val="70000"/>
              </a:lnSpc>
            </a:pPr>
            <a:r>
              <a:rPr lang="en-US" sz="1900" dirty="0">
                <a:solidFill>
                  <a:schemeClr val="tx1">
                    <a:lumMod val="75000"/>
                  </a:schemeClr>
                </a:solidFill>
                <a:ea typeface="+mn-lt"/>
                <a:cs typeface="+mn-lt"/>
              </a:rPr>
              <a:t>A PDF of this slideshow, as well as a recording of this presentation will be e-mailed to you.</a:t>
            </a:r>
            <a:endParaRPr lang="en-US" sz="1900" dirty="0">
              <a:solidFill>
                <a:schemeClr val="tx1">
                  <a:lumMod val="75000"/>
                </a:schemeClr>
              </a:solidFill>
              <a:cs typeface="Calibri"/>
            </a:endParaRPr>
          </a:p>
          <a:p>
            <a:pPr>
              <a:lnSpc>
                <a:spcPct val="70000"/>
              </a:lnSpc>
            </a:pPr>
            <a:endParaRPr lang="en-US" sz="1600" dirty="0">
              <a:solidFill>
                <a:schemeClr val="tx1"/>
              </a:solidFill>
              <a:latin typeface="Arial" panose="020B0604020202020204" pitchFamily="34" charset="0"/>
              <a:ea typeface="+mn-lt"/>
              <a:cs typeface="Arial" panose="020B0604020202020204" pitchFamily="34" charset="0"/>
            </a:endParaRPr>
          </a:p>
          <a:p>
            <a:pPr>
              <a:lnSpc>
                <a:spcPct val="70000"/>
              </a:lnSpc>
            </a:pPr>
            <a:endParaRPr lang="en-US" sz="1600" dirty="0">
              <a:solidFill>
                <a:schemeClr val="tx1"/>
              </a:solidFill>
              <a:latin typeface="Arial" panose="020B0604020202020204" pitchFamily="34" charset="0"/>
              <a:ea typeface="+mn-lt"/>
              <a:cs typeface="Arial" panose="020B0604020202020204" pitchFamily="34" charset="0"/>
            </a:endParaRPr>
          </a:p>
        </p:txBody>
      </p:sp>
      <p:sp>
        <p:nvSpPr>
          <p:cNvPr id="7" name="Footer Placeholder 4">
            <a:extLst>
              <a:ext uri="{FF2B5EF4-FFF2-40B4-BE49-F238E27FC236}">
                <a16:creationId xmlns:a16="http://schemas.microsoft.com/office/drawing/2014/main" id="{72AC0219-C058-4E45-A6C7-8093A4F360F7}"/>
              </a:ext>
            </a:extLst>
          </p:cNvPr>
          <p:cNvSpPr txBox="1">
            <a:spLocks/>
          </p:cNvSpPr>
          <p:nvPr/>
        </p:nvSpPr>
        <p:spPr>
          <a:xfrm>
            <a:off x="4132867" y="6340639"/>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33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206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153391B-E42A-EB48-A814-745DA91E291B}"/>
              </a:ext>
            </a:extLst>
          </p:cNvPr>
          <p:cNvSpPr txBox="1">
            <a:spLocks/>
          </p:cNvSpPr>
          <p:nvPr/>
        </p:nvSpPr>
        <p:spPr>
          <a:xfrm>
            <a:off x="3570584" y="2154314"/>
            <a:ext cx="5050831" cy="122940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tx1">
                    <a:lumMod val="95000"/>
                    <a:lumOff val="5000"/>
                  </a:schemeClr>
                </a:solidFill>
                <a:latin typeface="Arial Black"/>
                <a:cs typeface="Arial Black" panose="020B0604020202020204" pitchFamily="34" charset="0"/>
              </a:rPr>
              <a:t>THANK</a:t>
            </a:r>
            <a:r>
              <a:rPr lang="en-US" sz="5400" b="1" baseline="0" dirty="0">
                <a:solidFill>
                  <a:schemeClr val="tx1">
                    <a:lumMod val="95000"/>
                    <a:lumOff val="5000"/>
                  </a:schemeClr>
                </a:solidFill>
                <a:latin typeface="Arial Black"/>
                <a:cs typeface="Arial Black" panose="020B0604020202020204" pitchFamily="34" charset="0"/>
              </a:rPr>
              <a:t> YOU</a:t>
            </a:r>
            <a:r>
              <a:rPr lang="en-US" sz="5400" b="1" dirty="0">
                <a:solidFill>
                  <a:schemeClr val="tx1">
                    <a:lumMod val="95000"/>
                    <a:lumOff val="5000"/>
                  </a:schemeClr>
                </a:solidFill>
                <a:latin typeface="Arial Black"/>
                <a:cs typeface="Arial Black" panose="020B0604020202020204" pitchFamily="34" charset="0"/>
              </a:rPr>
              <a:t>!</a:t>
            </a:r>
            <a:endParaRPr lang="en-US" sz="5400" b="1">
              <a:solidFill>
                <a:schemeClr val="tx1">
                  <a:lumMod val="95000"/>
                  <a:lumOff val="5000"/>
                </a:schemeClr>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5748595E-B774-8043-9BBA-0BCB38252858}"/>
              </a:ext>
            </a:extLst>
          </p:cNvPr>
          <p:cNvCxnSpPr>
            <a:cxnSpLocks/>
          </p:cNvCxnSpPr>
          <p:nvPr/>
        </p:nvCxnSpPr>
        <p:spPr>
          <a:xfrm>
            <a:off x="3647450" y="2023686"/>
            <a:ext cx="4646794"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2E9367E-F3D1-6947-BB92-4AE48E70BAF7}"/>
              </a:ext>
            </a:extLst>
          </p:cNvPr>
          <p:cNvPicPr>
            <a:picLocks noChangeAspect="1"/>
          </p:cNvPicPr>
          <p:nvPr/>
        </p:nvPicPr>
        <p:blipFill>
          <a:blip r:embed="rId3"/>
          <a:stretch>
            <a:fillRect/>
          </a:stretch>
        </p:blipFill>
        <p:spPr>
          <a:xfrm>
            <a:off x="3195032" y="5128524"/>
            <a:ext cx="5795758" cy="1242610"/>
          </a:xfrm>
          <a:prstGeom prst="rect">
            <a:avLst/>
          </a:prstGeom>
        </p:spPr>
      </p:pic>
    </p:spTree>
    <p:extLst>
      <p:ext uri="{BB962C8B-B14F-4D97-AF65-F5344CB8AC3E}">
        <p14:creationId xmlns:p14="http://schemas.microsoft.com/office/powerpoint/2010/main" val="418628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Use Your Resources! </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4893647"/>
          </a:xfrm>
          <a:prstGeom prst="rect">
            <a:avLst/>
          </a:prstGeom>
          <a:noFill/>
        </p:spPr>
        <p:txBody>
          <a:bodyPr wrap="square" lIns="91440" tIns="45720" rIns="91440" bIns="45720" rtlCol="0" anchor="t">
            <a:spAutoFit/>
          </a:bodyPr>
          <a:lstStyle/>
          <a:p>
            <a:pPr marL="342900" indent="-342900">
              <a:buFont typeface="Arial,Sans-Serif"/>
              <a:buChar char="•"/>
            </a:pPr>
            <a:r>
              <a:rPr lang="en-US" sz="2400" dirty="0">
                <a:latin typeface="Calibri"/>
                <a:cs typeface="Calibri"/>
                <a:hlinkClick r:id="rId3"/>
              </a:rPr>
              <a:t>Student </a:t>
            </a:r>
            <a:r>
              <a:rPr lang="en-US" sz="2400" dirty="0" err="1">
                <a:latin typeface="Calibri"/>
                <a:cs typeface="Calibri"/>
                <a:hlinkClick r:id="rId3"/>
              </a:rPr>
              <a:t>LaunchPad</a:t>
            </a:r>
            <a:r>
              <a:rPr lang="en-US" sz="2400" dirty="0">
                <a:latin typeface="Calibri"/>
                <a:cs typeface="Calibri"/>
                <a:hlinkClick r:id="rId3"/>
              </a:rPr>
              <a:t> </a:t>
            </a:r>
            <a:endParaRPr lang="en-US" sz="2400" dirty="0">
              <a:latin typeface="Calibri"/>
              <a:cs typeface="Calibri"/>
            </a:endParaRPr>
          </a:p>
          <a:p>
            <a:pPr marL="342900" indent="-342900">
              <a:buFont typeface="Arial,Sans-Serif"/>
              <a:buChar char="•"/>
            </a:pPr>
            <a:r>
              <a:rPr lang="en-US" sz="2400" dirty="0">
                <a:latin typeface="Calibri"/>
                <a:cs typeface="Calibri"/>
                <a:hlinkClick r:id="rId4"/>
              </a:rPr>
              <a:t>Student Essentials</a:t>
            </a:r>
            <a:endParaRPr lang="en-US" sz="2400" dirty="0">
              <a:latin typeface="Calibri"/>
              <a:cs typeface="Calibri"/>
            </a:endParaRPr>
          </a:p>
          <a:p>
            <a:pPr marL="800100" lvl="1" indent="-342900">
              <a:buFont typeface="Arial,Sans-Serif"/>
              <a:buChar char="•"/>
            </a:pPr>
            <a:r>
              <a:rPr lang="en-US" sz="2400" dirty="0">
                <a:latin typeface="Calibri"/>
                <a:cs typeface="Calibri"/>
              </a:rPr>
              <a:t>Links you to your </a:t>
            </a:r>
            <a:r>
              <a:rPr lang="en-US" sz="2400" b="1" dirty="0">
                <a:latin typeface="Calibri"/>
                <a:cs typeface="Calibri"/>
              </a:rPr>
              <a:t>Student Center </a:t>
            </a:r>
            <a:r>
              <a:rPr lang="en-US" sz="2400" dirty="0">
                <a:latin typeface="Calibri"/>
                <a:cs typeface="Calibri"/>
              </a:rPr>
              <a:t>to view your pre-enrolled core schedule and enroll in additional courses.</a:t>
            </a:r>
          </a:p>
          <a:p>
            <a:pPr marL="285750" indent="-285750">
              <a:buFont typeface="Arial,Sans-Serif"/>
              <a:buChar char="•"/>
            </a:pPr>
            <a:r>
              <a:rPr lang="en-US" sz="2400" dirty="0">
                <a:latin typeface="Calibri"/>
                <a:cs typeface="Calibri" panose="020F0502020204030204"/>
                <a:hlinkClick r:id="rId5"/>
              </a:rPr>
              <a:t>NSHA Resources for Students</a:t>
            </a:r>
            <a:endParaRPr lang="en-US" sz="2400" dirty="0">
              <a:latin typeface="Calibri"/>
              <a:cs typeface="Calibri" panose="020F0502020204030204"/>
            </a:endParaRPr>
          </a:p>
          <a:p>
            <a:pPr marL="742950" lvl="1" indent="-285750">
              <a:buFont typeface="Arial,Sans-Serif"/>
              <a:buChar char="•"/>
            </a:pPr>
            <a:r>
              <a:rPr lang="en-US" sz="2400" dirty="0">
                <a:latin typeface="Calibri"/>
                <a:cs typeface="Calibri" panose="020F0502020204030204"/>
              </a:rPr>
              <a:t>Pre-Enrollment FAQs </a:t>
            </a:r>
          </a:p>
          <a:p>
            <a:pPr marL="742950" lvl="1" indent="-285750">
              <a:buFont typeface="Arial,Sans-Serif"/>
              <a:buChar char="•"/>
            </a:pPr>
            <a:r>
              <a:rPr lang="en-US" sz="2400" dirty="0">
                <a:latin typeface="Calibri"/>
                <a:cs typeface="Calibri" panose="020F0502020204030204"/>
              </a:rPr>
              <a:t>These presentation slides! </a:t>
            </a:r>
          </a:p>
          <a:p>
            <a:pPr marL="742950" lvl="1" indent="-285750">
              <a:buFont typeface="Arial,Sans-Serif"/>
              <a:buChar char="•"/>
            </a:pPr>
            <a:r>
              <a:rPr lang="en-US" sz="2400" dirty="0">
                <a:latin typeface="Calibri"/>
                <a:cs typeface="Calibri" panose="020F0502020204030204"/>
              </a:rPr>
              <a:t>Core Swap Request Form &amp; Instructions </a:t>
            </a:r>
          </a:p>
          <a:p>
            <a:pPr marL="742950" lvl="1" indent="-285750">
              <a:buFont typeface="Arial,Sans-Serif"/>
              <a:buChar char="•"/>
            </a:pPr>
            <a:r>
              <a:rPr lang="en-US" sz="2400" dirty="0">
                <a:latin typeface="Calibri"/>
                <a:cs typeface="Calibri" panose="020F0502020204030204"/>
              </a:rPr>
              <a:t>4 Year Planning Sheet </a:t>
            </a:r>
          </a:p>
          <a:p>
            <a:pPr marL="285750" indent="-285750">
              <a:buFont typeface="Arial,Sans-Serif"/>
              <a:buChar char="•"/>
            </a:pPr>
            <a:r>
              <a:rPr lang="en-US" sz="2400" dirty="0">
                <a:latin typeface="Calibri"/>
                <a:cs typeface="Calibri" panose="020F0502020204030204"/>
                <a:hlinkClick r:id="rId6"/>
              </a:rPr>
              <a:t>University Registrar Guide to Spring 2023 Enrollment </a:t>
            </a:r>
            <a:endParaRPr lang="en-US" sz="2400" dirty="0">
              <a:latin typeface="Calibri"/>
              <a:cs typeface="Calibri" panose="020F0502020204030204"/>
            </a:endParaRPr>
          </a:p>
          <a:p>
            <a:pPr marL="742950" lvl="1" indent="-285750">
              <a:buFont typeface="Arial,Sans-Serif"/>
              <a:buChar char="•"/>
            </a:pPr>
            <a:r>
              <a:rPr lang="en-US" sz="2400" dirty="0">
                <a:latin typeface="Calibri"/>
                <a:cs typeface="Calibri" panose="020F0502020204030204"/>
                <a:hlinkClick r:id="rId7"/>
              </a:rPr>
              <a:t>Step by step instructions on how to add a class </a:t>
            </a:r>
            <a:endParaRPr lang="en-US" sz="2400" dirty="0">
              <a:latin typeface="Calibri"/>
              <a:cs typeface="Calibri" panose="020F0502020204030204"/>
            </a:endParaRPr>
          </a:p>
          <a:p>
            <a:pPr marL="285750" indent="-285750">
              <a:buFont typeface="Arial,Sans-Serif"/>
              <a:buChar char="•"/>
            </a:pPr>
            <a:endParaRPr lang="en-US" sz="2400" dirty="0">
              <a:latin typeface="Calibri"/>
              <a:cs typeface="Calibri" panose="020F0502020204030204"/>
            </a:endParaRPr>
          </a:p>
          <a:p>
            <a:pPr marL="742950" lvl="1" indent="-285750">
              <a:buFont typeface="Arial,Sans-Serif"/>
              <a:buChar char="•"/>
            </a:pPr>
            <a:endParaRPr lang="en-US" sz="2400" dirty="0">
              <a:latin typeface="Calibri"/>
              <a:cs typeface="Calibri" panose="020F0502020204030204"/>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22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Student </a:t>
            </a:r>
            <a:r>
              <a:rPr lang="en-US" sz="3200" b="1" dirty="0" err="1">
                <a:latin typeface="Arial Black"/>
                <a:cs typeface="Arial"/>
              </a:rPr>
              <a:t>LaunchPad</a:t>
            </a:r>
            <a:r>
              <a:rPr lang="en-US" sz="3200" b="1" dirty="0">
                <a:latin typeface="Arial Black"/>
                <a:cs typeface="Arial"/>
              </a:rPr>
              <a:t> Website</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id="{347CE2EB-A2B3-C755-0348-4953CCDA467C}"/>
              </a:ext>
            </a:extLst>
          </p:cNvPr>
          <p:cNvPicPr>
            <a:picLocks noChangeAspect="1"/>
          </p:cNvPicPr>
          <p:nvPr/>
        </p:nvPicPr>
        <p:blipFill>
          <a:blip r:embed="rId3"/>
          <a:stretch>
            <a:fillRect/>
          </a:stretch>
        </p:blipFill>
        <p:spPr>
          <a:xfrm>
            <a:off x="1817802" y="1161956"/>
            <a:ext cx="6757446" cy="5445345"/>
          </a:xfrm>
          <a:prstGeom prst="rect">
            <a:avLst/>
          </a:prstGeom>
        </p:spPr>
      </p:pic>
      <p:sp>
        <p:nvSpPr>
          <p:cNvPr id="4" name="TextBox 3">
            <a:extLst>
              <a:ext uri="{FF2B5EF4-FFF2-40B4-BE49-F238E27FC236}">
                <a16:creationId xmlns:a16="http://schemas.microsoft.com/office/drawing/2014/main" id="{FFA8C8C1-7169-C82F-7ABF-3A886866694C}"/>
              </a:ext>
            </a:extLst>
          </p:cNvPr>
          <p:cNvSpPr txBox="1"/>
          <p:nvPr/>
        </p:nvSpPr>
        <p:spPr>
          <a:xfrm>
            <a:off x="8942895" y="1448586"/>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rPr>
              <a:t>Please note:</a:t>
            </a:r>
            <a:r>
              <a:rPr lang="en-US" dirty="0">
                <a:latin typeface="Arial"/>
              </a:rPr>
              <a:t> The UGRAD 4 Year Planning Sheet is not relevant for the current fall 2022 curriculum – use the 4 year planning sheet linked on the </a:t>
            </a:r>
            <a:r>
              <a:rPr lang="en-US" dirty="0">
                <a:latin typeface="Arial"/>
                <a:hlinkClick r:id="rId4"/>
              </a:rPr>
              <a:t>NSHA Resources for Students </a:t>
            </a:r>
            <a:r>
              <a:rPr lang="en-US" dirty="0">
                <a:latin typeface="Arial"/>
              </a:rPr>
              <a:t>page instead </a:t>
            </a:r>
            <a:endParaRPr lang="en-US" dirty="0"/>
          </a:p>
        </p:txBody>
      </p:sp>
    </p:spTree>
    <p:extLst>
      <p:ext uri="{BB962C8B-B14F-4D97-AF65-F5344CB8AC3E}">
        <p14:creationId xmlns:p14="http://schemas.microsoft.com/office/powerpoint/2010/main" val="401383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Student Essentials</a:t>
            </a:r>
            <a:endParaRPr lang="en-US" sz="3200" b="1" dirty="0">
              <a:latin typeface="Arial Black"/>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pic>
        <p:nvPicPr>
          <p:cNvPr id="6" name="Picture 5" descr="Graphical user interface, website&#10;&#10;Description automatically generated">
            <a:extLst>
              <a:ext uri="{FF2B5EF4-FFF2-40B4-BE49-F238E27FC236}">
                <a16:creationId xmlns:a16="http://schemas.microsoft.com/office/drawing/2014/main" id="{E403B437-DD2A-AFD9-A249-4054BFD17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339" y="1154546"/>
            <a:ext cx="4266776" cy="5053501"/>
          </a:xfrm>
          <a:prstGeom prst="rect">
            <a:avLst/>
          </a:prstGeom>
        </p:spPr>
      </p:pic>
      <p:pic>
        <p:nvPicPr>
          <p:cNvPr id="8" name="Picture 8" descr="Graphical user interface, text, application, email&#10;&#10;Description automatically generated">
            <a:extLst>
              <a:ext uri="{FF2B5EF4-FFF2-40B4-BE49-F238E27FC236}">
                <a16:creationId xmlns:a16="http://schemas.microsoft.com/office/drawing/2014/main" id="{7FE24359-9DF8-BF5C-D3B8-10EC5BCF7B98}"/>
              </a:ext>
            </a:extLst>
          </p:cNvPr>
          <p:cNvPicPr>
            <a:picLocks noChangeAspect="1"/>
          </p:cNvPicPr>
          <p:nvPr/>
        </p:nvPicPr>
        <p:blipFill>
          <a:blip r:embed="rId4"/>
          <a:stretch>
            <a:fillRect/>
          </a:stretch>
        </p:blipFill>
        <p:spPr>
          <a:xfrm>
            <a:off x="6765269" y="1520858"/>
            <a:ext cx="2683565" cy="4114800"/>
          </a:xfrm>
          <a:prstGeom prst="rect">
            <a:avLst/>
          </a:prstGeom>
        </p:spPr>
      </p:pic>
      <p:cxnSp>
        <p:nvCxnSpPr>
          <p:cNvPr id="10" name="Straight Arrow Connector 9">
            <a:extLst>
              <a:ext uri="{FF2B5EF4-FFF2-40B4-BE49-F238E27FC236}">
                <a16:creationId xmlns:a16="http://schemas.microsoft.com/office/drawing/2014/main" id="{67109285-7617-B0D8-CC8B-D7CF4A3C529F}"/>
              </a:ext>
            </a:extLst>
          </p:cNvPr>
          <p:cNvCxnSpPr/>
          <p:nvPr/>
        </p:nvCxnSpPr>
        <p:spPr>
          <a:xfrm flipH="1">
            <a:off x="3451757" y="2282762"/>
            <a:ext cx="3451948" cy="2050159"/>
          </a:xfrm>
          <a:prstGeom prst="straightConnector1">
            <a:avLst/>
          </a:prstGeom>
          <a:ln w="57150">
            <a:solidFill>
              <a:srgbClr val="C00000"/>
            </a:solidFill>
            <a:headEnd type="arrow" w="med" len="med"/>
            <a:tailEnd type="arrow" w="med" len="med"/>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60201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Virtual 1:1 Pre-Enrollment Drop-Ins </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6085769"/>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We will be holding Virtual 1:1 Pre-Enrollment Drop-Ins at the following times: </a:t>
            </a:r>
          </a:p>
          <a:p>
            <a:pPr marL="800100" lvl="1" indent="-342900">
              <a:lnSpc>
                <a:spcPct val="107000"/>
              </a:lnSpc>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Monday October 31 – Thursday November 3</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10:00am – 12:00pm </a:t>
            </a: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2:00pm – 4:00pm </a:t>
            </a:r>
          </a:p>
          <a:p>
            <a:pPr marL="800100" lvl="1" indent="-342900">
              <a:lnSpc>
                <a:spcPct val="107000"/>
              </a:lnSpc>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Friday November 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10:00am – 12:00pm</a:t>
            </a: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2:00pm – 3:00pm </a:t>
            </a:r>
          </a:p>
          <a:p>
            <a:pPr marL="800100" lvl="1" indent="-342900">
              <a:lnSpc>
                <a:spcPct val="107000"/>
              </a:lnSpc>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Monday November 7 – Thursday November 10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10:00am – 12:00pm</a:t>
            </a: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2:00pm – 4:00pm </a:t>
            </a:r>
          </a:p>
          <a:p>
            <a:pPr marL="800100" lvl="1" indent="-342900">
              <a:lnSpc>
                <a:spcPct val="107000"/>
              </a:lnSpc>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Friday November 11</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10:00am – 12:00pm </a:t>
            </a:r>
          </a:p>
          <a:p>
            <a:pPr marL="1200150" lvl="2" indent="-285750">
              <a:lnSpc>
                <a:spcPct val="107000"/>
              </a:lnSpc>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2:00pm – 3:00pm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Drop-Ins are held via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Zoom</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Meeting ID: 946 8781 2347</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Passcode: 624493</a:t>
            </a:r>
          </a:p>
          <a:p>
            <a:endParaRPr lang="en-US" sz="2400" dirty="0">
              <a:latin typeface="Calibri"/>
              <a:cs typeface="Calibri" panose="020F0502020204030204"/>
            </a:endParaRPr>
          </a:p>
          <a:p>
            <a:pPr marL="742950" lvl="1" indent="-285750">
              <a:buFont typeface="Arial,Sans-Serif"/>
              <a:buChar char="•"/>
            </a:pPr>
            <a:endParaRPr lang="en-US" sz="2400" dirty="0">
              <a:latin typeface="Calibri"/>
              <a:cs typeface="Calibri" panose="020F0502020204030204"/>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08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Key Academic Dates</a:t>
            </a:r>
            <a:endParaRPr lang="en-US" sz="3200" b="1" dirty="0">
              <a:latin typeface="Arial Black"/>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5C1607-90DE-4C3E-CFAF-D1A6D96B6F68}"/>
              </a:ext>
            </a:extLst>
          </p:cNvPr>
          <p:cNvSpPr txBox="1"/>
          <p:nvPr/>
        </p:nvSpPr>
        <p:spPr>
          <a:xfrm>
            <a:off x="403781" y="1173637"/>
            <a:ext cx="1099165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b="1" dirty="0">
                <a:solidFill>
                  <a:schemeClr val="tx1">
                    <a:lumMod val="95000"/>
                    <a:lumOff val="5000"/>
                  </a:schemeClr>
                </a:solidFill>
                <a:latin typeface="Calibri"/>
                <a:cs typeface="Arial"/>
              </a:rPr>
              <a:t> November 7 at 7:30am – November 9 at 11:59pm: </a:t>
            </a:r>
            <a:r>
              <a:rPr lang="en-US" sz="2400" dirty="0">
                <a:solidFill>
                  <a:schemeClr val="tx1">
                    <a:lumMod val="95000"/>
                    <a:lumOff val="5000"/>
                  </a:schemeClr>
                </a:solidFill>
                <a:latin typeface="Calibri"/>
                <a:cs typeface="Arial"/>
              </a:rPr>
              <a:t>Pre-Enrollment for Juniors</a:t>
            </a:r>
          </a:p>
          <a:p>
            <a:pPr>
              <a:buChar char="•"/>
            </a:pPr>
            <a:r>
              <a:rPr lang="en-US" sz="2400" dirty="0">
                <a:solidFill>
                  <a:schemeClr val="tx1">
                    <a:lumMod val="95000"/>
                    <a:lumOff val="5000"/>
                  </a:schemeClr>
                </a:solidFill>
                <a:latin typeface="Calibri"/>
                <a:cs typeface="Arial"/>
              </a:rPr>
              <a:t> </a:t>
            </a:r>
            <a:r>
              <a:rPr lang="en-US" sz="2400" b="1" dirty="0">
                <a:solidFill>
                  <a:schemeClr val="tx1">
                    <a:lumMod val="95000"/>
                    <a:lumOff val="5000"/>
                  </a:schemeClr>
                </a:solidFill>
                <a:latin typeface="Calibri"/>
                <a:cs typeface="Arial"/>
              </a:rPr>
              <a:t>November 8 at 7:30am – November 10 at 11:59pm</a:t>
            </a:r>
            <a:r>
              <a:rPr lang="en-US" sz="2400" dirty="0">
                <a:solidFill>
                  <a:schemeClr val="tx1">
                    <a:lumMod val="95000"/>
                    <a:lumOff val="5000"/>
                  </a:schemeClr>
                </a:solidFill>
                <a:latin typeface="Calibri"/>
                <a:cs typeface="Arial"/>
              </a:rPr>
              <a:t>: Pre-Enrollment for Sophomores</a:t>
            </a:r>
          </a:p>
          <a:p>
            <a:pPr>
              <a:buChar char="•"/>
            </a:pPr>
            <a:r>
              <a:rPr lang="en-US" sz="2400" dirty="0">
                <a:solidFill>
                  <a:schemeClr val="tx1">
                    <a:lumMod val="95000"/>
                    <a:lumOff val="5000"/>
                  </a:schemeClr>
                </a:solidFill>
                <a:latin typeface="Calibri"/>
                <a:cs typeface="Arial"/>
              </a:rPr>
              <a:t> </a:t>
            </a:r>
            <a:r>
              <a:rPr lang="en-US" sz="2400" b="1" dirty="0">
                <a:solidFill>
                  <a:schemeClr val="tx1">
                    <a:lumMod val="95000"/>
                    <a:lumOff val="5000"/>
                  </a:schemeClr>
                </a:solidFill>
                <a:latin typeface="Calibri"/>
                <a:cs typeface="Arial"/>
              </a:rPr>
              <a:t>November 9 at 7:30am – November 11 at 11:59pm</a:t>
            </a:r>
            <a:r>
              <a:rPr lang="en-US" sz="2400" dirty="0">
                <a:solidFill>
                  <a:schemeClr val="tx1">
                    <a:lumMod val="95000"/>
                    <a:lumOff val="5000"/>
                  </a:schemeClr>
                </a:solidFill>
                <a:latin typeface="Calibri"/>
                <a:cs typeface="Arial"/>
              </a:rPr>
              <a:t>: Pre-Enrollment for First Years </a:t>
            </a:r>
          </a:p>
          <a:p>
            <a:endParaRPr lang="en-US" sz="2400" dirty="0">
              <a:solidFill>
                <a:schemeClr val="tx1">
                  <a:lumMod val="95000"/>
                  <a:lumOff val="5000"/>
                </a:schemeClr>
              </a:solidFill>
              <a:latin typeface="Calibri"/>
              <a:cs typeface="Arial"/>
            </a:endParaRPr>
          </a:p>
          <a:p>
            <a:pPr>
              <a:buChar char="•"/>
            </a:pPr>
            <a:r>
              <a:rPr lang="en-US" sz="2400" dirty="0">
                <a:solidFill>
                  <a:schemeClr val="tx1">
                    <a:lumMod val="95000"/>
                    <a:lumOff val="5000"/>
                  </a:schemeClr>
                </a:solidFill>
                <a:latin typeface="Calibri"/>
                <a:cs typeface="Arial"/>
              </a:rPr>
              <a:t> Review the </a:t>
            </a:r>
            <a:r>
              <a:rPr lang="en-US" sz="2400" dirty="0">
                <a:solidFill>
                  <a:schemeClr val="tx1">
                    <a:lumMod val="95000"/>
                    <a:lumOff val="5000"/>
                  </a:schemeClr>
                </a:solidFill>
                <a:latin typeface="Calibri"/>
                <a:cs typeface="Arial"/>
                <a:hlinkClick r:id="rId3">
                  <a:extLst>
                    <a:ext uri="{A12FA001-AC4F-418D-AE19-62706E023703}">
                      <ahyp:hlinkClr xmlns:ahyp="http://schemas.microsoft.com/office/drawing/2018/hyperlinkcolor" val="tx"/>
                    </a:ext>
                  </a:extLst>
                </a:hlinkClick>
              </a:rPr>
              <a:t>2022-2023 Key Academic Dates</a:t>
            </a:r>
            <a:r>
              <a:rPr lang="en-US" sz="2400" dirty="0">
                <a:solidFill>
                  <a:schemeClr val="tx1">
                    <a:lumMod val="95000"/>
                    <a:lumOff val="5000"/>
                  </a:schemeClr>
                </a:solidFill>
                <a:latin typeface="Calibri"/>
                <a:cs typeface="Arial"/>
              </a:rPr>
              <a:t> for more important dates and deadlines! </a:t>
            </a:r>
          </a:p>
        </p:txBody>
      </p:sp>
    </p:spTree>
    <p:extLst>
      <p:ext uri="{BB962C8B-B14F-4D97-AF65-F5344CB8AC3E}">
        <p14:creationId xmlns:p14="http://schemas.microsoft.com/office/powerpoint/2010/main" val="390179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Undergraduate Degree Requirements</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pic>
        <p:nvPicPr>
          <p:cNvPr id="6" name="Picture 3" descr="Graphical user interface&#10;&#10;Description automatically generated">
            <a:extLst>
              <a:ext uri="{FF2B5EF4-FFF2-40B4-BE49-F238E27FC236}">
                <a16:creationId xmlns:a16="http://schemas.microsoft.com/office/drawing/2014/main" id="{786038B8-301F-1500-3ACD-299F19DCF73F}"/>
              </a:ext>
            </a:extLst>
          </p:cNvPr>
          <p:cNvPicPr>
            <a:picLocks noChangeAspect="1"/>
          </p:cNvPicPr>
          <p:nvPr/>
        </p:nvPicPr>
        <p:blipFill rotWithShape="1">
          <a:blip r:embed="rId3"/>
          <a:srcRect t="13826" b="322"/>
          <a:stretch/>
        </p:blipFill>
        <p:spPr>
          <a:xfrm>
            <a:off x="1205481" y="1101646"/>
            <a:ext cx="9547512" cy="4809011"/>
          </a:xfrm>
          <a:prstGeom prst="rect">
            <a:avLst/>
          </a:prstGeom>
        </p:spPr>
      </p:pic>
    </p:spTree>
    <p:extLst>
      <p:ext uri="{BB962C8B-B14F-4D97-AF65-F5344CB8AC3E}">
        <p14:creationId xmlns:p14="http://schemas.microsoft.com/office/powerpoint/2010/main" val="696036478"/>
      </p:ext>
    </p:extLst>
  </p:cSld>
  <p:clrMapOvr>
    <a:masterClrMapping/>
  </p:clrMapOvr>
</p:sld>
</file>

<file path=ppt/theme/theme1.xml><?xml version="1.0" encoding="utf-8"?>
<a:theme xmlns:a="http://schemas.openxmlformats.org/drawingml/2006/main" name="Color Backgrounds">
  <a:themeElements>
    <a:clrScheme name="Custom 8">
      <a:dk1>
        <a:srgbClr val="B31B1B"/>
      </a:dk1>
      <a:lt1>
        <a:srgbClr val="FFFFFF"/>
      </a:lt1>
      <a:dk2>
        <a:srgbClr val="83003F"/>
      </a:dk2>
      <a:lt2>
        <a:srgbClr val="FFFFFF"/>
      </a:lt2>
      <a:accent1>
        <a:srgbClr val="B31B1B"/>
      </a:accent1>
      <a:accent2>
        <a:srgbClr val="6D0020"/>
      </a:accent2>
      <a:accent3>
        <a:srgbClr val="EF373E"/>
      </a:accent3>
      <a:accent4>
        <a:srgbClr val="8BC0C6"/>
      </a:accent4>
      <a:accent5>
        <a:srgbClr val="B3025B"/>
      </a:accent5>
      <a:accent6>
        <a:srgbClr val="F57F2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D1B2C"/>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Background">
  <a:themeElements>
    <a:clrScheme name="Custom 9">
      <a:dk1>
        <a:srgbClr val="B31B1B"/>
      </a:dk1>
      <a:lt1>
        <a:srgbClr val="FFFFFF"/>
      </a:lt1>
      <a:dk2>
        <a:srgbClr val="83003F"/>
      </a:dk2>
      <a:lt2>
        <a:srgbClr val="FFFFFF"/>
      </a:lt2>
      <a:accent1>
        <a:srgbClr val="B31B1B"/>
      </a:accent1>
      <a:accent2>
        <a:srgbClr val="6D0020"/>
      </a:accent2>
      <a:accent3>
        <a:srgbClr val="EF373E"/>
      </a:accent3>
      <a:accent4>
        <a:srgbClr val="8BC0C6"/>
      </a:accent4>
      <a:accent5>
        <a:srgbClr val="B3025B"/>
      </a:accent5>
      <a:accent6>
        <a:srgbClr val="F57F2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31B1B"/>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CCB Template</Template>
  <TotalTime>18364</TotalTime>
  <Words>3563</Words>
  <Application>Microsoft Office PowerPoint</Application>
  <PresentationFormat>Widescreen</PresentationFormat>
  <Paragraphs>441</Paragraphs>
  <Slides>34</Slides>
  <Notes>34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vt:lpstr>
      <vt:lpstr>Arial Black</vt:lpstr>
      <vt:lpstr>Arial,Sans-Serif</vt:lpstr>
      <vt:lpstr>Calibri</vt:lpstr>
      <vt:lpstr>Calibri Light</vt:lpstr>
      <vt:lpstr>Courier New</vt:lpstr>
      <vt:lpstr>Symbol</vt:lpstr>
      <vt:lpstr>Symbol,Sans-Serif</vt:lpstr>
      <vt:lpstr>Color Backgrounds</vt:lpstr>
      <vt:lpstr>White Background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Phasellus congue lorem ipsum dolor amet dictum</dc:title>
  <dc:creator>Leïla Welton</dc:creator>
  <cp:lastModifiedBy>Taylor Rae Sweazey</cp:lastModifiedBy>
  <cp:revision>3044</cp:revision>
  <cp:lastPrinted>2016-12-13T20:45:41Z</cp:lastPrinted>
  <dcterms:created xsi:type="dcterms:W3CDTF">2016-12-23T17:14:16Z</dcterms:created>
  <dcterms:modified xsi:type="dcterms:W3CDTF">2022-11-04T15:03:04Z</dcterms:modified>
</cp:coreProperties>
</file>